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114"/>
  </p:notesMasterIdLst>
  <p:sldIdLst>
    <p:sldId id="264" r:id="rId6"/>
    <p:sldId id="385" r:id="rId7"/>
    <p:sldId id="289" r:id="rId8"/>
    <p:sldId id="266" r:id="rId9"/>
    <p:sldId id="267" r:id="rId10"/>
    <p:sldId id="268" r:id="rId11"/>
    <p:sldId id="269" r:id="rId12"/>
    <p:sldId id="270" r:id="rId13"/>
    <p:sldId id="271" r:id="rId14"/>
    <p:sldId id="272" r:id="rId15"/>
    <p:sldId id="273" r:id="rId16"/>
    <p:sldId id="274" r:id="rId17"/>
    <p:sldId id="275" r:id="rId18"/>
    <p:sldId id="280" r:id="rId19"/>
    <p:sldId id="276" r:id="rId20"/>
    <p:sldId id="277" r:id="rId21"/>
    <p:sldId id="281" r:id="rId22"/>
    <p:sldId id="278" r:id="rId23"/>
    <p:sldId id="279" r:id="rId24"/>
    <p:sldId id="282" r:id="rId25"/>
    <p:sldId id="283" r:id="rId26"/>
    <p:sldId id="285" r:id="rId27"/>
    <p:sldId id="286" r:id="rId28"/>
    <p:sldId id="287" r:id="rId29"/>
    <p:sldId id="387" r:id="rId30"/>
    <p:sldId id="288" r:id="rId31"/>
    <p:sldId id="290" r:id="rId32"/>
    <p:sldId id="291" r:id="rId33"/>
    <p:sldId id="292" r:id="rId34"/>
    <p:sldId id="293" r:id="rId35"/>
    <p:sldId id="294" r:id="rId36"/>
    <p:sldId id="295" r:id="rId37"/>
    <p:sldId id="297" r:id="rId38"/>
    <p:sldId id="299" r:id="rId39"/>
    <p:sldId id="298" r:id="rId40"/>
    <p:sldId id="300" r:id="rId41"/>
    <p:sldId id="296" r:id="rId42"/>
    <p:sldId id="375" r:id="rId43"/>
    <p:sldId id="303" r:id="rId44"/>
    <p:sldId id="306" r:id="rId45"/>
    <p:sldId id="394" r:id="rId46"/>
    <p:sldId id="312" r:id="rId47"/>
    <p:sldId id="305" r:id="rId48"/>
    <p:sldId id="309" r:id="rId49"/>
    <p:sldId id="308" r:id="rId50"/>
    <p:sldId id="310" r:id="rId51"/>
    <p:sldId id="311"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95" r:id="rId65"/>
    <p:sldId id="325" r:id="rId66"/>
    <p:sldId id="384" r:id="rId67"/>
    <p:sldId id="326" r:id="rId68"/>
    <p:sldId id="327" r:id="rId69"/>
    <p:sldId id="328" r:id="rId70"/>
    <p:sldId id="329" r:id="rId71"/>
    <p:sldId id="383" r:id="rId72"/>
    <p:sldId id="330" r:id="rId73"/>
    <p:sldId id="392" r:id="rId74"/>
    <p:sldId id="331" r:id="rId75"/>
    <p:sldId id="333" r:id="rId76"/>
    <p:sldId id="334" r:id="rId77"/>
    <p:sldId id="335" r:id="rId78"/>
    <p:sldId id="336" r:id="rId79"/>
    <p:sldId id="337" r:id="rId80"/>
    <p:sldId id="338" r:id="rId81"/>
    <p:sldId id="339" r:id="rId82"/>
    <p:sldId id="341" r:id="rId83"/>
    <p:sldId id="340" r:id="rId84"/>
    <p:sldId id="342" r:id="rId85"/>
    <p:sldId id="348" r:id="rId86"/>
    <p:sldId id="343" r:id="rId87"/>
    <p:sldId id="344" r:id="rId88"/>
    <p:sldId id="346" r:id="rId89"/>
    <p:sldId id="345" r:id="rId90"/>
    <p:sldId id="347" r:id="rId91"/>
    <p:sldId id="390" r:id="rId92"/>
    <p:sldId id="349" r:id="rId93"/>
    <p:sldId id="350" r:id="rId94"/>
    <p:sldId id="389" r:id="rId95"/>
    <p:sldId id="351" r:id="rId96"/>
    <p:sldId id="352" r:id="rId97"/>
    <p:sldId id="388" r:id="rId98"/>
    <p:sldId id="353" r:id="rId99"/>
    <p:sldId id="357" r:id="rId100"/>
    <p:sldId id="369" r:id="rId101"/>
    <p:sldId id="356" r:id="rId102"/>
    <p:sldId id="359" r:id="rId103"/>
    <p:sldId id="360" r:id="rId104"/>
    <p:sldId id="361" r:id="rId105"/>
    <p:sldId id="362" r:id="rId106"/>
    <p:sldId id="363" r:id="rId107"/>
    <p:sldId id="364" r:id="rId108"/>
    <p:sldId id="371" r:id="rId109"/>
    <p:sldId id="386" r:id="rId110"/>
    <p:sldId id="372" r:id="rId111"/>
    <p:sldId id="373" r:id="rId112"/>
    <p:sldId id="370" r:id="rId113"/>
  </p:sldIdLst>
  <p:sldSz cx="32918400" cy="21945600"/>
  <p:notesSz cx="9601200" cy="15087600"/>
  <p:custDataLst>
    <p:tags r:id="rId115"/>
  </p:custDataLst>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modifyVerifier cryptProviderType="rsaAES" cryptAlgorithmClass="hash" cryptAlgorithmType="typeAny" cryptAlgorithmSid="14" spinCount="100000" saltData="Yj/wbkP/7ePworFV+NsFJQ==" hashData="bOPCQNYvZEWE5gLPdqSe+8WgHvWdHgD4nv/F90l+fCxIlraWDVZFtwHusvfzdWkq6IfrleSpZZRUR9CzZ6go7Q=="/>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00FF"/>
    <a:srgbClr val="0033CC"/>
    <a:srgbClr val="DDFFDD"/>
    <a:srgbClr val="CCFFCC"/>
    <a:srgbClr val="0099FF"/>
    <a:srgbClr val="990033"/>
    <a:srgbClr val="10722A"/>
    <a:srgbClr val="9BDDFB"/>
    <a:srgbClr val="7EC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9763" autoAdjust="0"/>
  </p:normalViewPr>
  <p:slideViewPr>
    <p:cSldViewPr snapToGrid="0">
      <p:cViewPr>
        <p:scale>
          <a:sx n="40" d="100"/>
          <a:sy n="40" d="100"/>
        </p:scale>
        <p:origin x="30" y="72"/>
      </p:cViewPr>
      <p:guideLst>
        <p:guide orient="horz" pos="6912"/>
        <p:guide pos="10368"/>
      </p:guideLst>
    </p:cSldViewPr>
  </p:slideViewPr>
  <p:notesTextViewPr>
    <p:cViewPr>
      <p:scale>
        <a:sx n="3" d="2"/>
        <a:sy n="3" d="2"/>
      </p:scale>
      <p:origin x="0" y="0"/>
    </p:cViewPr>
  </p:notesTextViewPr>
  <p:sorterViewPr>
    <p:cViewPr>
      <p:scale>
        <a:sx n="26" d="100"/>
        <a:sy n="26" d="100"/>
      </p:scale>
      <p:origin x="0" y="-12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viewProps" Target="view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tags" Target="tags/tag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160520" cy="754380"/>
          </a:xfrm>
          <a:prstGeom prst="rect">
            <a:avLst/>
          </a:prstGeom>
        </p:spPr>
        <p:txBody>
          <a:bodyPr vert="horz" lIns="140855" tIns="70428" rIns="140855" bIns="70428" rtlCol="0"/>
          <a:lstStyle>
            <a:lvl1pPr algn="l">
              <a:defRPr sz="1900"/>
            </a:lvl1pPr>
          </a:lstStyle>
          <a:p>
            <a:endParaRPr lang="en-US"/>
          </a:p>
        </p:txBody>
      </p:sp>
      <p:sp>
        <p:nvSpPr>
          <p:cNvPr id="3" name="Date Placeholder 2"/>
          <p:cNvSpPr>
            <a:spLocks noGrp="1"/>
          </p:cNvSpPr>
          <p:nvPr>
            <p:ph type="dt" idx="1"/>
          </p:nvPr>
        </p:nvSpPr>
        <p:spPr>
          <a:xfrm>
            <a:off x="5438465" y="0"/>
            <a:ext cx="4160520" cy="754380"/>
          </a:xfrm>
          <a:prstGeom prst="rect">
            <a:avLst/>
          </a:prstGeom>
        </p:spPr>
        <p:txBody>
          <a:bodyPr vert="horz" lIns="140855" tIns="70428" rIns="140855" bIns="70428" rtlCol="0"/>
          <a:lstStyle>
            <a:lvl1pPr algn="r">
              <a:defRPr sz="1900"/>
            </a:lvl1pPr>
          </a:lstStyle>
          <a:p>
            <a:fld id="{042A2663-8EE4-4A15-99E6-066EB601E880}" type="datetimeFigureOut">
              <a:rPr lang="en-US" smtClean="0"/>
              <a:t>10/19/2022</a:t>
            </a:fld>
            <a:endParaRPr lang="en-US"/>
          </a:p>
        </p:txBody>
      </p:sp>
      <p:sp>
        <p:nvSpPr>
          <p:cNvPr id="4" name="Slide Image Placeholder 3"/>
          <p:cNvSpPr>
            <a:spLocks noGrp="1" noRot="1" noChangeAspect="1"/>
          </p:cNvSpPr>
          <p:nvPr>
            <p:ph type="sldImg" idx="2"/>
          </p:nvPr>
        </p:nvSpPr>
        <p:spPr>
          <a:xfrm>
            <a:off x="563563" y="1130300"/>
            <a:ext cx="8474075" cy="5649913"/>
          </a:xfrm>
          <a:prstGeom prst="rect">
            <a:avLst/>
          </a:prstGeom>
          <a:noFill/>
          <a:ln w="12700">
            <a:solidFill>
              <a:prstClr val="black"/>
            </a:solidFill>
          </a:ln>
        </p:spPr>
        <p:txBody>
          <a:bodyPr vert="horz" lIns="140855" tIns="70428" rIns="140855" bIns="70428" rtlCol="0" anchor="ctr"/>
          <a:lstStyle/>
          <a:p>
            <a:endParaRPr lang="en-US"/>
          </a:p>
        </p:txBody>
      </p:sp>
      <p:sp>
        <p:nvSpPr>
          <p:cNvPr id="5" name="Notes Placeholder 4"/>
          <p:cNvSpPr>
            <a:spLocks noGrp="1"/>
          </p:cNvSpPr>
          <p:nvPr>
            <p:ph type="body" sz="quarter" idx="3"/>
          </p:nvPr>
        </p:nvSpPr>
        <p:spPr>
          <a:xfrm>
            <a:off x="960120" y="7166615"/>
            <a:ext cx="7680960" cy="6789420"/>
          </a:xfrm>
          <a:prstGeom prst="rect">
            <a:avLst/>
          </a:prstGeom>
        </p:spPr>
        <p:txBody>
          <a:bodyPr vert="horz" lIns="140855" tIns="70428" rIns="140855" bIns="704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14330605"/>
            <a:ext cx="4160520" cy="754380"/>
          </a:xfrm>
          <a:prstGeom prst="rect">
            <a:avLst/>
          </a:prstGeom>
        </p:spPr>
        <p:txBody>
          <a:bodyPr vert="horz" lIns="140855" tIns="70428" rIns="140855" bIns="70428" rtlCol="0" anchor="b"/>
          <a:lstStyle>
            <a:lvl1pPr algn="l">
              <a:defRPr sz="1900"/>
            </a:lvl1pPr>
          </a:lstStyle>
          <a:p>
            <a:endParaRPr lang="en-US"/>
          </a:p>
        </p:txBody>
      </p:sp>
      <p:sp>
        <p:nvSpPr>
          <p:cNvPr id="7" name="Slide Number Placeholder 6"/>
          <p:cNvSpPr>
            <a:spLocks noGrp="1"/>
          </p:cNvSpPr>
          <p:nvPr>
            <p:ph type="sldNum" sz="quarter" idx="5"/>
          </p:nvPr>
        </p:nvSpPr>
        <p:spPr>
          <a:xfrm>
            <a:off x="5438465" y="14330605"/>
            <a:ext cx="4160520" cy="754380"/>
          </a:xfrm>
          <a:prstGeom prst="rect">
            <a:avLst/>
          </a:prstGeom>
        </p:spPr>
        <p:txBody>
          <a:bodyPr vert="horz" lIns="140855" tIns="70428" rIns="140855" bIns="70428" rtlCol="0" anchor="b"/>
          <a:lstStyle>
            <a:lvl1pPr algn="r">
              <a:defRPr sz="1900"/>
            </a:lvl1pPr>
          </a:lstStyle>
          <a:p>
            <a:fld id="{DBD6C961-1B02-410F-9768-C4E5F43F4ADC}" type="slidenum">
              <a:rPr lang="en-US" smtClean="0"/>
              <a:t>‹#›</a:t>
            </a:fld>
            <a:endParaRPr lang="en-US"/>
          </a:p>
        </p:txBody>
      </p:sp>
    </p:spTree>
    <p:extLst>
      <p:ext uri="{BB962C8B-B14F-4D97-AF65-F5344CB8AC3E}">
        <p14:creationId xmlns:p14="http://schemas.microsoft.com/office/powerpoint/2010/main" val="371203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31888"/>
            <a:ext cx="8486775" cy="565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6C961-1B02-410F-9768-C4E5F43F4ADC}" type="slidenum">
              <a:rPr lang="en-US" smtClean="0"/>
              <a:t>1</a:t>
            </a:fld>
            <a:endParaRPr lang="en-US"/>
          </a:p>
        </p:txBody>
      </p:sp>
    </p:spTree>
    <p:extLst>
      <p:ext uri="{BB962C8B-B14F-4D97-AF65-F5344CB8AC3E}">
        <p14:creationId xmlns:p14="http://schemas.microsoft.com/office/powerpoint/2010/main" val="2340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509">
              <a:defRPr sz="2500">
                <a:solidFill>
                  <a:schemeClr val="tx1"/>
                </a:solidFill>
                <a:latin typeface="Arial" charset="0"/>
              </a:defRPr>
            </a:lvl1pPr>
            <a:lvl2pPr marL="761328" indent="-292818" defTabSz="930509">
              <a:defRPr sz="2500">
                <a:solidFill>
                  <a:schemeClr val="tx1"/>
                </a:solidFill>
                <a:latin typeface="Arial" charset="0"/>
              </a:defRPr>
            </a:lvl2pPr>
            <a:lvl3pPr marL="1171272" indent="-234254" defTabSz="930509">
              <a:defRPr sz="2500">
                <a:solidFill>
                  <a:schemeClr val="tx1"/>
                </a:solidFill>
                <a:latin typeface="Arial" charset="0"/>
              </a:defRPr>
            </a:lvl3pPr>
            <a:lvl4pPr marL="1639779" indent="-234254" defTabSz="930509">
              <a:defRPr sz="2500">
                <a:solidFill>
                  <a:schemeClr val="tx1"/>
                </a:solidFill>
                <a:latin typeface="Arial" charset="0"/>
              </a:defRPr>
            </a:lvl4pPr>
            <a:lvl5pPr marL="2108286" indent="-234254" defTabSz="930509">
              <a:defRPr sz="2500">
                <a:solidFill>
                  <a:schemeClr val="tx1"/>
                </a:solidFill>
                <a:latin typeface="Arial" charset="0"/>
              </a:defRPr>
            </a:lvl5pPr>
            <a:lvl6pPr marL="2576795" indent="-234254" defTabSz="930509" eaLnBrk="0" fontAlgn="base" hangingPunct="0">
              <a:spcBef>
                <a:spcPct val="0"/>
              </a:spcBef>
              <a:spcAft>
                <a:spcPct val="0"/>
              </a:spcAft>
              <a:defRPr sz="2500">
                <a:solidFill>
                  <a:schemeClr val="tx1"/>
                </a:solidFill>
                <a:latin typeface="Arial" charset="0"/>
              </a:defRPr>
            </a:lvl6pPr>
            <a:lvl7pPr marL="3045305" indent="-234254" defTabSz="930509" eaLnBrk="0" fontAlgn="base" hangingPunct="0">
              <a:spcBef>
                <a:spcPct val="0"/>
              </a:spcBef>
              <a:spcAft>
                <a:spcPct val="0"/>
              </a:spcAft>
              <a:defRPr sz="2500">
                <a:solidFill>
                  <a:schemeClr val="tx1"/>
                </a:solidFill>
                <a:latin typeface="Arial" charset="0"/>
              </a:defRPr>
            </a:lvl7pPr>
            <a:lvl8pPr marL="3513813" indent="-234254" defTabSz="930509" eaLnBrk="0" fontAlgn="base" hangingPunct="0">
              <a:spcBef>
                <a:spcPct val="0"/>
              </a:spcBef>
              <a:spcAft>
                <a:spcPct val="0"/>
              </a:spcAft>
              <a:defRPr sz="2500">
                <a:solidFill>
                  <a:schemeClr val="tx1"/>
                </a:solidFill>
                <a:latin typeface="Arial" charset="0"/>
              </a:defRPr>
            </a:lvl8pPr>
            <a:lvl9pPr marL="3982323" indent="-234254" defTabSz="930509" eaLnBrk="0" fontAlgn="base" hangingPunct="0">
              <a:spcBef>
                <a:spcPct val="0"/>
              </a:spcBef>
              <a:spcAft>
                <a:spcPct val="0"/>
              </a:spcAft>
              <a:defRPr sz="2500">
                <a:solidFill>
                  <a:schemeClr val="tx1"/>
                </a:solidFill>
                <a:latin typeface="Arial" charset="0"/>
              </a:defRPr>
            </a:lvl9pPr>
          </a:lstStyle>
          <a:p>
            <a:fld id="{222825A8-3374-40E0-859A-BD9674BC9C6D}" type="slidenum">
              <a:rPr lang="en-US" altLang="en-US" sz="1200">
                <a:latin typeface="Times New Roman" pitchFamily="18" charset="0"/>
              </a:rPr>
              <a:pPr/>
              <a:t>96</a:t>
            </a:fld>
            <a:endParaRPr lang="en-US" altLang="en-US" sz="1200" dirty="0">
              <a:latin typeface="Times New Roman" pitchFamily="18" charset="0"/>
            </a:endParaRPr>
          </a:p>
        </p:txBody>
      </p:sp>
      <p:sp>
        <p:nvSpPr>
          <p:cNvPr id="13315" name="Rectangle 2"/>
          <p:cNvSpPr>
            <a:spLocks noGrp="1" noRot="1" noChangeAspect="1" noChangeArrowheads="1" noTextEdit="1"/>
          </p:cNvSpPr>
          <p:nvPr>
            <p:ph type="sldImg"/>
          </p:nvPr>
        </p:nvSpPr>
        <p:spPr>
          <a:xfrm>
            <a:off x="989013" y="708025"/>
            <a:ext cx="5230812" cy="3487738"/>
          </a:xfrm>
          <a:ln/>
        </p:spPr>
      </p:sp>
      <p:sp>
        <p:nvSpPr>
          <p:cNvPr id="13316" name="Rectangle 3"/>
          <p:cNvSpPr>
            <a:spLocks noGrp="1" noChangeArrowheads="1"/>
          </p:cNvSpPr>
          <p:nvPr>
            <p:ph type="body" idx="1"/>
          </p:nvPr>
        </p:nvSpPr>
        <p:spPr>
          <a:xfrm>
            <a:off x="961219" y="4433594"/>
            <a:ext cx="5286673" cy="419772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319" indent="-177319"/>
            <a:endParaRPr lang="en-US" altLang="en-US" dirty="0"/>
          </a:p>
        </p:txBody>
      </p:sp>
    </p:spTree>
    <p:extLst>
      <p:ext uri="{BB962C8B-B14F-4D97-AF65-F5344CB8AC3E}">
        <p14:creationId xmlns:p14="http://schemas.microsoft.com/office/powerpoint/2010/main" val="122547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36AB92-2E8A-40CB-BE9F-D288A34807B6}"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170000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6AB92-2E8A-40CB-BE9F-D288A34807B6}"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336159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6AB92-2E8A-40CB-BE9F-D288A34807B6}"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315332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591562"/>
            <a:ext cx="24688800" cy="7640320"/>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p:txBody>
          <a:bodyPr/>
          <a:lstStyle/>
          <a:p>
            <a:fld id="{7E51CE31-C68D-4F40-82A2-48DDA3470A2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3951472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1CE31-C68D-4F40-82A2-48DDA3470A2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350587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5471163"/>
            <a:ext cx="28392120" cy="9128758"/>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245995" y="14686283"/>
            <a:ext cx="28392120" cy="480059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51CE31-C68D-4F40-82A2-48DDA3470A2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403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1CE31-C68D-4F40-82A2-48DDA3470A22}"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359910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1"/>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29" y="5379722"/>
            <a:ext cx="13926025"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Edit Master text styles</a:t>
            </a:r>
          </a:p>
        </p:txBody>
      </p:sp>
      <p:sp>
        <p:nvSpPr>
          <p:cNvPr id="4" name="Content Placeholder 3"/>
          <p:cNvSpPr>
            <a:spLocks noGrp="1"/>
          </p:cNvSpPr>
          <p:nvPr>
            <p:ph sz="half" idx="2"/>
          </p:nvPr>
        </p:nvSpPr>
        <p:spPr>
          <a:xfrm>
            <a:off x="2267429" y="8016240"/>
            <a:ext cx="13926025"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0" y="5379722"/>
            <a:ext cx="13994608"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Edit Master text styles</a:t>
            </a:r>
          </a:p>
        </p:txBody>
      </p:sp>
      <p:sp>
        <p:nvSpPr>
          <p:cNvPr id="6" name="Content Placeholder 5"/>
          <p:cNvSpPr>
            <a:spLocks noGrp="1"/>
          </p:cNvSpPr>
          <p:nvPr>
            <p:ph sz="quarter" idx="4"/>
          </p:nvPr>
        </p:nvSpPr>
        <p:spPr>
          <a:xfrm>
            <a:off x="16664940" y="8016240"/>
            <a:ext cx="13994608"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1CE31-C68D-4F40-82A2-48DDA3470A22}"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957301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1CE31-C68D-4F40-82A2-48DDA3470A22}"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417552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1CE31-C68D-4F40-82A2-48DDA3470A22}"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315635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3994608" y="3159762"/>
            <a:ext cx="16664940" cy="155956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Edit Master text styles</a:t>
            </a:r>
          </a:p>
        </p:txBody>
      </p:sp>
      <p:sp>
        <p:nvSpPr>
          <p:cNvPr id="5" name="Date Placeholder 4"/>
          <p:cNvSpPr>
            <a:spLocks noGrp="1"/>
          </p:cNvSpPr>
          <p:nvPr>
            <p:ph type="dt" sz="half" idx="10"/>
          </p:nvPr>
        </p:nvSpPr>
        <p:spPr/>
        <p:txBody>
          <a:bodyPr/>
          <a:lstStyle/>
          <a:p>
            <a:fld id="{7E51CE31-C68D-4F40-82A2-48DDA3470A22}"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184535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6AB92-2E8A-40CB-BE9F-D288A34807B6}"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57517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Picture Placeholder 2"/>
          <p:cNvSpPr>
            <a:spLocks noGrp="1"/>
          </p:cNvSpPr>
          <p:nvPr>
            <p:ph type="pic" idx="1"/>
          </p:nvPr>
        </p:nvSpPr>
        <p:spPr>
          <a:xfrm>
            <a:off x="13994608" y="3159762"/>
            <a:ext cx="16664940" cy="155956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Edit Master text styles</a:t>
            </a:r>
          </a:p>
        </p:txBody>
      </p:sp>
      <p:sp>
        <p:nvSpPr>
          <p:cNvPr id="5" name="Date Placeholder 4"/>
          <p:cNvSpPr>
            <a:spLocks noGrp="1"/>
          </p:cNvSpPr>
          <p:nvPr>
            <p:ph type="dt" sz="half" idx="10"/>
          </p:nvPr>
        </p:nvSpPr>
        <p:spPr/>
        <p:txBody>
          <a:bodyPr/>
          <a:lstStyle/>
          <a:p>
            <a:fld id="{7E51CE31-C68D-4F40-82A2-48DDA3470A22}"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3451799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1CE31-C68D-4F40-82A2-48DDA3470A2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2126653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0"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1CE31-C68D-4F40-82A2-48DDA3470A2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8856-01F3-488D-BAD5-B10367D1B819}" type="slidenum">
              <a:rPr lang="en-US" smtClean="0"/>
              <a:t>‹#›</a:t>
            </a:fld>
            <a:endParaRPr lang="en-US"/>
          </a:p>
        </p:txBody>
      </p:sp>
    </p:spTree>
    <p:extLst>
      <p:ext uri="{BB962C8B-B14F-4D97-AF65-F5344CB8AC3E}">
        <p14:creationId xmlns:p14="http://schemas.microsoft.com/office/powerpoint/2010/main" val="4284505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ection Content">
    <p:spTree>
      <p:nvGrpSpPr>
        <p:cNvPr id="1" name=""/>
        <p:cNvGrpSpPr/>
        <p:nvPr/>
      </p:nvGrpSpPr>
      <p:grpSpPr>
        <a:xfrm>
          <a:off x="0" y="0"/>
          <a:ext cx="0" cy="0"/>
          <a:chOff x="0" y="0"/>
          <a:chExt cx="0" cy="0"/>
        </a:xfrm>
      </p:grpSpPr>
      <p:grpSp>
        <p:nvGrpSpPr>
          <p:cNvPr id="13" name="Group 12"/>
          <p:cNvGrpSpPr/>
          <p:nvPr userDrawn="1"/>
        </p:nvGrpSpPr>
        <p:grpSpPr>
          <a:xfrm>
            <a:off x="226735" y="275541"/>
            <a:ext cx="3252258" cy="1451280"/>
            <a:chOff x="62460" y="42"/>
            <a:chExt cx="1204540" cy="453525"/>
          </a:xfrm>
        </p:grpSpPr>
        <p:sp>
          <p:nvSpPr>
            <p:cNvPr id="9" name="TextBox 8">
              <a:hlinkClick r:id="" action="ppaction://hlinkshowjump?jump=firstslide"/>
            </p:cNvPr>
            <p:cNvSpPr txBox="1"/>
            <p:nvPr userDrawn="1"/>
          </p:nvSpPr>
          <p:spPr>
            <a:xfrm>
              <a:off x="397648" y="42"/>
              <a:ext cx="869352" cy="392415"/>
            </a:xfrm>
            <a:prstGeom prst="rect">
              <a:avLst/>
            </a:prstGeom>
            <a:noFill/>
          </p:spPr>
          <p:txBody>
            <a:bodyPr wrap="square" rtlCol="0">
              <a:spAutoFit/>
            </a:bodyPr>
            <a:lstStyle/>
            <a:p>
              <a:pPr algn="ctr"/>
              <a:r>
                <a:rPr lang="en-US" sz="3780" dirty="0">
                  <a:solidFill>
                    <a:srgbClr val="D21F35"/>
                  </a:solidFill>
                  <a:latin typeface="+mj-lt"/>
                </a:rPr>
                <a:t>BACK</a:t>
              </a:r>
              <a:r>
                <a:rPr lang="en-US" sz="3780" baseline="0" dirty="0">
                  <a:solidFill>
                    <a:srgbClr val="D21F35"/>
                  </a:solidFill>
                  <a:latin typeface="+mj-lt"/>
                </a:rPr>
                <a:t> TO </a:t>
              </a:r>
            </a:p>
            <a:p>
              <a:pPr algn="ctr"/>
              <a:r>
                <a:rPr lang="en-US" sz="3780" baseline="0" dirty="0">
                  <a:solidFill>
                    <a:srgbClr val="D21F35"/>
                  </a:solidFill>
                  <a:latin typeface="+mj-lt"/>
                </a:rPr>
                <a:t>CHART</a:t>
              </a:r>
              <a:endParaRPr lang="en-US" sz="3780" dirty="0">
                <a:solidFill>
                  <a:srgbClr val="D21F35"/>
                </a:solidFill>
                <a:latin typeface="+mj-lt"/>
              </a:endParaRPr>
            </a:p>
          </p:txBody>
        </p:sp>
        <p:grpSp>
          <p:nvGrpSpPr>
            <p:cNvPr id="12" name="Group 11"/>
            <p:cNvGrpSpPr/>
            <p:nvPr userDrawn="1"/>
          </p:nvGrpSpPr>
          <p:grpSpPr>
            <a:xfrm>
              <a:off x="62460" y="53831"/>
              <a:ext cx="457200" cy="399736"/>
              <a:chOff x="102433" y="113792"/>
              <a:chExt cx="457200" cy="399736"/>
            </a:xfrm>
          </p:grpSpPr>
          <p:sp>
            <p:nvSpPr>
              <p:cNvPr id="11" name="Oval 10">
                <a:hlinkClick r:id="" action="ppaction://hlinkshowjump?jump=firstslide"/>
              </p:cNvPr>
              <p:cNvSpPr/>
              <p:nvPr userDrawn="1"/>
            </p:nvSpPr>
            <p:spPr>
              <a:xfrm>
                <a:off x="102433" y="113792"/>
                <a:ext cx="399736" cy="399736"/>
              </a:xfrm>
              <a:prstGeom prst="ellipse">
                <a:avLst/>
              </a:prstGeom>
              <a:solidFill>
                <a:srgbClr val="D21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40"/>
              </a:p>
            </p:txBody>
          </p:sp>
          <p:sp>
            <p:nvSpPr>
              <p:cNvPr id="10" name="Left Arrow 9">
                <a:hlinkClick r:id="" action="ppaction://hlinkshowjump?jump=firstslide"/>
              </p:cNvPr>
              <p:cNvSpPr/>
              <p:nvPr userDrawn="1"/>
            </p:nvSpPr>
            <p:spPr>
              <a:xfrm>
                <a:off x="180753" y="174507"/>
                <a:ext cx="378880" cy="278307"/>
              </a:xfrm>
              <a:prstGeom prst="leftArrow">
                <a:avLst>
                  <a:gd name="adj1" fmla="val 4641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40"/>
              </a:p>
            </p:txBody>
          </p:sp>
        </p:grpSp>
      </p:grpSp>
    </p:spTree>
    <p:extLst>
      <p:ext uri="{BB962C8B-B14F-4D97-AF65-F5344CB8AC3E}">
        <p14:creationId xmlns:p14="http://schemas.microsoft.com/office/powerpoint/2010/main" val="2749003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966" y="1722832"/>
            <a:ext cx="29657688" cy="19583232"/>
          </a:xfrm>
          <a:prstGeom prst="rect">
            <a:avLst/>
          </a:prstGeom>
        </p:spPr>
      </p:pic>
    </p:spTree>
    <p:extLst>
      <p:ext uri="{BB962C8B-B14F-4D97-AF65-F5344CB8AC3E}">
        <p14:creationId xmlns:p14="http://schemas.microsoft.com/office/powerpoint/2010/main" val="1211561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 Top Bar - No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40" y="4242817"/>
            <a:ext cx="27980640" cy="15360906"/>
          </a:xfrm>
          <a:prstGeom prst="rect">
            <a:avLst/>
          </a:prstGeom>
        </p:spPr>
        <p:txBody>
          <a:bodyPr/>
          <a:lstStyle>
            <a:lvl1pPr>
              <a:defRPr sz="7776">
                <a:latin typeface="Calibri" panose="020F0502020204030204" pitchFamily="34" charset="0"/>
                <a:cs typeface="Calibri" panose="020F0502020204030204" pitchFamily="34" charset="0"/>
              </a:defRPr>
            </a:lvl1pPr>
            <a:lvl2pPr>
              <a:defRPr sz="6480">
                <a:latin typeface="Calibri" panose="020F0502020204030204" pitchFamily="34" charset="0"/>
                <a:cs typeface="Calibri" panose="020F0502020204030204" pitchFamily="34" charset="0"/>
              </a:defRPr>
            </a:lvl2pPr>
            <a:lvl3pPr>
              <a:defRPr sz="5832">
                <a:latin typeface="Calibri" panose="020F0502020204030204" pitchFamily="34" charset="0"/>
                <a:cs typeface="Calibri" panose="020F0502020204030204" pitchFamily="34" charset="0"/>
              </a:defRPr>
            </a:lvl3pPr>
            <a:lvl4pPr>
              <a:defRPr sz="5184">
                <a:latin typeface="Calibri" panose="020F0502020204030204" pitchFamily="34" charset="0"/>
                <a:cs typeface="Calibri" panose="020F0502020204030204" pitchFamily="34" charset="0"/>
              </a:defRPr>
            </a:lvl4pPr>
            <a:lvl5pPr>
              <a:defRPr sz="5184">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781190" y="737373"/>
            <a:ext cx="25511760" cy="1755648"/>
          </a:xfrm>
          <a:prstGeom prst="rect">
            <a:avLst/>
          </a:prstGeom>
        </p:spPr>
        <p:txBody>
          <a:bodyPr anchor="t"/>
          <a:lstStyle>
            <a:lvl1pPr algn="r">
              <a:defRPr sz="9072" b="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2" name="Rectangle 1"/>
          <p:cNvSpPr/>
          <p:nvPr userDrawn="1"/>
        </p:nvSpPr>
        <p:spPr>
          <a:xfrm>
            <a:off x="822960" y="3364992"/>
            <a:ext cx="2194560" cy="1784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32" dirty="0"/>
          </a:p>
        </p:txBody>
      </p:sp>
      <p:sp>
        <p:nvSpPr>
          <p:cNvPr id="4" name="TextBox 3"/>
          <p:cNvSpPr txBox="1"/>
          <p:nvPr userDrawn="1"/>
        </p:nvSpPr>
        <p:spPr>
          <a:xfrm>
            <a:off x="31559092" y="21126845"/>
            <a:ext cx="769763" cy="690638"/>
          </a:xfrm>
          <a:prstGeom prst="rect">
            <a:avLst/>
          </a:prstGeom>
          <a:noFill/>
        </p:spPr>
        <p:txBody>
          <a:bodyPr wrap="none" rtlCol="0">
            <a:spAutoFit/>
          </a:bodyPr>
          <a:lstStyle/>
          <a:p>
            <a:fld id="{1ED72996-0DC8-4D12-BE39-80978D6EE5C2}" type="slidenum">
              <a:rPr lang="en-US" sz="3888" smtClean="0">
                <a:solidFill>
                  <a:schemeClr val="bg1"/>
                </a:solidFill>
                <a:latin typeface="Calibri" panose="020F0502020204030204" pitchFamily="34" charset="0"/>
                <a:cs typeface="Calibri" panose="020F0502020204030204" pitchFamily="34" charset="0"/>
              </a:rPr>
              <a:t>‹#›</a:t>
            </a:fld>
            <a:endParaRPr lang="en-US" sz="3888"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53142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6AB92-2E8A-40CB-BE9F-D288A34807B6}"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3049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6AB92-2E8A-40CB-BE9F-D288A34807B6}"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127923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36AB92-2E8A-40CB-BE9F-D288A34807B6}"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41955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36AB92-2E8A-40CB-BE9F-D288A34807B6}"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37109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6AB92-2E8A-40CB-BE9F-D288A34807B6}"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97433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FA36AB92-2E8A-40CB-BE9F-D288A34807B6}"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28006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FA36AB92-2E8A-40CB-BE9F-D288A34807B6}"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DE808-0239-4080-8F15-0C4CBA7C1639}" type="slidenum">
              <a:rPr lang="en-US" smtClean="0"/>
              <a:t>‹#›</a:t>
            </a:fld>
            <a:endParaRPr lang="en-US"/>
          </a:p>
        </p:txBody>
      </p:sp>
    </p:spTree>
    <p:extLst>
      <p:ext uri="{BB962C8B-B14F-4D97-AF65-F5344CB8AC3E}">
        <p14:creationId xmlns:p14="http://schemas.microsoft.com/office/powerpoint/2010/main" val="9217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a:t>Click to edit Master title style</a:t>
            </a:r>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FA36AB92-2E8A-40CB-BE9F-D288A34807B6}" type="datetimeFigureOut">
              <a:rPr lang="en-US" smtClean="0"/>
              <a:t>10/19/2022</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605DE808-0239-4080-8F15-0C4CBA7C1639}" type="slidenum">
              <a:rPr lang="en-US" smtClean="0"/>
              <a:t>‹#›</a:t>
            </a:fld>
            <a:endParaRPr lang="en-US"/>
          </a:p>
        </p:txBody>
      </p:sp>
    </p:spTree>
    <p:extLst>
      <p:ext uri="{BB962C8B-B14F-4D97-AF65-F5344CB8AC3E}">
        <p14:creationId xmlns:p14="http://schemas.microsoft.com/office/powerpoint/2010/main" val="18870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1"/>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2"/>
            <a:ext cx="7406640" cy="1168400"/>
          </a:xfrm>
          <a:prstGeom prst="rect">
            <a:avLst/>
          </a:prstGeom>
        </p:spPr>
        <p:txBody>
          <a:bodyPr vert="horz" lIns="91440" tIns="45720" rIns="91440" bIns="45720" rtlCol="0" anchor="ctr"/>
          <a:lstStyle>
            <a:lvl1pPr algn="l">
              <a:defRPr sz="3240">
                <a:solidFill>
                  <a:schemeClr val="tx1">
                    <a:tint val="75000"/>
                  </a:schemeClr>
                </a:solidFill>
              </a:defRPr>
            </a:lvl1pPr>
          </a:lstStyle>
          <a:p>
            <a:fld id="{7E51CE31-C68D-4F40-82A2-48DDA3470A22}" type="datetimeFigureOut">
              <a:rPr lang="en-US" smtClean="0"/>
              <a:t>10/19/2022</a:t>
            </a:fld>
            <a:endParaRPr lang="en-US"/>
          </a:p>
        </p:txBody>
      </p:sp>
      <p:sp>
        <p:nvSpPr>
          <p:cNvPr id="5" name="Footer Placeholder 4"/>
          <p:cNvSpPr>
            <a:spLocks noGrp="1"/>
          </p:cNvSpPr>
          <p:nvPr>
            <p:ph type="ftr" sz="quarter" idx="3"/>
          </p:nvPr>
        </p:nvSpPr>
        <p:spPr>
          <a:xfrm>
            <a:off x="10904220" y="20340322"/>
            <a:ext cx="11109960" cy="11684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2"/>
            <a:ext cx="7406640" cy="1168400"/>
          </a:xfrm>
          <a:prstGeom prst="rect">
            <a:avLst/>
          </a:prstGeom>
        </p:spPr>
        <p:txBody>
          <a:bodyPr vert="horz" lIns="91440" tIns="45720" rIns="91440" bIns="45720" rtlCol="0" anchor="ctr"/>
          <a:lstStyle>
            <a:lvl1pPr algn="r">
              <a:defRPr sz="3240">
                <a:solidFill>
                  <a:schemeClr val="tx1">
                    <a:tint val="75000"/>
                  </a:schemeClr>
                </a:solidFill>
              </a:defRPr>
            </a:lvl1pPr>
          </a:lstStyle>
          <a:p>
            <a:fld id="{AFEA8856-01F3-488D-BAD5-B10367D1B819}" type="slidenum">
              <a:rPr lang="en-US" smtClean="0"/>
              <a:t>‹#›</a:t>
            </a:fld>
            <a:endParaRPr lang="en-US"/>
          </a:p>
        </p:txBody>
      </p:sp>
    </p:spTree>
    <p:extLst>
      <p:ext uri="{BB962C8B-B14F-4D97-AF65-F5344CB8AC3E}">
        <p14:creationId xmlns:p14="http://schemas.microsoft.com/office/powerpoint/2010/main" val="2406147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slide" Target="slide95.xml"/><Relationship Id="rId21" Type="http://schemas.openxmlformats.org/officeDocument/2006/relationships/slide" Target="slide86.xml"/><Relationship Id="rId42" Type="http://schemas.openxmlformats.org/officeDocument/2006/relationships/slide" Target="slide16.xml"/><Relationship Id="rId47" Type="http://schemas.openxmlformats.org/officeDocument/2006/relationships/slide" Target="slide13.xml"/><Relationship Id="rId63" Type="http://schemas.openxmlformats.org/officeDocument/2006/relationships/slide" Target="slide42.xml"/><Relationship Id="rId68" Type="http://schemas.openxmlformats.org/officeDocument/2006/relationships/slide" Target="slide52.xml"/><Relationship Id="rId84" Type="http://schemas.openxmlformats.org/officeDocument/2006/relationships/slide" Target="slide72.xml"/><Relationship Id="rId89" Type="http://schemas.openxmlformats.org/officeDocument/2006/relationships/slide" Target="slide88.xml"/><Relationship Id="rId112" Type="http://schemas.openxmlformats.org/officeDocument/2006/relationships/hyperlink" Target="https://www.esd.whs.mil/Portals/54/Documents/DD/issuances/dodi/500091p.PDF" TargetMode="External"/><Relationship Id="rId16" Type="http://schemas.openxmlformats.org/officeDocument/2006/relationships/slide" Target="slide76.xml"/><Relationship Id="rId107" Type="http://schemas.openxmlformats.org/officeDocument/2006/relationships/slide" Target="slide2.xml"/><Relationship Id="rId11" Type="http://schemas.openxmlformats.org/officeDocument/2006/relationships/slide" Target="slide28.xml"/><Relationship Id="rId32" Type="http://schemas.openxmlformats.org/officeDocument/2006/relationships/slide" Target="slide15.xml"/><Relationship Id="rId37" Type="http://schemas.openxmlformats.org/officeDocument/2006/relationships/slide" Target="slide37.xml"/><Relationship Id="rId53" Type="http://schemas.openxmlformats.org/officeDocument/2006/relationships/slide" Target="slide35.xml"/><Relationship Id="rId58" Type="http://schemas.openxmlformats.org/officeDocument/2006/relationships/slide" Target="slide40.xml"/><Relationship Id="rId74" Type="http://schemas.openxmlformats.org/officeDocument/2006/relationships/slide" Target="slide58.xml"/><Relationship Id="rId79" Type="http://schemas.openxmlformats.org/officeDocument/2006/relationships/slide" Target="slide64.xml"/><Relationship Id="rId102" Type="http://schemas.openxmlformats.org/officeDocument/2006/relationships/slide" Target="slide33.xml"/><Relationship Id="rId5" Type="http://schemas.openxmlformats.org/officeDocument/2006/relationships/slide" Target="slide14.xml"/><Relationship Id="rId90" Type="http://schemas.openxmlformats.org/officeDocument/2006/relationships/slide" Target="slide92.xml"/><Relationship Id="rId95" Type="http://schemas.openxmlformats.org/officeDocument/2006/relationships/slide" Target="slide101.xml"/><Relationship Id="rId22" Type="http://schemas.openxmlformats.org/officeDocument/2006/relationships/slide" Target="slide89.xml"/><Relationship Id="rId27" Type="http://schemas.openxmlformats.org/officeDocument/2006/relationships/slide" Target="slide104.xml"/><Relationship Id="rId43" Type="http://schemas.openxmlformats.org/officeDocument/2006/relationships/slide" Target="slide18.xml"/><Relationship Id="rId48" Type="http://schemas.openxmlformats.org/officeDocument/2006/relationships/slide" Target="slide19.xml"/><Relationship Id="rId64" Type="http://schemas.openxmlformats.org/officeDocument/2006/relationships/slide" Target="slide48.xml"/><Relationship Id="rId69" Type="http://schemas.openxmlformats.org/officeDocument/2006/relationships/slide" Target="slide53.xml"/><Relationship Id="rId80" Type="http://schemas.openxmlformats.org/officeDocument/2006/relationships/slide" Target="slide65.xml"/><Relationship Id="rId85" Type="http://schemas.openxmlformats.org/officeDocument/2006/relationships/slide" Target="slide74.xml"/><Relationship Id="rId12" Type="http://schemas.openxmlformats.org/officeDocument/2006/relationships/slide" Target="slide3.xml"/><Relationship Id="rId17" Type="http://schemas.openxmlformats.org/officeDocument/2006/relationships/slide" Target="slide78.xml"/><Relationship Id="rId33" Type="http://schemas.openxmlformats.org/officeDocument/2006/relationships/slide" Target="slide9.xml"/><Relationship Id="rId38" Type="http://schemas.openxmlformats.org/officeDocument/2006/relationships/slide" Target="slide30.xml"/><Relationship Id="rId59" Type="http://schemas.openxmlformats.org/officeDocument/2006/relationships/slide" Target="slide44.xml"/><Relationship Id="rId103" Type="http://schemas.openxmlformats.org/officeDocument/2006/relationships/slide" Target="slide66.xml"/><Relationship Id="rId108" Type="http://schemas.openxmlformats.org/officeDocument/2006/relationships/slide" Target="slide25.xml"/><Relationship Id="rId54" Type="http://schemas.openxmlformats.org/officeDocument/2006/relationships/slide" Target="slide34.xml"/><Relationship Id="rId70" Type="http://schemas.openxmlformats.org/officeDocument/2006/relationships/slide" Target="slide54.xml"/><Relationship Id="rId75" Type="http://schemas.openxmlformats.org/officeDocument/2006/relationships/slide" Target="slide59.xml"/><Relationship Id="rId91" Type="http://schemas.openxmlformats.org/officeDocument/2006/relationships/slide" Target="slide91.xml"/><Relationship Id="rId96"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4.xml"/><Relationship Id="rId15" Type="http://schemas.openxmlformats.org/officeDocument/2006/relationships/slide" Target="slide67.xml"/><Relationship Id="rId23" Type="http://schemas.openxmlformats.org/officeDocument/2006/relationships/slide" Target="slide94.xml"/><Relationship Id="rId28" Type="http://schemas.openxmlformats.org/officeDocument/2006/relationships/slide" Target="slide97.xml"/><Relationship Id="rId36" Type="http://schemas.openxmlformats.org/officeDocument/2006/relationships/slide" Target="slide5.xml"/><Relationship Id="rId49" Type="http://schemas.openxmlformats.org/officeDocument/2006/relationships/slide" Target="slide22.xml"/><Relationship Id="rId57" Type="http://schemas.openxmlformats.org/officeDocument/2006/relationships/slide" Target="slide43.xml"/><Relationship Id="rId106" Type="http://schemas.openxmlformats.org/officeDocument/2006/relationships/slide" Target="slide62.xml"/><Relationship Id="rId10" Type="http://schemas.openxmlformats.org/officeDocument/2006/relationships/slide" Target="slide73.xml"/><Relationship Id="rId31" Type="http://schemas.openxmlformats.org/officeDocument/2006/relationships/slide" Target="slide12.xml"/><Relationship Id="rId44" Type="http://schemas.openxmlformats.org/officeDocument/2006/relationships/slide" Target="slide17.xml"/><Relationship Id="rId52" Type="http://schemas.openxmlformats.org/officeDocument/2006/relationships/slide" Target="slide32.xml"/><Relationship Id="rId60" Type="http://schemas.openxmlformats.org/officeDocument/2006/relationships/slide" Target="slide45.xml"/><Relationship Id="rId65" Type="http://schemas.openxmlformats.org/officeDocument/2006/relationships/slide" Target="slide49.xml"/><Relationship Id="rId73" Type="http://schemas.openxmlformats.org/officeDocument/2006/relationships/slide" Target="slide57.xml"/><Relationship Id="rId78" Type="http://schemas.openxmlformats.org/officeDocument/2006/relationships/slide" Target="slide63.xml"/><Relationship Id="rId81" Type="http://schemas.openxmlformats.org/officeDocument/2006/relationships/slide" Target="slide68.xml"/><Relationship Id="rId86" Type="http://schemas.openxmlformats.org/officeDocument/2006/relationships/slide" Target="slide75.xml"/><Relationship Id="rId94" Type="http://schemas.openxmlformats.org/officeDocument/2006/relationships/slide" Target="slide100.xml"/><Relationship Id="rId99" Type="http://schemas.openxmlformats.org/officeDocument/2006/relationships/slide" Target="slide105.xml"/><Relationship Id="rId101" Type="http://schemas.openxmlformats.org/officeDocument/2006/relationships/hyperlink" Target="mailto:AcqWallChart@dau.edu?subject=Interactive%20Defense%20Acquisition%20Life%20Cycle%20Chart" TargetMode="External"/><Relationship Id="rId4" Type="http://schemas.openxmlformats.org/officeDocument/2006/relationships/hyperlink" Target="https://www.esd.whs.mil/Portals/54/Documents/DD/issuances/dodi/500085p.pdf?ver=2020-08-06-151441-153" TargetMode="External"/><Relationship Id="rId9" Type="http://schemas.openxmlformats.org/officeDocument/2006/relationships/slide" Target="slide26.xml"/><Relationship Id="rId13" Type="http://schemas.openxmlformats.org/officeDocument/2006/relationships/hyperlink" Target="https://www.dau.edu/aafdid" TargetMode="External"/><Relationship Id="rId18" Type="http://schemas.openxmlformats.org/officeDocument/2006/relationships/slide" Target="slide80.xml"/><Relationship Id="rId39" Type="http://schemas.openxmlformats.org/officeDocument/2006/relationships/slide" Target="slide29.xml"/><Relationship Id="rId109" Type="http://schemas.openxmlformats.org/officeDocument/2006/relationships/slide" Target="slide93.xml"/><Relationship Id="rId34" Type="http://schemas.openxmlformats.org/officeDocument/2006/relationships/slide" Target="slide8.xml"/><Relationship Id="rId50" Type="http://schemas.openxmlformats.org/officeDocument/2006/relationships/slide" Target="slide23.xml"/><Relationship Id="rId55" Type="http://schemas.openxmlformats.org/officeDocument/2006/relationships/slide" Target="slide36.xml"/><Relationship Id="rId76" Type="http://schemas.openxmlformats.org/officeDocument/2006/relationships/slide" Target="slide60.xml"/><Relationship Id="rId97" Type="http://schemas.openxmlformats.org/officeDocument/2006/relationships/slide" Target="slide103.xml"/><Relationship Id="rId104" Type="http://schemas.openxmlformats.org/officeDocument/2006/relationships/hyperlink" Target="https://www.dau.mil/tools/t/DAU-Glossary" TargetMode="External"/><Relationship Id="rId7" Type="http://schemas.openxmlformats.org/officeDocument/2006/relationships/slide" Target="slide24.xml"/><Relationship Id="rId71" Type="http://schemas.openxmlformats.org/officeDocument/2006/relationships/slide" Target="slide55.xml"/><Relationship Id="rId92" Type="http://schemas.openxmlformats.org/officeDocument/2006/relationships/slide" Target="slide98.xml"/><Relationship Id="rId2" Type="http://schemas.openxmlformats.org/officeDocument/2006/relationships/notesSlide" Target="../notesSlides/notesSlide1.xml"/><Relationship Id="rId29" Type="http://schemas.openxmlformats.org/officeDocument/2006/relationships/slide" Target="slide6.xml"/><Relationship Id="rId24" Type="http://schemas.openxmlformats.org/officeDocument/2006/relationships/slide" Target="slide77.xml"/><Relationship Id="rId40" Type="http://schemas.openxmlformats.org/officeDocument/2006/relationships/slide" Target="slide39.xml"/><Relationship Id="rId45" Type="http://schemas.openxmlformats.org/officeDocument/2006/relationships/slide" Target="slide20.xml"/><Relationship Id="rId66" Type="http://schemas.openxmlformats.org/officeDocument/2006/relationships/slide" Target="slide50.xml"/><Relationship Id="rId87" Type="http://schemas.openxmlformats.org/officeDocument/2006/relationships/slide" Target="slide85.xml"/><Relationship Id="rId110" Type="http://schemas.openxmlformats.org/officeDocument/2006/relationships/slide" Target="slide87.xml"/><Relationship Id="rId61" Type="http://schemas.openxmlformats.org/officeDocument/2006/relationships/slide" Target="slide46.xml"/><Relationship Id="rId82" Type="http://schemas.openxmlformats.org/officeDocument/2006/relationships/slide" Target="slide70.xml"/><Relationship Id="rId19" Type="http://schemas.openxmlformats.org/officeDocument/2006/relationships/slide" Target="slide82.xml"/><Relationship Id="rId14" Type="http://schemas.openxmlformats.org/officeDocument/2006/relationships/slide" Target="slide27.xml"/><Relationship Id="rId30" Type="http://schemas.openxmlformats.org/officeDocument/2006/relationships/slide" Target="slide10.xml"/><Relationship Id="rId35" Type="http://schemas.openxmlformats.org/officeDocument/2006/relationships/slide" Target="slide7.xml"/><Relationship Id="rId56" Type="http://schemas.openxmlformats.org/officeDocument/2006/relationships/slide" Target="slide38.xml"/><Relationship Id="rId77" Type="http://schemas.openxmlformats.org/officeDocument/2006/relationships/slide" Target="slide61.xml"/><Relationship Id="rId100" Type="http://schemas.openxmlformats.org/officeDocument/2006/relationships/slide" Target="slide107.xml"/><Relationship Id="rId105" Type="http://schemas.openxmlformats.org/officeDocument/2006/relationships/hyperlink" Target="https://www.dau.edu/mdid/Pages/EVMSApplicationRequirements.aspx" TargetMode="External"/><Relationship Id="rId8" Type="http://schemas.openxmlformats.org/officeDocument/2006/relationships/slide" Target="slide108.xml"/><Relationship Id="rId51" Type="http://schemas.openxmlformats.org/officeDocument/2006/relationships/slide" Target="slide31.xml"/><Relationship Id="rId72" Type="http://schemas.openxmlformats.org/officeDocument/2006/relationships/slide" Target="slide56.xml"/><Relationship Id="rId93" Type="http://schemas.openxmlformats.org/officeDocument/2006/relationships/slide" Target="slide99.xml"/><Relationship Id="rId98" Type="http://schemas.openxmlformats.org/officeDocument/2006/relationships/slide" Target="slide106.xml"/><Relationship Id="rId3" Type="http://schemas.openxmlformats.org/officeDocument/2006/relationships/image" Target="../media/image3.png"/><Relationship Id="rId25" Type="http://schemas.openxmlformats.org/officeDocument/2006/relationships/slide" Target="slide79.xml"/><Relationship Id="rId46" Type="http://schemas.openxmlformats.org/officeDocument/2006/relationships/slide" Target="slide21.xml"/><Relationship Id="rId67" Type="http://schemas.openxmlformats.org/officeDocument/2006/relationships/slide" Target="slide51.xml"/><Relationship Id="rId20" Type="http://schemas.openxmlformats.org/officeDocument/2006/relationships/slide" Target="slide83.xml"/><Relationship Id="rId41" Type="http://schemas.openxmlformats.org/officeDocument/2006/relationships/slide" Target="slide11.xml"/><Relationship Id="rId62" Type="http://schemas.openxmlformats.org/officeDocument/2006/relationships/slide" Target="slide47.xml"/><Relationship Id="rId83" Type="http://schemas.openxmlformats.org/officeDocument/2006/relationships/slide" Target="slide71.xml"/><Relationship Id="rId88" Type="http://schemas.openxmlformats.org/officeDocument/2006/relationships/slide" Target="slide84.xml"/><Relationship Id="rId111" Type="http://schemas.openxmlformats.org/officeDocument/2006/relationships/slide" Target="slide90.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dau.edu/aafdid/Pages/About.aspx" TargetMode="Externa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8" Type="http://schemas.openxmlformats.org/officeDocument/2006/relationships/hyperlink" Target="https://www.cape.osd.mil/files/Reports/AoACostHandbook2021.pdf" TargetMode="External"/><Relationship Id="rId3" Type="http://schemas.openxmlformats.org/officeDocument/2006/relationships/hyperlink" Target="http://icatalog.dau.edu/onlinecatalog/courses.aspx?crs_id=218" TargetMode="External"/><Relationship Id="rId7" Type="http://schemas.openxmlformats.org/officeDocument/2006/relationships/hyperlink" Target="https://www.esd.whs.mil/Portals/54/Documents/DD/issuances/dodi/500084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au.edu/acquipedia/pages/articledetails.aspx#!520" TargetMode="External"/><Relationship Id="rId5" Type="http://schemas.openxmlformats.org/officeDocument/2006/relationships/hyperlink" Target="http://www.esd.whs.mil/Portals/54/Documents/DD/issuances/dodi/500073p.pdf" TargetMode="External"/><Relationship Id="rId4" Type="http://schemas.openxmlformats.org/officeDocument/2006/relationships/hyperlink" Target="https://www.dau.edu/glossary/Pages/Glossary.aspx#!both|D|27374"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icatalog.dau.edu/onlinecatalog/courses.aspx?crs_id=218" TargetMode="External"/><Relationship Id="rId7" Type="http://schemas.openxmlformats.org/officeDocument/2006/relationships/hyperlink" Target="https://www.cape.osd.mil/files/Reports/AoACostHandbook2021.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4p.pdf" TargetMode="External"/><Relationship Id="rId5" Type="http://schemas.openxmlformats.org/officeDocument/2006/relationships/hyperlink" Target="http://www.esd.whs.mil/Portals/54/Documents/DD/issuances/dodi/500073p.pdf" TargetMode="External"/><Relationship Id="rId4" Type="http://schemas.openxmlformats.org/officeDocument/2006/relationships/hyperlink" Target="https://www.dau.edu/glossary/Pages/Glossary.aspx#!both|D|27375"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dau.edu/glossary/Pages/Glossary.aspx#!both|I|27634" TargetMode="External"/><Relationship Id="rId7" Type="http://schemas.openxmlformats.org/officeDocument/2006/relationships/hyperlink" Target="https://www.cape.osd.mil/files/Reports/AoACostHandbook2021.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4p.pdf" TargetMode="External"/><Relationship Id="rId5" Type="http://schemas.openxmlformats.org/officeDocument/2006/relationships/hyperlink" Target="http://icatalog.dau.edu/onlinecatalog/courses.aspx?crs_id=218" TargetMode="External"/><Relationship Id="rId4" Type="http://schemas.openxmlformats.org/officeDocument/2006/relationships/hyperlink" Target="http://www.esd.whs.mil/Portals/54/Documents/DD/issuances/dodi/500073p.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icatalog.dau.edu/onlinecatalog/courses.aspx?crs_id=2121" TargetMode="External"/><Relationship Id="rId7" Type="http://schemas.openxmlformats.org/officeDocument/2006/relationships/hyperlink" Target="https://www.esd.whs.mil/Portals/54/Documents/DD/issuances/dodi/500085p.pdf?ver=2020-08-06-151441-153#page=30"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hyperlink" Target="https://www.dau.edu/glossary/Pages/Glossary.aspx#!both|S|28469"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dau.edu/acquipedia/pages/articledetails.aspx#!60"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au.edu/glossary/Pages/Glossary.aspx#!both|F|27535" TargetMode="External"/><Relationship Id="rId5" Type="http://schemas.openxmlformats.org/officeDocument/2006/relationships/hyperlink" Target="http://comptroller.defense.gov/FMR/" TargetMode="External"/><Relationship Id="rId4" Type="http://schemas.openxmlformats.org/officeDocument/2006/relationships/hyperlink" Target="http://icatalog.dau.edu/onlinecatalog/courses.aspx?crs_id=270"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icatalog.dau.edu/onlinecatalog/courses.aspx?crs_id=218" TargetMode="External"/><Relationship Id="rId7" Type="http://schemas.openxmlformats.org/officeDocument/2006/relationships/hyperlink" Target="https://www.cape.osd.mil/files/Reports/AoACostHandbook2021.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4p.pdf" TargetMode="External"/><Relationship Id="rId5" Type="http://schemas.openxmlformats.org/officeDocument/2006/relationships/hyperlink" Target="https://www.dau.edu/cop/pm/_layouts/15/WopiFrame.aspx?sourcedoc=/cop/pm/DAU%20Sponsored%20Documents/Manpower%20Estimate%20Report%20ADDM%20Template%20v%202.1.docx&amp;action=default&amp;DefaultItemOpen=1" TargetMode="External"/><Relationship Id="rId4" Type="http://schemas.openxmlformats.org/officeDocument/2006/relationships/hyperlink" Target="https://www.dau.edu/glossary/Pages/Glossary.aspx#!both|M|27887"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dau.edu/acquipedia/pages/articledetails.aspx#!330"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comptroller.defense.gov/FMR/" TargetMode="External"/><Relationship Id="rId4" Type="http://schemas.openxmlformats.org/officeDocument/2006/relationships/hyperlink" Target="http://icatalog.dau.edu/onlinecatalog/courses.aspx?crs_id=270"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dau.edu/acquipedia/pages/articledetails.aspx#!339"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icatalog.dau.edu/onlinecatalog/courses.aspx?crs_id=270" TargetMode="External"/><Relationship Id="rId4" Type="http://schemas.openxmlformats.org/officeDocument/2006/relationships/hyperlink" Target="http://comptroller.defense.gov/FMR/"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dau.mil/tools/t/DAU-Glossary" TargetMode="External"/><Relationship Id="rId2" Type="http://schemas.openxmlformats.org/officeDocument/2006/relationships/hyperlink" Target="https://www.dau.edu/tools/t/DAU-Glossary"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hyperlink" Target="https://www.youtube.com/watch?v=Wng87DXqDNc" TargetMode="External"/><Relationship Id="rId7" Type="http://schemas.openxmlformats.org/officeDocument/2006/relationships/image" Target="../media/image13.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mil/media/Engineering+&amp;+Manufacturing+Development+Phase+Overview/0_5zjmdlfn" TargetMode="External"/><Relationship Id="rId4" Type="http://schemas.openxmlformats.org/officeDocument/2006/relationships/hyperlink" Target="https://media.dau.edu/media/Engineering+&amp;+Manufacturing+Development+Phase+Overview/0_5zjmdlfn"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dau.edu/aafdid/Pages/About.aspx"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7d6hoHuJyAE" TargetMode="Externa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hyperlink" Target="https://media.dau.edu/media/Production+&amp;+Deployment+Phase+Overview/0_qpaj1tub"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Production+&amp;+Deployment+Phase+Overview/0_qpaj1tub" TargetMode="External"/><Relationship Id="rId4" Type="http://schemas.openxmlformats.org/officeDocument/2006/relationships/hyperlink" Target="https://www.youtube.com/watch?v=7d6hoHuJyA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xml"/><Relationship Id="rId7" Type="http://schemas.openxmlformats.org/officeDocument/2006/relationships/hyperlink" Target="https://www.dau.edu/aafdid/Pages/About.aspx"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Production+&amp;+Deployment+Phase+Overview/0_qpaj1tub" TargetMode="External"/><Relationship Id="rId4" Type="http://schemas.openxmlformats.org/officeDocument/2006/relationships/hyperlink" Target="https://www.youtube.com/watch?v=7d6hoHuJyAE" TargetMode="External"/><Relationship Id="rId9" Type="http://schemas.openxmlformats.org/officeDocument/2006/relationships/hyperlink" Target="https://www.esd.whs.mil/Portals/54/Documents/DD/issuances/dodi/500085p.pdf?ver=2020-08-06-151441-153#page=1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hyperlink" Target="https://www.dau.edu/glossary/Pages/Glossary.aspx#!both|I|27676" TargetMode="External"/><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media.dau.edu/media/Production+&amp;+Deployment+Phase+Overview/0_qpaj1tub" TargetMode="External"/><Relationship Id="rId5" Type="http://schemas.openxmlformats.org/officeDocument/2006/relationships/hyperlink" Target="https://www.youtube.com/watch?v=7d6hoHuJyAE" TargetMode="Externa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slide" Target="slide1.xml"/><Relationship Id="rId7" Type="http://schemas.openxmlformats.org/officeDocument/2006/relationships/hyperlink" Target="https://www.dau.edu/glossary/Pages/Glossary.aspx#!both|I|27676"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Production+&amp;+Deployment+Phase+Overview/0_qpaj1tub" TargetMode="External"/><Relationship Id="rId4" Type="http://schemas.openxmlformats.org/officeDocument/2006/relationships/hyperlink" Target="https://www.youtube.com/watch?v=7d6hoHuJyA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hyperlink" Target="https://www.dau.edu/glossary/Pages/Glossary.aspx#!both|F|27537" TargetMode="External"/><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media.dau.edu/media/Production+&amp;+Deployment+Phase+Overview/0_qpaj1tub" TargetMode="External"/><Relationship Id="rId5" Type="http://schemas.openxmlformats.org/officeDocument/2006/relationships/hyperlink" Target="https://www.youtube.com/watch?v=7d6hoHuJyAE" TargetMode="Externa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Operations+&amp;+Support+Phase+Overview/0_r961t3qu" TargetMode="External"/><Relationship Id="rId4" Type="http://schemas.openxmlformats.org/officeDocument/2006/relationships/hyperlink" Target="https://www.youtube.com/watch?v=BI1wJI4ngx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aaf.dau.edu/" TargetMode="Externa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Operations+&amp;+Support+Phase+Overview/0_r961t3qu" TargetMode="External"/><Relationship Id="rId4" Type="http://schemas.openxmlformats.org/officeDocument/2006/relationships/hyperlink" Target="https://www.youtube.com/watch?v=BI1wJI4ngx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image" Target="../media/image17.png"/><Relationship Id="rId7" Type="http://schemas.openxmlformats.org/officeDocument/2006/relationships/hyperlink" Target="https://www.dau.edu/pdfviewer?Guidebooks/Product-Support-Manager-(PSM)-Guidebook.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Operations+&amp;+Support+Phase+Overview/0_r961t3qu" TargetMode="External"/><Relationship Id="rId4" Type="http://schemas.openxmlformats.org/officeDocument/2006/relationships/hyperlink" Target="https://www.youtube.com/watch?v=BI1wJI4ngx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sd.whs.mil/Portals/54/Documents/DD/issuances/dodi/500084p.pdf"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cape.osd.mil/files/Reports/AoACostHandbook2021.pdf#page=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sd.whs.mil/Portals/54/Documents/DD/issuances/dodi/500084p.pdf"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cape.osd.mil/files/Reports/AoACostHandbook2021.pdf"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sd.whs.mil/Portals/54/Documents/DD/issuances/dodd/510584e.pdf?ver=2020-08-14-122443-81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au.edu/cop/stm/DAU%20Sponsored%20Documents/ITRA%20Policy%20Memo%20for%20MDAPs%2020181203.pdf"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esd.whs.mil/Portals/54/Documents/DD/issuances/dodi/500088p.PDF?ver=O8LFc8NzlyJX-SgM2Haalw%3d%3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sd.whs.mil/Portals/54/Documents/DD/issuances/dodi/500085p.pdf?ver=2020-08-06-151441-153#page=25"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dau.edu/pdfviewer?Guidebooks/DAG/A-Guide-to-Program-Management-Knowledge-Skills-and-Practice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sd.whs.mil/Portals/54/Documents/DD/issuances/dodi/500085p.pdf?ver=2020-08-06-151441-153#page=25"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catalog.dau.mil/onlinecatalog/courses.aspx?crs_id=323"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ac.cto.mil/wp-content/uploads/2022/02/Eng-Defense-Systems_Feb2022-Cleared-slp.pdf" TargetMode="External"/><Relationship Id="rId4" Type="http://schemas.openxmlformats.org/officeDocument/2006/relationships/hyperlink" Target="http://icatalog.dau.edu/onlinecatalog/courses.aspx?crs_id=32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au.edu/aafdid/Pages/About.aspx"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https://www.dau.edu/glossary/Pages/Glossary.aspx#!both|C|27083"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dau.edu/cop/rqmt/_layouts/15/WopiFrame.aspx?sourcedoc=/cop/rqmt/DAU%20Sponsored%20Documents/Manual%20-%20JCS%2c%20JCIDS%2c%2030%20Oct%202021.pdf&amp;action=defaul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dau.edu/cop/rqmt/_layouts/15/WopiFrame.aspx?sourcedoc=/cop/rqmt/DAU%20Sponsored%20Documents/Manual%20-%20JCS%2c%20JCIDS%2c%2030%20Oct%202021.pdf&amp;action=defaul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esd.whs.mil/Portals/54/Documents/DD/issuances/dodi/500085p.pdf?ver=2020-08-06-151441-153#page=18"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www.dau.edu/cop/rqmt/_layouts/15/WopiFrame.aspx?sourcedoc=/cop/rqmt/DAU%20Sponsored%20Documents/Manual%20-%20JCS%2c%20JCIDS%2c%2030%20Oct%202021.pdf&amp;action=default"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au.edu/aafdid/Pages/About.aspx" TargetMode="External"/><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media.dau.edu/media/Materiel+Solution+Analysis+Phase+Overview/0_6ztgj2n4" TargetMode="External"/><Relationship Id="rId5" Type="http://schemas.openxmlformats.org/officeDocument/2006/relationships/hyperlink" Target="https://www.youtube.com/watch?v=DiJt4I87dUE" TargetMode="External"/><Relationship Id="rId4" Type="http://schemas.openxmlformats.org/officeDocument/2006/relationships/hyperlink" Target="https://www.esd.whs.mil/Portals/54/Documents/DD/issuances/dodi/500085p.pdf?ver=2020-08-06-151441-153#page=11"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www.acq.osd.mil/asda/ae/docs/ISTAAF%20Guidebook%209%20Sep%2021_Cleared%20for%20Pub.pdf"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cq.osd.mil/asda/ae/docs/ISTAAF%20Guidebook%209%20Sep%2021_Cleared%20for%20Pub.pdf"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cq.osd.mil/asda/ae/docs/ISTAAF%20Guidebook%209%20Sep%2021_Cleared%20for%20Pub.pdf"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sd.whs.mil/Portals/54/Documents/DD/issuances/dodd/525001p.pdf"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esd.whs.mil/Portals/54/Documents/DD/issuances/dodd/525001p.pdf"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dau.edu/aafdid/Pages/Milestone-and-Phase-Information-Requirements.aspx"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acq.osd.mil/asda/ae/docs/ISTAAF%20Guidebook%209%20Sep%2021_Cleared%20for%20Pub.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esd.whs.mil/Portals/54/Documents/DD/issuances/dodi/520044p.pdf"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hyperlink" Target="https://dap.dau.mil/glossary/"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acq.osd.mil/asda/ae/docs/ISTAAF%20Guidebook%209%20Sep%2021_Cleared%20for%20Pub.pdf" TargetMode="External"/><Relationship Id="rId4" Type="http://schemas.openxmlformats.org/officeDocument/2006/relationships/hyperlink" Target="https://www.dau.edu/glossary/Pages/Glossary.aspx#!both|M|27975"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dau.edu/glossary/Pages/Glossary.aspx#!both|R|28361" TargetMode="External"/><Relationship Id="rId7" Type="http://schemas.openxmlformats.org/officeDocument/2006/relationships/hyperlink" Target="chrome-extension://efaidnbmnnnibpcajpcglclefindmkaj/https:/www.acq.osd.mil/dpap/policy/policyvault/USA000740-22-DPC.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www.acq.osd.mil/dpap/dars/dfars/html/current/215_3.htm" TargetMode="External"/><Relationship Id="rId5" Type="http://schemas.openxmlformats.org/officeDocument/2006/relationships/hyperlink" Target="https://www.acquisition.gov/content/subpart-153-source-selection" TargetMode="External"/><Relationship Id="rId4" Type="http://schemas.openxmlformats.org/officeDocument/2006/relationships/hyperlink" Target="http://icatalog.dau.edu/onlinecatalog/courses.aspx?crs_id=2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dau.edu/acquipedia/pages/articledetails.aspx#!333" TargetMode="External"/><Relationship Id="rId7" Type="http://schemas.openxmlformats.org/officeDocument/2006/relationships/hyperlink" Target="chrome-extension://efaidnbmnnnibpcajpcglclefindmkaj/https:/www.acq.osd.mil/dpap/policy/policyvault/USA000740-22-DPC.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www.acq.osd.mil/dpap/dars/dfars/html/current/215_3.htm" TargetMode="External"/><Relationship Id="rId5" Type="http://schemas.openxmlformats.org/officeDocument/2006/relationships/hyperlink" Target="https://www.acquisition.gov/content/subpart-153-source-selection" TargetMode="External"/><Relationship Id="rId4" Type="http://schemas.openxmlformats.org/officeDocument/2006/relationships/hyperlink" Target="http://icatalog.dau.edu/onlinecatalog/courses.aspx?crs_id=230"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Materiel+Solution+Analysis+Phase+Overview/0_6ztgj2n4" TargetMode="External"/><Relationship Id="rId4" Type="http://schemas.openxmlformats.org/officeDocument/2006/relationships/hyperlink" Target="https://www.youtube.com/watch?v=DiJt4I87dUE"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chrome-extension://efaidnbmnnnibpcajpcglclefindmkaj/https:/www.acq.osd.mil/dpap/policy/policyvault/USA000740-22-DPC.pdf" TargetMode="External"/><Relationship Id="rId3" Type="http://schemas.openxmlformats.org/officeDocument/2006/relationships/hyperlink" Target="https://www.dau.edu/glossary/Pages/Glossary.aspx#!both|I|27689" TargetMode="External"/><Relationship Id="rId7" Type="http://schemas.openxmlformats.org/officeDocument/2006/relationships/hyperlink" Target="http://www.acq.osd.mil/dpap/dars/dfars/html/current/215_3.htm"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acquisition.gov/content/subpart-153-source-selection" TargetMode="External"/><Relationship Id="rId5" Type="http://schemas.openxmlformats.org/officeDocument/2006/relationships/hyperlink" Target="http://icatalog.dau.edu/onlinecatalog/courses.aspx?crs_id=230" TargetMode="External"/><Relationship Id="rId4" Type="http://schemas.openxmlformats.org/officeDocument/2006/relationships/hyperlink" Target="https://www.dau.edu/acquipedia/pages/articledetails.aspx#!277"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dau.edu/glossary/Pages/Glossary.aspx#!both|E|27422"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ac.cto.mil/wp-content/uploads/2022/02/Systems-Eng-Guidebook_Feb2022-Cleared-slp.pdf" TargetMode="External"/><Relationship Id="rId5" Type="http://schemas.openxmlformats.org/officeDocument/2006/relationships/hyperlink" Target="http://icatalog.dau.edu/onlinecatalog/courses.aspx?crs_id=251" TargetMode="External"/><Relationship Id="rId4" Type="http://schemas.openxmlformats.org/officeDocument/2006/relationships/hyperlink" Target="https://ac.cto.mil/wp-content/uploads/2022/02/Eng-Defense-Systems_Feb2022-Cleared-slp.pdf" TargetMode="Externa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cape.osd.mil/files/Reports/AoACostHandbook2021.pdf" TargetMode="External"/><Relationship Id="rId5" Type="http://schemas.openxmlformats.org/officeDocument/2006/relationships/hyperlink" Target="https://www.esd.whs.mil/Portals/54/Documents/DD/issuances/dodi/500084p.pdf?ver=2020-08-04-131436-260#page=5" TargetMode="External"/><Relationship Id="rId4" Type="http://schemas.openxmlformats.org/officeDocument/2006/relationships/image" Target="../media/image23.wmf"/></Relationships>
</file>

<file path=ppt/slides/_rels/slide53.xml.rels><?xml version="1.0" encoding="UTF-8" standalone="yes"?>
<Relationships xmlns="http://schemas.openxmlformats.org/package/2006/relationships"><Relationship Id="rId3" Type="http://schemas.openxmlformats.org/officeDocument/2006/relationships/hyperlink" Target="https://www.esd.whs.mil/Portals/54/Documents/DD/issuances/dodi/500085p.pdf?ver=2020-08-06-151441-153#page=12"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esd.whs.mil/Portals/54/Documents/DD/issuances/dodi/500085p.pdf?ver=2020-08-06-151441-153#page=12"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sd.whs.mil/Portals/54/Documents/DD/issuances/dodi/500085p.pdf?ver=2020-08-06-151441-153#page=12"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esd.whs.mil/Portals/54/Documents/DD/issuances/dodi/500085p.pdf?ver=2020-08-06-151441-153#page=15"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dau.edu/acquipedia/pages/articledetails.aspx#!302"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dau.edu/glossary/Pages/Glossary.aspx#!both|I|27676"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dau.edu/acquipedia/pages/articledetails.aspx#!350" TargetMode="External"/><Relationship Id="rId7" Type="http://schemas.openxmlformats.org/officeDocument/2006/relationships/hyperlink" Target="https://www.dau.edu/glossary/Pages/Glossary.aspx#!both|I|27676"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au.edu/acquipedia/pages/articledetails.aspx#!302" TargetMode="External"/><Relationship Id="rId5" Type="http://schemas.openxmlformats.org/officeDocument/2006/relationships/hyperlink" Target="https://www.dau.edu/tools/t/DoD-Integrated-Product-Support-(IPS)-Implementation-Roadmap" TargetMode="External"/><Relationship Id="rId4" Type="http://schemas.openxmlformats.org/officeDocument/2006/relationships/hyperlink" Target="https://armypubs.army.mil/epubs/DR_pubs/DR_a/pdf/web/ARN7195_AR700-142_Web_FINAL.pd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media.dau.mil/media/Technical+Reviews+Across+the+Acquisition+Lifecycle/0_ntghkgsg"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assist.dla.mil/online/start/" TargetMode="External"/><Relationship Id="rId5" Type="http://schemas.openxmlformats.org/officeDocument/2006/relationships/image" Target="../media/image24.png"/><Relationship Id="rId4" Type="http://schemas.openxmlformats.org/officeDocument/2006/relationships/hyperlink" Target="https://media.dau.edu/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esd.whs.mil/Portals/54/Documents/DD/issuances/dodi/500088p.PDF" TargetMode="External"/><Relationship Id="rId4" Type="http://schemas.openxmlformats.org/officeDocument/2006/relationships/hyperlink" Target="https://ac.cto.mil/wp-content/uploads/2022/02/Systems-Eng-Guidebook_Feb2022-Cleared-slp.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dau.edu/aafdid/Pages/About.aspx" TargetMode="External"/><Relationship Id="rId5" Type="http://schemas.openxmlformats.org/officeDocument/2006/relationships/slide" Target="slide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hyperlink" Target="https://ac.cto.mil/wp-content/uploads/2021/10/SEP-Outline-4.docx"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8p.PDF" TargetMode="External"/><Relationship Id="rId5" Type="http://schemas.openxmlformats.org/officeDocument/2006/relationships/hyperlink" Target="https://ac.cto.mil/wp-content/uploads/2022/02/Systems-Eng-Guidebook_Feb2022-Cleared-slp.pdf" TargetMode="External"/><Relationship Id="rId4" Type="http://schemas.openxmlformats.org/officeDocument/2006/relationships/hyperlink" Target="https://ac.cto.mil/wp-content/uploads/2022/02/Eng-Defense-Systems_Feb2022-Cleared-slp.pdf"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www.dau.mil/cop/pm/DAU%20Sponsored%20Documents/Integrated%20Baseline%20Review%20ACQuipedia%20Article.aspx"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au.edu/aafdid/Pages/About.aspx" TargetMode="External"/><Relationship Id="rId5" Type="http://schemas.openxmlformats.org/officeDocument/2006/relationships/hyperlink" Target="http://icatalog.dau.edu/onlinecatalog/courses.aspx?crs_id=1599" TargetMode="External"/><Relationship Id="rId4" Type="http://schemas.openxmlformats.org/officeDocument/2006/relationships/hyperlink" Target="https://www.dau.edu/acquipedia/pages/articledetails.aspx#!277" TargetMode="External"/><Relationship Id="rId9" Type="http://schemas.openxmlformats.org/officeDocument/2006/relationships/hyperlink" Target="https://www.esd.whs.mil/Portals/54/Documents/DD/issuances/dodi/500088p.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ac.cto.mil/wp-content/uploads/2022/02/Systems-Eng-Guidebook_Feb2022-Cleared-slp.pdf" TargetMode="External"/><Relationship Id="rId2" Type="http://schemas.openxmlformats.org/officeDocument/2006/relationships/hyperlink" Target="https://ac.cto.mil/wp-content/uploads/2022/02/Eng-Defense-Systems_Feb2022-Cleared-slp.pdf" TargetMode="External"/><Relationship Id="rId1" Type="http://schemas.openxmlformats.org/officeDocument/2006/relationships/slideLayout" Target="../slideLayouts/slideLayout2.xml"/><Relationship Id="rId4" Type="http://schemas.openxmlformats.org/officeDocument/2006/relationships/hyperlink" Target="https://www.esd.whs.mil/Portals/54/Documents/DD/issuances/dodi/500088p.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dia.dau.edu/media/Technology+Maturation+&amp;+Risk+Reduction+Phase+Overview/0_9hen0e7s" TargetMode="Externa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hyperlink" Target="https://www.youtube.com/watch?v=iMEBKqtjER0"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8" Type="http://schemas.openxmlformats.org/officeDocument/2006/relationships/hyperlink" Target="https://ac.cto.mil/wp-content/uploads/2022/02/Systems-Eng-Guidebook_Feb2022-Cleared-slp.pdf" TargetMode="External"/><Relationship Id="rId3" Type="http://schemas.openxmlformats.org/officeDocument/2006/relationships/hyperlink" Target="https://assist.dla.mil/online/start/" TargetMode="External"/><Relationship Id="rId7"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Technical+Reviews+Across+the+Acquisition+Lifecycle/0_ntghkgsg" TargetMode="External"/><Relationship Id="rId4" Type="http://schemas.openxmlformats.org/officeDocument/2006/relationships/hyperlink" Target="https://media.dau.mil/media/Technical+Reviews+Across+the+Acquisition+Lifecycle/0_ntghkgsg" TargetMode="External"/><Relationship Id="rId9" Type="http://schemas.openxmlformats.org/officeDocument/2006/relationships/hyperlink" Target="https://www.esd.whs.mil/Portals/54/Documents/DD/issuances/dodi/500088p.PDF"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esd.whs.mil/Portals/54/Documents/DD/issuances/dodi/500088p.PDF" TargetMode="External"/><Relationship Id="rId3" Type="http://schemas.openxmlformats.org/officeDocument/2006/relationships/slide" Target="slide88.xml"/><Relationship Id="rId7" Type="http://schemas.openxmlformats.org/officeDocument/2006/relationships/hyperlink" Target="https://ac.cto.mil/wp-content/uploads/2022/02/Systems-Eng-Guidebook_Feb2022-Cleared-slp.pdf" TargetMode="External"/><Relationship Id="rId2"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hyperlink" Target="https://ac.cto.mil/wp-content/uploads/2022/02/Eng-Defense-Systems_Feb2022-Cleared-slp.pdf" TargetMode="External"/><Relationship Id="rId5" Type="http://schemas.openxmlformats.org/officeDocument/2006/relationships/hyperlink" Target="http://www.esd.whs.mil/Portals/54/Documents/DD/issuances/dodi/520039p.pdf" TargetMode="External"/><Relationship Id="rId4" Type="http://schemas.openxmlformats.org/officeDocument/2006/relationships/slide" Target="slide1.xml"/></Relationships>
</file>

<file path=ppt/slides/_rels/slide7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icatalog.dau.edu/onlinecatalog/courses.aspx?crs_id=2048" TargetMode="External"/><Relationship Id="rId2" Type="http://schemas.openxmlformats.org/officeDocument/2006/relationships/slide" Target="slide71.xml"/><Relationship Id="rId1" Type="http://schemas.openxmlformats.org/officeDocument/2006/relationships/slideLayout" Target="../slideLayouts/slideLayout2.xml"/><Relationship Id="rId6" Type="http://schemas.openxmlformats.org/officeDocument/2006/relationships/hyperlink" Target="https://www.dau.edu/tools/t/Cybersecurity-and-Acquisition-Lifecycle-Integration-Tool-(CALIT)" TargetMode="External"/><Relationship Id="rId5" Type="http://schemas.openxmlformats.org/officeDocument/2006/relationships/hyperlink" Target="http://www.esd.whs.mil/Portals/54/Documents/DD/issuances/dodi/850001_2014.pdf" TargetMode="External"/><Relationship Id="rId4" Type="http://schemas.openxmlformats.org/officeDocument/2006/relationships/hyperlink" Target="https://www.esd.whs.mil/Portals/54/Documents/DD/issuances/dodi/851001p.pdf?ver=2019-02-26-101520-300"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dau.edu/glossary/Pages/Glossary.aspx#!both|S|28496" TargetMode="External"/><Relationship Id="rId7" Type="http://schemas.openxmlformats.org/officeDocument/2006/relationships/hyperlink" Target="http://icatalog.dau.edu/onlinecatalog/courses.aspx?crs_id=1911"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icatalog.dau.edu/onlinecatalog/courses.aspx?crs_id=1725" TargetMode="External"/><Relationship Id="rId5" Type="http://schemas.openxmlformats.org/officeDocument/2006/relationships/hyperlink" Target="http://icatalog.dau.mil/onlinecatalog/courses.aspx?crs_id=1725" TargetMode="External"/><Relationship Id="rId4" Type="http://schemas.openxmlformats.org/officeDocument/2006/relationships/hyperlink" Target="http://icatalog.dau.edu/onlinecatalog/courses.aspx?crs_id=1681"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ac.cto.mil/wp-content/uploads/2022/02/Eng-Defense-Systems_Feb2022-Cleared-slp.pdf"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ac.cto.mil/wp-content/uploads/2022/02/Systems-Eng-Guidebook_Feb2022-Cleared-slp.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dote.osd.mil/Publications/DOT-E-TEMP-Guidebook/"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esd.whs.mil/Portals/54/Documents/DD/issuances/dodi/500089p.PDF"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esd.whs.mil/Portals/54/Documents/DD/issuances/dodi/500089p.PDF" TargetMode="External"/><Relationship Id="rId3" Type="http://schemas.openxmlformats.org/officeDocument/2006/relationships/hyperlink" Target="http://icatalog.dau.mil/onlinecatalog/courses.aspx?crs_id=323" TargetMode="External"/><Relationship Id="rId7" Type="http://schemas.openxmlformats.org/officeDocument/2006/relationships/hyperlink" Target="https://www.dote.osd.mil/Publications/DOT-E-TEMP-Guidebook/"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Developmental+and+Operational+Testing/0_kcc7ton3" TargetMode="External"/><Relationship Id="rId4" Type="http://schemas.openxmlformats.org/officeDocument/2006/relationships/hyperlink" Target="http://icatalog.dau.edu/onlinecatalog/courses.aspx?crs_id=2029"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assist.dla.mil/online/start/"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esd.whs.mil/Portals/54/Documents/DD/issuances/dodi/500089p.PDF" TargetMode="External"/><Relationship Id="rId4" Type="http://schemas.openxmlformats.org/officeDocument/2006/relationships/hyperlink" Target="https://www.dote.osd.mil/Publications/DOT-E-TEMP-Guidebook/"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esd.whs.mil/Portals/54/Documents/DD/issuances/dodi/500089p.PDF" TargetMode="External"/><Relationship Id="rId3" Type="http://schemas.openxmlformats.org/officeDocument/2006/relationships/hyperlink" Target="http://icatalog.dau.mil/onlinecatalog/courses.aspx?crs_id=323" TargetMode="External"/><Relationship Id="rId7" Type="http://schemas.openxmlformats.org/officeDocument/2006/relationships/hyperlink" Target="https://www.dote.osd.mil/Publications/DOT-E-TEMP-Guidebook/"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Developmental+and+Operational+Testing/0_kcc7ton3" TargetMode="External"/><Relationship Id="rId4" Type="http://schemas.openxmlformats.org/officeDocument/2006/relationships/hyperlink" Target="http://icatalog.dau.edu/onlinecatalog/courses.aspx?crs_id=2029"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assist.dla.mil/online/start/"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esd.whs.mil/Portals/54/Documents/DD/issuances/dodi/500089p.PDF" TargetMode="External"/><Relationship Id="rId4" Type="http://schemas.openxmlformats.org/officeDocument/2006/relationships/hyperlink" Target="https://www.dote.osd.mil/Publications/DOT-E-TEMP-Guideboo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sd.whs.mil/Portals/54/Documents/DD/issuances/dodi/500085p.pdf?ver=2020-08-06-151441-153#page=11" TargetMode="External"/><Relationship Id="rId3" Type="http://schemas.openxmlformats.org/officeDocument/2006/relationships/slide" Target="slide1.xml"/><Relationship Id="rId7" Type="http://schemas.openxmlformats.org/officeDocument/2006/relationships/hyperlink" Target="https://www.jcs.mil/Portals/36/Documents/Library/Instructions/CJCSI%205123.01I.pdf"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Technology+Maturation+&amp;+Risk+Reduction+Phase+Overview/0_9hen0e7s" TargetMode="External"/><Relationship Id="rId4" Type="http://schemas.openxmlformats.org/officeDocument/2006/relationships/hyperlink" Target="https://www.youtube.com/watch?v=iMEBKqtjER0"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www.esd.whs.mil/Portals/54/Documents/DD/issuances/dodi/500089p.PDF" TargetMode="External"/><Relationship Id="rId3" Type="http://schemas.openxmlformats.org/officeDocument/2006/relationships/hyperlink" Target="http://icatalog.dau.mil/onlinecatalog/courses.aspx?crs_id=323" TargetMode="External"/><Relationship Id="rId7" Type="http://schemas.openxmlformats.org/officeDocument/2006/relationships/hyperlink" Target="https://www.dote.osd.mil/Publications/DOT-E-TEMP-Guidebook/"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Developmental+and+Operational+Testing/0_kcc7ton3" TargetMode="External"/><Relationship Id="rId4" Type="http://schemas.openxmlformats.org/officeDocument/2006/relationships/hyperlink" Target="http://icatalog.dau.edu/onlinecatalog/courses.aspx?crs_id=2029"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esd.whs.mil/Portals/54/Documents/DD/issuances/dodi/500089p.PDF" TargetMode="External"/><Relationship Id="rId3" Type="http://schemas.openxmlformats.org/officeDocument/2006/relationships/hyperlink" Target="http://icatalog.dau.mil/onlinecatalog/courses.aspx?crs_id=323" TargetMode="External"/><Relationship Id="rId7" Type="http://schemas.openxmlformats.org/officeDocument/2006/relationships/hyperlink" Target="https://www.dote.osd.mil/Publications/DOT-E-TEMP-Guidebook/"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media.dau.edu/media/Interoperability/0_prbnwmw0" TargetMode="External"/><Relationship Id="rId4" Type="http://schemas.openxmlformats.org/officeDocument/2006/relationships/hyperlink" Target="http://jitc.fhu.disa.mil/isg/downloads/IPG_Version_2.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media.dau.edu/media/Developmental+and+Operational+Testing/0_kcc7ton3"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9p.PDF" TargetMode="External"/><Relationship Id="rId5" Type="http://schemas.openxmlformats.org/officeDocument/2006/relationships/hyperlink" Target="https://www.dote.osd.mil/Publications/DOT-E-TEMP-Guidebook/" TargetMode="Externa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hyperlink" Target="https://media.dau.edu/media/Live+Fire+Test+&amp;+Evaluation/0_l2r6uudx" TargetMode="External"/><Relationship Id="rId7" Type="http://schemas.openxmlformats.org/officeDocument/2006/relationships/hyperlink" Target="https://www.esd.whs.mil/Portals/54/Documents/DD/issuances/dodi/500089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ote.osd.mil/Publications/DOT-E-TEMP-Guidebook/" TargetMode="External"/><Relationship Id="rId5" Type="http://schemas.openxmlformats.org/officeDocument/2006/relationships/image" Target="../media/image24.png"/><Relationship Id="rId4" Type="http://schemas.openxmlformats.org/officeDocument/2006/relationships/hyperlink" Target="https://www.youtube.com/watch?v=p2dDO_9Wto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dote.osd.mil/Publications/DOT-E-TEMP-Guidebook/"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hyperlink" Target="https://www.esd.whs.mil/Portals/54/Documents/DD/issuances/dodi/500089p.PDF"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media.dau.edu/media/Live+Fire+Test+&amp;+Evaluation/0_l2r6uudx" TargetMode="External"/><Relationship Id="rId7" Type="http://schemas.openxmlformats.org/officeDocument/2006/relationships/hyperlink" Target="https://www.esd.whs.mil/Portals/54/Documents/DD/issuances/dodi/500089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ote.osd.mil/Publications/DOT-E-TEMP-Guidebook/" TargetMode="External"/><Relationship Id="rId5" Type="http://schemas.openxmlformats.org/officeDocument/2006/relationships/image" Target="../media/image24.png"/><Relationship Id="rId4" Type="http://schemas.openxmlformats.org/officeDocument/2006/relationships/hyperlink" Target="https://www.youtube.com/watch?v=p2dDO_9WtoM"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media.dau.edu/media/Developmental+and+Operational+Testing/0_kcc7ton3"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9p.PDF" TargetMode="External"/><Relationship Id="rId5" Type="http://schemas.openxmlformats.org/officeDocument/2006/relationships/hyperlink" Target="https://www.dote.osd.mil/Publications/DOT-E-TEMP-Guidebook/" TargetMode="External"/><Relationship Id="rId4" Type="http://schemas.openxmlformats.org/officeDocument/2006/relationships/image" Target="../media/image24.png"/></Relationships>
</file>

<file path=ppt/slides/_rels/slide87.xml.rels><?xml version="1.0" encoding="UTF-8" standalone="yes"?>
<Relationships xmlns="http://schemas.openxmlformats.org/package/2006/relationships"><Relationship Id="rId3" Type="http://schemas.openxmlformats.org/officeDocument/2006/relationships/hyperlink" Target="https://www.esd.whs.mil/Portals/54/Documents/DD/issuances/dodi/500091p.PDF" TargetMode="External"/><Relationship Id="rId2" Type="http://schemas.openxmlformats.org/officeDocument/2006/relationships/hyperlink" Target="https://www.dau.edu/pdfviewer?Guidebooks/Product-Support-Manager-(PSM)-Guidebook.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dau.edu/tools/Lists/DAUTools/Attachments/12/LCSP%20Plan%20Outline%20Version%202.0%20-%2019%20Jan%202017.pdf" TargetMode="External"/><Relationship Id="rId7" Type="http://schemas.openxmlformats.org/officeDocument/2006/relationships/hyperlink" Target="https://www.esd.whs.mil/Portals/54/Documents/DD/issuances/dodi/500091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dau.edu/pdfviewer?Guidebooks/Product-Support-Manager-(PSM)-Guidebook.pdf" TargetMode="External"/><Relationship Id="rId5" Type="http://schemas.openxmlformats.org/officeDocument/2006/relationships/hyperlink" Target="http://icatalog.dau.edu/onlinecatalog/courses.aspx?crs_id=1828" TargetMode="External"/><Relationship Id="rId4" Type="http://schemas.openxmlformats.org/officeDocument/2006/relationships/hyperlink" Target="https://www.dau.edu/tools/t/DoD-Integrated-Product-Support-(IPS)-Implementation-Roadmap"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icatalog.dau.edu/onlinecatalog/courses.aspx?crs_id=287"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91p.PDF" TargetMode="External"/><Relationship Id="rId5" Type="http://schemas.openxmlformats.org/officeDocument/2006/relationships/hyperlink" Target="https://www.dau.edu/pdfviewer?Guidebooks/Product-Support-Manager-(PSM)-Guidebook.pdf" TargetMode="External"/><Relationship Id="rId4" Type="http://schemas.openxmlformats.org/officeDocument/2006/relationships/hyperlink" Target="https://www.dau.edu/tools/t/DoD-Integrated-Product-Support-(IPS)-Implementation-Roadmap"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www.esd.whs.mil/Portals/54/Documents/DD/issuances/dodi/500085p.pdf?ver=2020-08-06-151441-153#page=11"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edia.dau.edu/media/Technology+Maturation+&amp;+Risk+Reduction+Phase+Overview/0_9hen0e7s" TargetMode="External"/><Relationship Id="rId4" Type="http://schemas.openxmlformats.org/officeDocument/2006/relationships/hyperlink" Target="https://www.youtube.com/watch?v=iMEBKqtjER0"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dau.edu/pdfviewer?Guidebooks/Product-Support-Manager-(PSM)-Guidebook.pdf" TargetMode="External"/><Relationship Id="rId2" Type="http://schemas.openxmlformats.org/officeDocument/2006/relationships/hyperlink" Target="http://icatalog.dau.edu/onlinecatalog/courses.aspx?crs_id=244" TargetMode="External"/><Relationship Id="rId1" Type="http://schemas.openxmlformats.org/officeDocument/2006/relationships/slideLayout" Target="../slideLayouts/slideLayout2.xml"/><Relationship Id="rId4" Type="http://schemas.openxmlformats.org/officeDocument/2006/relationships/hyperlink" Target="https://www.esd.whs.mil/Portals/54/Documents/DD/issuances/dodi/500091p.PDF"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dau.edu/tools/t/DoD-Integrated-Product-Support-(IPS)-Implementation-Roadmap"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s://www.esd.whs.mil/Portals/54/Documents/DD/issuances/dodi/500091p.PDF" TargetMode="External"/><Relationship Id="rId4" Type="http://schemas.openxmlformats.org/officeDocument/2006/relationships/hyperlink" Target="https://www.dau.edu/pdfviewer?Guidebooks/Product-Support-Manager-(PSM)-Guidebook.pdf"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www.dau.edu/pdfviewer?Guidebooks/Product-Support-Manager-(PSM)-Guidebook.pdf" TargetMode="External"/><Relationship Id="rId3" Type="http://schemas.openxmlformats.org/officeDocument/2006/relationships/hyperlink" Target="https://www.dau.edu/tools/t/Product-Support-Manager-(PSM)-Guidebook" TargetMode="External"/><Relationship Id="rId7" Type="http://schemas.openxmlformats.org/officeDocument/2006/relationships/hyperlink" Target="https://www.dau.edu/tools/t/DoD-Integrated-Product-Support-(IPS)-Implementation-Roadmap" TargetMode="External"/><Relationship Id="rId2" Type="http://schemas.openxmlformats.org/officeDocument/2006/relationships/hyperlink" Target="https://www.dau.edu/tools/t/Performance-Based-Logistics-(PBL)-Guidebook" TargetMode="External"/><Relationship Id="rId1" Type="http://schemas.openxmlformats.org/officeDocument/2006/relationships/slideLayout" Target="../slideLayouts/slideLayout2.xml"/><Relationship Id="rId6" Type="http://schemas.openxmlformats.org/officeDocument/2006/relationships/hyperlink" Target="http://icatalog.dau.edu/onlinecatalog/courses.aspx?crs_id=1827" TargetMode="External"/><Relationship Id="rId5" Type="http://schemas.openxmlformats.org/officeDocument/2006/relationships/hyperlink" Target="http://icatalog.dau.edu/onlinecatalog/courses.aspx?crs_id=269" TargetMode="External"/><Relationship Id="rId10" Type="http://schemas.openxmlformats.org/officeDocument/2006/relationships/hyperlink" Target="https://www.dau.edu/tools/t/Life-Cycle-Sustainment-Plan-(LCSP)-Outline" TargetMode="External"/><Relationship Id="rId4" Type="http://schemas.openxmlformats.org/officeDocument/2006/relationships/slide" Target="slide1.xml"/><Relationship Id="rId9" Type="http://schemas.openxmlformats.org/officeDocument/2006/relationships/hyperlink" Target="https://www.esd.whs.mil/Portals/54/Documents/DD/issuances/dodi/500091p.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esd.whs.mil/Portals/54/Documents/DD/issuances/dodi/500091p.PDF" TargetMode="External"/><Relationship Id="rId2" Type="http://schemas.openxmlformats.org/officeDocument/2006/relationships/hyperlink" Target="https://www.dau.edu/pdfviewer?Guidebooks/Product-Support-Manager-(PSM)-Guidebook.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dau.edu/tools/t/Funds-Management-Platinum-Card" TargetMode="Externa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Layout" Target="../slideLayouts/slideLayout1.xml"/><Relationship Id="rId7" Type="http://schemas.openxmlformats.org/officeDocument/2006/relationships/slide" Target="slide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hyperlink" Target="https://www.dau.edu/acquipedia/pages/articledetails.aspx#!246" TargetMode="External"/><Relationship Id="rId5" Type="http://schemas.openxmlformats.org/officeDocument/2006/relationships/hyperlink" Target="http://comptroller.defense.gov/FMR/" TargetMode="External"/><Relationship Id="rId4" Type="http://schemas.openxmlformats.org/officeDocument/2006/relationships/hyperlink" Target="http://icatalog.dau.edu/onlinecatalog/courses.aspx?crs_id=270" TargetMode="External"/></Relationships>
</file>

<file path=ppt/slides/_rels/slide9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media.dau.edu/media/Life+Cycle+Cost+Composition/1_c6x6lrbd"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icatalog.dau.edu/onlinecatalog/courses.aspx?crs_id=218" TargetMode="External"/><Relationship Id="rId7" Type="http://schemas.openxmlformats.org/officeDocument/2006/relationships/hyperlink" Target="https://www.cape.osd.mil/files/Reports/AoACostHandbook2021.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esd.whs.mil/Portals/54/Documents/DD/issuances/dodi/500084p.pdf" TargetMode="External"/><Relationship Id="rId5" Type="http://schemas.openxmlformats.org/officeDocument/2006/relationships/hyperlink" Target="http://www.esd.whs.mil/Portals/54/Documents/DD/issuances/dodi/500073p.pdf" TargetMode="External"/><Relationship Id="rId4" Type="http://schemas.openxmlformats.org/officeDocument/2006/relationships/hyperlink" Target="https://www.dau.edu/glossary/Pages/Glossary.aspx#!both|A|26815"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dau.edu/acquipedia/pages/articledetails.aspx#!174"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comptroller.defense.gov/FMR/" TargetMode="External"/><Relationship Id="rId4" Type="http://schemas.openxmlformats.org/officeDocument/2006/relationships/hyperlink" Target="http://icatalog.dau.edu/onlinecatalog/courses.aspx?crs_id=270"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www.cape.osd.mil/files/Reports/AoACostHandbook2021.pdf" TargetMode="External"/><Relationship Id="rId3" Type="http://schemas.openxmlformats.org/officeDocument/2006/relationships/hyperlink" Target="https://www.dau.edu/acquipedia/pages/articledetails.aspx#!520" TargetMode="External"/><Relationship Id="rId7" Type="http://schemas.openxmlformats.org/officeDocument/2006/relationships/hyperlink" Target="https://www.esd.whs.mil/Portals/54/Documents/DD/issuances/dodi/500084p.pdf"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www.esd.whs.mil/Portals/54/Documents/DD/issuances/dodi/500073p.pdf" TargetMode="External"/><Relationship Id="rId5" Type="http://schemas.openxmlformats.org/officeDocument/2006/relationships/hyperlink" Target="https://www.dau.edu/glossary/Pages/Glossary.aspx#!both|C|27167" TargetMode="External"/><Relationship Id="rId4" Type="http://schemas.openxmlformats.org/officeDocument/2006/relationships/hyperlink" Target="http://icatalog.dau.edu/onlinecatalog/courses.aspx?crs_id=2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Rectangle 1364">
            <a:extLst>
              <a:ext uri="{FF2B5EF4-FFF2-40B4-BE49-F238E27FC236}">
                <a16:creationId xmlns:a16="http://schemas.microsoft.com/office/drawing/2014/main" id="{719B304D-B1FD-2E1A-F705-2AF983E858B3}"/>
              </a:ext>
            </a:extLst>
          </p:cNvPr>
          <p:cNvSpPr>
            <a:spLocks noChangeArrowheads="1"/>
          </p:cNvSpPr>
          <p:nvPr/>
        </p:nvSpPr>
        <p:spPr bwMode="auto">
          <a:xfrm>
            <a:off x="2813304" y="12469289"/>
            <a:ext cx="1943100" cy="285751"/>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lstStyle/>
          <a:p>
            <a:pPr defTabSz="914286">
              <a:defRPr/>
            </a:pPr>
            <a:endParaRPr lang="en-US" sz="1100" kern="0" dirty="0">
              <a:solidFill>
                <a:sysClr val="windowText" lastClr="000000"/>
              </a:solidFill>
            </a:endParaRPr>
          </a:p>
        </p:txBody>
      </p:sp>
      <p:sp>
        <p:nvSpPr>
          <p:cNvPr id="394" name="Rectangle 3259">
            <a:extLst>
              <a:ext uri="{FF2B5EF4-FFF2-40B4-BE49-F238E27FC236}">
                <a16:creationId xmlns:a16="http://schemas.microsoft.com/office/drawing/2014/main" id="{B178B0CE-DFBC-4C2C-5840-FC4A05CFE974}"/>
              </a:ext>
            </a:extLst>
          </p:cNvPr>
          <p:cNvSpPr>
            <a:spLocks noChangeArrowheads="1"/>
          </p:cNvSpPr>
          <p:nvPr/>
        </p:nvSpPr>
        <p:spPr bwMode="auto">
          <a:xfrm>
            <a:off x="3030988" y="12715565"/>
            <a:ext cx="1440180" cy="279400"/>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lstStyle/>
          <a:p>
            <a:pPr defTabSz="914286">
              <a:defRPr/>
            </a:pPr>
            <a:endParaRPr lang="en-US" sz="2800" kern="0" dirty="0">
              <a:solidFill>
                <a:sysClr val="windowText" lastClr="000000"/>
              </a:solidFill>
            </a:endParaRPr>
          </a:p>
        </p:txBody>
      </p:sp>
      <p:cxnSp>
        <p:nvCxnSpPr>
          <p:cNvPr id="374" name="Straight Arrow Connector 373">
            <a:extLst>
              <a:ext uri="{FF2B5EF4-FFF2-40B4-BE49-F238E27FC236}">
                <a16:creationId xmlns:a16="http://schemas.microsoft.com/office/drawing/2014/main" id="{CD7AA9A4-C434-1518-E02A-221365966D7E}"/>
              </a:ext>
            </a:extLst>
          </p:cNvPr>
          <p:cNvCxnSpPr>
            <a:cxnSpLocks/>
          </p:cNvCxnSpPr>
          <p:nvPr/>
        </p:nvCxnSpPr>
        <p:spPr bwMode="auto">
          <a:xfrm>
            <a:off x="3355105" y="14463782"/>
            <a:ext cx="2118270" cy="3634"/>
          </a:xfrm>
          <a:prstGeom prst="straightConnector1">
            <a:avLst/>
          </a:prstGeom>
          <a:solidFill>
            <a:srgbClr val="BBE0E3"/>
          </a:solidFill>
          <a:ln w="57150" cap="flat" cmpd="sng" algn="ctr">
            <a:solidFill>
              <a:srgbClr val="7030A0"/>
            </a:solidFill>
            <a:prstDash val="solid"/>
            <a:round/>
            <a:headEnd type="none" w="med" len="med"/>
            <a:tailEnd type="stealth" w="lg" len="lg"/>
          </a:ln>
          <a:effectLst/>
        </p:spPr>
      </p:cxnSp>
      <p:sp>
        <p:nvSpPr>
          <p:cNvPr id="420" name="Rectangle 419"/>
          <p:cNvSpPr/>
          <p:nvPr/>
        </p:nvSpPr>
        <p:spPr>
          <a:xfrm>
            <a:off x="23279118" y="4433888"/>
            <a:ext cx="3113150" cy="17865731"/>
          </a:xfrm>
          <a:prstGeom prst="rect">
            <a:avLst/>
          </a:prstGeom>
          <a:gradFill>
            <a:gsLst>
              <a:gs pos="28000">
                <a:srgbClr val="DDFFDD"/>
              </a:gs>
              <a:gs pos="82000">
                <a:srgbClr val="F7FFEE"/>
              </a:gs>
              <a:gs pos="100000">
                <a:sysClr val="window" lastClr="FFFFFF"/>
              </a:gs>
            </a:gsLst>
            <a:lin ang="0" scaled="1"/>
          </a:gradFill>
          <a:ln w="9525" cap="flat" cmpd="sng" algn="ctr">
            <a:noFill/>
            <a:prstDash val="solid"/>
          </a:ln>
          <a:effectLst/>
        </p:spPr>
        <p:txBody>
          <a:bodyPr rtlCol="0" anchor="ctr"/>
          <a:lstStyle>
            <a:defPPr>
              <a:defRPr lang="en-US"/>
            </a:defPPr>
            <a:lvl1pPr algn="l" rtl="0" fontAlgn="base">
              <a:spcBef>
                <a:spcPct val="0"/>
              </a:spcBef>
              <a:spcAft>
                <a:spcPct val="0"/>
              </a:spcAft>
              <a:defRPr sz="2800" i="1" kern="1200">
                <a:solidFill>
                  <a:schemeClr val="tx1"/>
                </a:solidFill>
                <a:latin typeface="Arial Narrow" pitchFamily="34" charset="0"/>
                <a:ea typeface="+mn-ea"/>
                <a:cs typeface="+mn-cs"/>
              </a:defRPr>
            </a:lvl1pPr>
            <a:lvl2pPr marL="457200" algn="l" rtl="0" fontAlgn="base">
              <a:spcBef>
                <a:spcPct val="0"/>
              </a:spcBef>
              <a:spcAft>
                <a:spcPct val="0"/>
              </a:spcAft>
              <a:defRPr sz="2800" i="1" kern="1200">
                <a:solidFill>
                  <a:schemeClr val="tx1"/>
                </a:solidFill>
                <a:latin typeface="Arial Narrow" pitchFamily="34" charset="0"/>
                <a:ea typeface="+mn-ea"/>
                <a:cs typeface="+mn-cs"/>
              </a:defRPr>
            </a:lvl2pPr>
            <a:lvl3pPr marL="914400" algn="l" rtl="0" fontAlgn="base">
              <a:spcBef>
                <a:spcPct val="0"/>
              </a:spcBef>
              <a:spcAft>
                <a:spcPct val="0"/>
              </a:spcAft>
              <a:defRPr sz="2800" i="1" kern="1200">
                <a:solidFill>
                  <a:schemeClr val="tx1"/>
                </a:solidFill>
                <a:latin typeface="Arial Narrow" pitchFamily="34" charset="0"/>
                <a:ea typeface="+mn-ea"/>
                <a:cs typeface="+mn-cs"/>
              </a:defRPr>
            </a:lvl3pPr>
            <a:lvl4pPr marL="1371600" algn="l" rtl="0" fontAlgn="base">
              <a:spcBef>
                <a:spcPct val="0"/>
              </a:spcBef>
              <a:spcAft>
                <a:spcPct val="0"/>
              </a:spcAft>
              <a:defRPr sz="2800" i="1" kern="1200">
                <a:solidFill>
                  <a:schemeClr val="tx1"/>
                </a:solidFill>
                <a:latin typeface="Arial Narrow" pitchFamily="34" charset="0"/>
                <a:ea typeface="+mn-ea"/>
                <a:cs typeface="+mn-cs"/>
              </a:defRPr>
            </a:lvl4pPr>
            <a:lvl5pPr marL="1828800" algn="l" rtl="0" fontAlgn="base">
              <a:spcBef>
                <a:spcPct val="0"/>
              </a:spcBef>
              <a:spcAft>
                <a:spcPct val="0"/>
              </a:spcAft>
              <a:defRPr sz="2800" i="1" kern="1200">
                <a:solidFill>
                  <a:schemeClr val="tx1"/>
                </a:solidFill>
                <a:latin typeface="Arial Narrow" pitchFamily="34" charset="0"/>
                <a:ea typeface="+mn-ea"/>
                <a:cs typeface="+mn-cs"/>
              </a:defRPr>
            </a:lvl5pPr>
            <a:lvl6pPr marL="2286000" algn="l" defTabSz="914400" rtl="0" eaLnBrk="1" latinLnBrk="0" hangingPunct="1">
              <a:defRPr sz="2800" i="1" kern="1200">
                <a:solidFill>
                  <a:schemeClr val="tx1"/>
                </a:solidFill>
                <a:latin typeface="Arial Narrow" pitchFamily="34" charset="0"/>
                <a:ea typeface="+mn-ea"/>
                <a:cs typeface="+mn-cs"/>
              </a:defRPr>
            </a:lvl6pPr>
            <a:lvl7pPr marL="2743200" algn="l" defTabSz="914400" rtl="0" eaLnBrk="1" latinLnBrk="0" hangingPunct="1">
              <a:defRPr sz="2800" i="1" kern="1200">
                <a:solidFill>
                  <a:schemeClr val="tx1"/>
                </a:solidFill>
                <a:latin typeface="Arial Narrow" pitchFamily="34" charset="0"/>
                <a:ea typeface="+mn-ea"/>
                <a:cs typeface="+mn-cs"/>
              </a:defRPr>
            </a:lvl7pPr>
            <a:lvl8pPr marL="3200400" algn="l" defTabSz="914400" rtl="0" eaLnBrk="1" latinLnBrk="0" hangingPunct="1">
              <a:defRPr sz="2800" i="1" kern="1200">
                <a:solidFill>
                  <a:schemeClr val="tx1"/>
                </a:solidFill>
                <a:latin typeface="Arial Narrow" pitchFamily="34" charset="0"/>
                <a:ea typeface="+mn-ea"/>
                <a:cs typeface="+mn-cs"/>
              </a:defRPr>
            </a:lvl8pPr>
            <a:lvl9pPr marL="3657600" algn="l" defTabSz="914400" rtl="0" eaLnBrk="1" latinLnBrk="0" hangingPunct="1">
              <a:defRPr sz="2800" i="1" kern="1200">
                <a:solidFill>
                  <a:schemeClr val="tx1"/>
                </a:solidFill>
                <a:latin typeface="Arial Narrow" pitchFamily="34" charset="0"/>
                <a:ea typeface="+mn-ea"/>
                <a:cs typeface="+mn-cs"/>
              </a:defRPr>
            </a:lvl9pPr>
          </a:lstStyle>
          <a:p>
            <a:pPr marL="0" marR="0" lvl="0" indent="0" algn="ctr" defTabSz="66614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a:ln>
                  <a:noFill/>
                </a:ln>
                <a:solidFill>
                  <a:prstClr val="white"/>
                </a:solidFill>
                <a:effectLst/>
                <a:uLnTx/>
                <a:uFillTx/>
                <a:latin typeface="Calibri"/>
                <a:ea typeface="+mn-ea"/>
                <a:cs typeface="+mn-cs"/>
              </a:rPr>
              <a:t>LLlll</a:t>
            </a:r>
            <a:endParaRPr kumimoji="0" lang="en-US" sz="13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0" y="3724275"/>
            <a:ext cx="2311846" cy="1788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101992" y="3720329"/>
            <a:ext cx="3321756" cy="16292143"/>
          </a:xfrm>
          <a:prstGeom prst="rect">
            <a:avLst/>
          </a:prstGeom>
          <a:gradFill>
            <a:gsLst>
              <a:gs pos="0">
                <a:srgbClr val="FFE2C5"/>
              </a:gs>
              <a:gs pos="50000">
                <a:srgbClr val="EEF1D1"/>
              </a:gs>
              <a:gs pos="100000">
                <a:srgbClr val="DDFFDD"/>
              </a:gs>
            </a:gsLst>
            <a:lin ang="0" scaled="1"/>
          </a:gradFill>
          <a:ln w="25400" cap="flat" cmpd="sng" algn="ctr">
            <a:noFill/>
            <a:prstDash val="solid"/>
          </a:ln>
          <a:effectLst/>
        </p:spPr>
        <p:txBody>
          <a:bodyPr lIns="91417" tIns="45708" rIns="91417" bIns="45708" rtlCol="0" anchor="ctr"/>
          <a:lstStyle/>
          <a:p>
            <a:pPr algn="ctr" defTabSz="550076">
              <a:defRPr/>
            </a:pPr>
            <a:endParaRPr lang="en-US" sz="1100" kern="0">
              <a:solidFill>
                <a:prstClr val="white"/>
              </a:solidFill>
              <a:latin typeface="Calibri"/>
            </a:endParaRPr>
          </a:p>
        </p:txBody>
      </p:sp>
      <p:sp>
        <p:nvSpPr>
          <p:cNvPr id="5" name="Rectangle 5"/>
          <p:cNvSpPr>
            <a:spLocks noChangeArrowheads="1"/>
          </p:cNvSpPr>
          <p:nvPr/>
        </p:nvSpPr>
        <p:spPr bwMode="auto">
          <a:xfrm>
            <a:off x="19093327" y="3766238"/>
            <a:ext cx="4635371" cy="15972185"/>
          </a:xfrm>
          <a:prstGeom prst="rect">
            <a:avLst/>
          </a:prstGeom>
          <a:solidFill>
            <a:srgbClr val="DDFFDD"/>
          </a:solidFill>
          <a:ln w="19050">
            <a:noFill/>
            <a:miter lim="800000"/>
            <a:headEnd type="none" w="sm" len="sm"/>
            <a:tailEnd type="none" w="sm" len="sm"/>
          </a:ln>
        </p:spPr>
        <p:txBody>
          <a:bodyPr wrap="none" lIns="91417" tIns="45708" rIns="91417" bIns="45708" anchor="ctr"/>
          <a:lstStyle/>
          <a:p>
            <a:pPr defTabSz="550076">
              <a:defRPr/>
            </a:pPr>
            <a:endParaRPr lang="en-US" sz="1100" kern="0">
              <a:solidFill>
                <a:prstClr val="black"/>
              </a:solidFill>
              <a:latin typeface="Calibri"/>
            </a:endParaRPr>
          </a:p>
        </p:txBody>
      </p:sp>
      <p:sp>
        <p:nvSpPr>
          <p:cNvPr id="6" name="Rectangle 7"/>
          <p:cNvSpPr>
            <a:spLocks noChangeArrowheads="1"/>
          </p:cNvSpPr>
          <p:nvPr/>
        </p:nvSpPr>
        <p:spPr bwMode="auto">
          <a:xfrm>
            <a:off x="7163255" y="3714750"/>
            <a:ext cx="6758033" cy="17907000"/>
          </a:xfrm>
          <a:prstGeom prst="rect">
            <a:avLst/>
          </a:prstGeom>
          <a:solidFill>
            <a:srgbClr val="9BDEFF"/>
          </a:solidFill>
          <a:ln w="19050">
            <a:noFill/>
            <a:miter lim="800000"/>
            <a:headEnd type="none" w="sm" len="sm"/>
            <a:tailEnd type="none" w="sm" len="sm"/>
          </a:ln>
        </p:spPr>
        <p:txBody>
          <a:bodyPr wrap="none" lIns="91417" tIns="45708" rIns="91417" bIns="45708" anchor="ctr"/>
          <a:lstStyle/>
          <a:p>
            <a:pPr defTabSz="914286">
              <a:defRPr/>
            </a:pPr>
            <a:r>
              <a:rPr lang="en-US" sz="1800" kern="0" dirty="0">
                <a:solidFill>
                  <a:sysClr val="windowText" lastClr="000000"/>
                </a:solidFill>
              </a:rPr>
              <a:t>Re</a:t>
            </a:r>
          </a:p>
        </p:txBody>
      </p:sp>
      <p:sp>
        <p:nvSpPr>
          <p:cNvPr id="7" name="Rectangle 1190"/>
          <p:cNvSpPr>
            <a:spLocks noChangeArrowheads="1"/>
          </p:cNvSpPr>
          <p:nvPr/>
        </p:nvSpPr>
        <p:spPr bwMode="auto">
          <a:xfrm>
            <a:off x="5428805" y="3783828"/>
            <a:ext cx="2986424" cy="17889207"/>
          </a:xfrm>
          <a:prstGeom prst="rect">
            <a:avLst/>
          </a:prstGeom>
          <a:solidFill>
            <a:srgbClr val="FFFFCC"/>
          </a:solidFill>
          <a:ln w="19050">
            <a:noFill/>
            <a:miter lim="800000"/>
            <a:headEnd/>
            <a:tailEnd/>
          </a:ln>
        </p:spPr>
        <p:txBody>
          <a:bodyPr wrap="none" lIns="104471" tIns="52235" rIns="104471" bIns="52235" anchor="ctr"/>
          <a:lstStyle/>
          <a:p>
            <a:pPr algn="ctr" defTabSz="1044309">
              <a:defRPr/>
            </a:pPr>
            <a:endParaRPr lang="en-US" sz="1800" kern="0" dirty="0">
              <a:solidFill>
                <a:srgbClr val="0000FF"/>
              </a:solidFill>
            </a:endParaRPr>
          </a:p>
        </p:txBody>
      </p:sp>
      <p:sp>
        <p:nvSpPr>
          <p:cNvPr id="8" name="Rectangle 4"/>
          <p:cNvSpPr>
            <a:spLocks noChangeArrowheads="1"/>
          </p:cNvSpPr>
          <p:nvPr/>
        </p:nvSpPr>
        <p:spPr bwMode="auto">
          <a:xfrm>
            <a:off x="14378712" y="3724275"/>
            <a:ext cx="6205846" cy="17897475"/>
          </a:xfrm>
          <a:prstGeom prst="rect">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r>
              <a:rPr lang="en-US" sz="1600" b="1" i="1" kern="0" dirty="0" err="1"/>
              <a:t>Reass</a:t>
            </a:r>
            <a:endParaRPr lang="en-US" sz="1600" b="1" i="1" kern="0" dirty="0"/>
          </a:p>
        </p:txBody>
      </p:sp>
      <p:sp>
        <p:nvSpPr>
          <p:cNvPr id="10" name="Rectangle 9"/>
          <p:cNvSpPr/>
          <p:nvPr/>
        </p:nvSpPr>
        <p:spPr>
          <a:xfrm>
            <a:off x="11246285" y="3733800"/>
            <a:ext cx="4238463" cy="17868900"/>
          </a:xfrm>
          <a:prstGeom prst="rect">
            <a:avLst/>
          </a:prstGeom>
          <a:gradFill>
            <a:gsLst>
              <a:gs pos="0">
                <a:srgbClr val="9BDEFF"/>
              </a:gs>
              <a:gs pos="32000">
                <a:srgbClr val="CDE0E2"/>
              </a:gs>
              <a:gs pos="100000">
                <a:srgbClr val="FFE2C5"/>
              </a:gs>
            </a:gsLst>
            <a:lin ang="0" scaled="1"/>
          </a:gradFill>
          <a:ln w="25400" cap="flat" cmpd="sng" algn="ctr">
            <a:noFill/>
            <a:prstDash val="solid"/>
          </a:ln>
          <a:effectLst/>
        </p:spPr>
        <p:txBody>
          <a:bodyPr lIns="91417" tIns="45708" rIns="91417" bIns="45708" rtlCol="0" anchor="ctr"/>
          <a:lstStyle/>
          <a:p>
            <a:pPr algn="ctr" defTabSz="550076">
              <a:defRPr/>
            </a:pPr>
            <a:endParaRPr lang="en-US" sz="1100" kern="0" dirty="0">
              <a:solidFill>
                <a:prstClr val="white"/>
              </a:solidFill>
              <a:latin typeface="Calibri"/>
            </a:endParaRPr>
          </a:p>
        </p:txBody>
      </p:sp>
      <p:sp>
        <p:nvSpPr>
          <p:cNvPr id="561" name="Line 1221"/>
          <p:cNvSpPr>
            <a:spLocks noChangeShapeType="1"/>
          </p:cNvSpPr>
          <p:nvPr/>
        </p:nvSpPr>
        <p:spPr bwMode="auto">
          <a:xfrm>
            <a:off x="25298007" y="3752846"/>
            <a:ext cx="1891017" cy="17873577"/>
          </a:xfrm>
          <a:prstGeom prst="line">
            <a:avLst/>
          </a:prstGeom>
          <a:noFill/>
          <a:ln w="9525">
            <a:solidFill>
              <a:srgbClr val="808080"/>
            </a:solidFill>
            <a:prstDash val="dash"/>
            <a:round/>
            <a:headEnd type="none" w="sm" len="sm"/>
            <a:tailEnd type="none" w="sm" len="sm"/>
          </a:ln>
        </p:spPr>
        <p:txBody>
          <a:bodyPr lIns="91417" tIns="45708" rIns="91417" bIns="45708"/>
          <a:lstStyle/>
          <a:p>
            <a:pPr defTabSz="914286">
              <a:defRPr/>
            </a:pPr>
            <a:endParaRPr lang="en-US" sz="1800" kern="0">
              <a:solidFill>
                <a:sysClr val="windowText" lastClr="000000"/>
              </a:solidFill>
            </a:endParaRPr>
          </a:p>
        </p:txBody>
      </p:sp>
      <p:sp>
        <p:nvSpPr>
          <p:cNvPr id="303" name="Rectangle 302"/>
          <p:cNvSpPr/>
          <p:nvPr/>
        </p:nvSpPr>
        <p:spPr>
          <a:xfrm>
            <a:off x="19387983" y="3740753"/>
            <a:ext cx="3901646" cy="17877043"/>
          </a:xfrm>
          <a:prstGeom prst="rect">
            <a:avLst/>
          </a:prstGeom>
          <a:gradFill>
            <a:gsLst>
              <a:gs pos="99000">
                <a:srgbClr val="DDFFDD"/>
              </a:gs>
              <a:gs pos="38000">
                <a:srgbClr val="CCFFCC"/>
              </a:gs>
              <a:gs pos="0">
                <a:srgbClr val="FFE2C5"/>
              </a:gs>
            </a:gsLst>
            <a:lin ang="0" scaled="1"/>
          </a:gradFill>
          <a:ln w="25400" cap="flat" cmpd="sng" algn="ctr">
            <a:noFill/>
            <a:prstDash val="solid"/>
          </a:ln>
          <a:effectLst/>
        </p:spPr>
        <p:txBody>
          <a:bodyPr lIns="91417" tIns="45708" rIns="91417" bIns="45708" rtlCol="0" anchor="ctr"/>
          <a:lstStyle/>
          <a:p>
            <a:pPr algn="ctr" defTabSz="550076">
              <a:defRPr/>
            </a:pPr>
            <a:endParaRPr lang="en-US" sz="1100" kern="0" dirty="0">
              <a:solidFill>
                <a:prstClr val="white"/>
              </a:solidFill>
              <a:latin typeface="Calibri"/>
            </a:endParaRPr>
          </a:p>
        </p:txBody>
      </p:sp>
      <p:sp>
        <p:nvSpPr>
          <p:cNvPr id="12" name="Rectangle 1231"/>
          <p:cNvSpPr>
            <a:spLocks noChangeArrowheads="1"/>
          </p:cNvSpPr>
          <p:nvPr/>
        </p:nvSpPr>
        <p:spPr bwMode="auto">
          <a:xfrm>
            <a:off x="6633089" y="482436"/>
            <a:ext cx="19246666" cy="796465"/>
          </a:xfrm>
          <a:prstGeom prst="rect">
            <a:avLst/>
          </a:prstGeom>
          <a:noFill/>
          <a:ln w="9525">
            <a:noFill/>
            <a:miter lim="800000"/>
            <a:headEnd/>
            <a:tailEnd/>
          </a:ln>
        </p:spPr>
        <p:txBody>
          <a:bodyPr wrap="square" lIns="105196" tIns="52598" rIns="105196" bIns="52598">
            <a:spAutoFit/>
          </a:bodyPr>
          <a:lstStyle/>
          <a:p>
            <a:pPr algn="ctr" defTabSz="1044309">
              <a:defRPr/>
            </a:pPr>
            <a:r>
              <a:rPr lang="en-US" sz="4400" b="1" kern="0" dirty="0">
                <a:solidFill>
                  <a:sysClr val="windowText" lastClr="000000"/>
                </a:solidFill>
              </a:rPr>
              <a:t>Major Capabilities Acquisition (Pre-Tailoring)</a:t>
            </a:r>
          </a:p>
        </p:txBody>
      </p:sp>
      <p:sp>
        <p:nvSpPr>
          <p:cNvPr id="13" name="Rectangle 1231"/>
          <p:cNvSpPr>
            <a:spLocks noChangeArrowheads="1"/>
          </p:cNvSpPr>
          <p:nvPr/>
        </p:nvSpPr>
        <p:spPr bwMode="auto">
          <a:xfrm>
            <a:off x="8800259" y="1209771"/>
            <a:ext cx="15004117" cy="611799"/>
          </a:xfrm>
          <a:prstGeom prst="rect">
            <a:avLst/>
          </a:prstGeom>
          <a:noFill/>
          <a:ln w="9525">
            <a:noFill/>
            <a:miter lim="800000"/>
            <a:headEnd/>
            <a:tailEnd/>
          </a:ln>
        </p:spPr>
        <p:txBody>
          <a:bodyPr wrap="square" lIns="105196" tIns="52598" rIns="105196" bIns="52598">
            <a:spAutoFit/>
          </a:bodyPr>
          <a:lstStyle/>
          <a:p>
            <a:pPr algn="ctr" defTabSz="1044309">
              <a:defRPr/>
            </a:pPr>
            <a:r>
              <a:rPr lang="en-US" sz="3200" b="1" kern="0" dirty="0">
                <a:solidFill>
                  <a:sysClr val="windowText" lastClr="000000"/>
                </a:solidFill>
              </a:rPr>
              <a:t>Acquisition &amp; Procurement Milestones, Phases and Decision Points </a:t>
            </a:r>
          </a:p>
        </p:txBody>
      </p:sp>
      <p:grpSp>
        <p:nvGrpSpPr>
          <p:cNvPr id="14" name="Group 13"/>
          <p:cNvGrpSpPr/>
          <p:nvPr/>
        </p:nvGrpSpPr>
        <p:grpSpPr>
          <a:xfrm>
            <a:off x="5351900" y="1485543"/>
            <a:ext cx="5168293" cy="879895"/>
            <a:chOff x="1224951" y="2105175"/>
            <a:chExt cx="7159924" cy="879894"/>
          </a:xfrm>
        </p:grpSpPr>
        <p:cxnSp>
          <p:nvCxnSpPr>
            <p:cNvPr id="15" name="Straight Connector 14"/>
            <p:cNvCxnSpPr/>
            <p:nvPr/>
          </p:nvCxnSpPr>
          <p:spPr bwMode="auto">
            <a:xfrm>
              <a:off x="1224951" y="2129287"/>
              <a:ext cx="7159924" cy="0"/>
            </a:xfrm>
            <a:prstGeom prst="line">
              <a:avLst/>
            </a:prstGeom>
            <a:solidFill>
              <a:srgbClr val="BBE0E3"/>
            </a:solidFill>
            <a:ln w="76200" cap="flat" cmpd="sng" algn="ctr">
              <a:solidFill>
                <a:srgbClr val="FFFFFF">
                  <a:lumMod val="65000"/>
                </a:srgbClr>
              </a:solidFill>
              <a:prstDash val="solid"/>
              <a:round/>
              <a:headEnd type="none" w="med" len="med"/>
              <a:tailEnd type="none" w="med" len="med"/>
            </a:ln>
            <a:effectLst/>
          </p:spPr>
        </p:cxnSp>
        <p:cxnSp>
          <p:nvCxnSpPr>
            <p:cNvPr id="16" name="Straight Connector 15"/>
            <p:cNvCxnSpPr/>
            <p:nvPr/>
          </p:nvCxnSpPr>
          <p:spPr bwMode="auto">
            <a:xfrm>
              <a:off x="1255267" y="2105175"/>
              <a:ext cx="0" cy="879894"/>
            </a:xfrm>
            <a:prstGeom prst="line">
              <a:avLst/>
            </a:prstGeom>
            <a:solidFill>
              <a:srgbClr val="BBE0E3"/>
            </a:solidFill>
            <a:ln w="76200" cap="flat" cmpd="sng" algn="ctr">
              <a:solidFill>
                <a:srgbClr val="FFFFFF">
                  <a:lumMod val="65000"/>
                </a:srgbClr>
              </a:solidFill>
              <a:prstDash val="solid"/>
              <a:round/>
              <a:headEnd type="none" w="med" len="med"/>
              <a:tailEnd type="stealth" w="lg" len="lg"/>
            </a:ln>
            <a:effectLst/>
          </p:spPr>
        </p:cxnSp>
      </p:grpSp>
      <p:sp>
        <p:nvSpPr>
          <p:cNvPr id="17" name="Rectangle 16"/>
          <p:cNvSpPr/>
          <p:nvPr/>
        </p:nvSpPr>
        <p:spPr>
          <a:xfrm>
            <a:off x="5544909" y="1831594"/>
            <a:ext cx="23722641" cy="351711"/>
          </a:xfrm>
          <a:prstGeom prst="rect">
            <a:avLst/>
          </a:prstGeom>
          <a:gradFill rotWithShape="1">
            <a:gsLst>
              <a:gs pos="0">
                <a:srgbClr val="FFFFFF"/>
              </a:gs>
              <a:gs pos="100000">
                <a:srgbClr val="66FFFF"/>
              </a:gs>
            </a:gsLst>
            <a:path path="shape">
              <a:fillToRect l="50000" t="50000" r="50000" b="50000"/>
            </a:path>
          </a:gradFill>
          <a:ln w="12700">
            <a:noFill/>
            <a:miter lim="800000"/>
            <a:headEnd type="none" w="sm" len="sm"/>
            <a:tailEnd/>
          </a:ln>
        </p:spPr>
        <p:txBody>
          <a:bodyPr wrap="square" lIns="104471" tIns="52235" rIns="104471" bIns="52235">
            <a:spAutoFit/>
          </a:bodyPr>
          <a:lstStyle/>
          <a:p>
            <a:pPr algn="ctr" defTabSz="1044309">
              <a:defRPr/>
            </a:pPr>
            <a:r>
              <a:rPr lang="en-US" sz="1600" b="1" i="1" kern="0" dirty="0">
                <a:solidFill>
                  <a:sysClr val="windowText" lastClr="000000"/>
                </a:solidFill>
              </a:rPr>
              <a:t>These decision points, milestones and phases are standard elements of the Defense Acquisition System; however, MDAs, with PM input, have full latitude to tailor programs in the most effective and efficient structure possible, unless constrained by statute</a:t>
            </a:r>
          </a:p>
        </p:txBody>
      </p:sp>
      <p:grpSp>
        <p:nvGrpSpPr>
          <p:cNvPr id="21" name="Group 20"/>
          <p:cNvGrpSpPr/>
          <p:nvPr/>
        </p:nvGrpSpPr>
        <p:grpSpPr>
          <a:xfrm>
            <a:off x="14699893" y="3017638"/>
            <a:ext cx="1036637" cy="744629"/>
            <a:chOff x="9651942" y="3285251"/>
            <a:chExt cx="1036637" cy="744629"/>
          </a:xfrm>
        </p:grpSpPr>
        <p:sp>
          <p:nvSpPr>
            <p:cNvPr id="22" name="AutoShape 1237"/>
            <p:cNvSpPr>
              <a:spLocks noChangeArrowheads="1"/>
            </p:cNvSpPr>
            <p:nvPr/>
          </p:nvSpPr>
          <p:spPr bwMode="auto">
            <a:xfrm>
              <a:off x="9651942" y="3285251"/>
              <a:ext cx="1036637" cy="698500"/>
            </a:xfrm>
            <a:prstGeom prst="triangle">
              <a:avLst>
                <a:gd name="adj" fmla="val 49981"/>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anchor="ctr"/>
            <a:lstStyle/>
            <a:p>
              <a:pPr defTabSz="914286">
                <a:defRPr/>
              </a:pPr>
              <a:endParaRPr lang="en-US" sz="1800" kern="0">
                <a:solidFill>
                  <a:sysClr val="windowText" lastClr="000000"/>
                </a:solidFill>
              </a:endParaRPr>
            </a:p>
          </p:txBody>
        </p:sp>
        <p:sp>
          <p:nvSpPr>
            <p:cNvPr id="23" name="Rectangle 1238"/>
            <p:cNvSpPr>
              <a:spLocks noChangeArrowheads="1"/>
            </p:cNvSpPr>
            <p:nvPr/>
          </p:nvSpPr>
          <p:spPr bwMode="auto">
            <a:xfrm>
              <a:off x="9946214" y="3505052"/>
              <a:ext cx="443334" cy="524828"/>
            </a:xfrm>
            <a:prstGeom prst="rect">
              <a:avLst/>
            </a:prstGeom>
            <a:noFill/>
            <a:ln w="9525">
              <a:noFill/>
              <a:miter lim="800000"/>
              <a:headEnd/>
              <a:tailEnd/>
            </a:ln>
          </p:spPr>
          <p:txBody>
            <a:bodyPr wrap="none" lIns="105223" tIns="52612" rIns="105223" bIns="52612">
              <a:spAutoFit/>
            </a:bodyPr>
            <a:lstStyle/>
            <a:p>
              <a:pPr algn="ctr" defTabSz="1044309">
                <a:lnSpc>
                  <a:spcPct val="85000"/>
                </a:lnSpc>
                <a:defRPr/>
              </a:pPr>
              <a:r>
                <a:rPr lang="en-US" sz="3200" b="1" kern="0" dirty="0">
                  <a:solidFill>
                    <a:sysClr val="windowText" lastClr="000000"/>
                  </a:solidFill>
                </a:rPr>
                <a:t>B</a:t>
              </a:r>
            </a:p>
          </p:txBody>
        </p:sp>
      </p:grpSp>
      <p:cxnSp>
        <p:nvCxnSpPr>
          <p:cNvPr id="27" name="Straight Arrow Connector 26"/>
          <p:cNvCxnSpPr/>
          <p:nvPr/>
        </p:nvCxnSpPr>
        <p:spPr bwMode="auto">
          <a:xfrm>
            <a:off x="13734331" y="11775430"/>
            <a:ext cx="1633910" cy="0"/>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sp>
        <p:nvSpPr>
          <p:cNvPr id="28" name="Rectangle 1783"/>
          <p:cNvSpPr>
            <a:spLocks noChangeArrowheads="1"/>
          </p:cNvSpPr>
          <p:nvPr/>
        </p:nvSpPr>
        <p:spPr bwMode="auto">
          <a:xfrm>
            <a:off x="14036028" y="11423475"/>
            <a:ext cx="1013033" cy="631624"/>
          </a:xfrm>
          <a:prstGeom prst="rect">
            <a:avLst/>
          </a:prstGeom>
          <a:noFill/>
          <a:ln w="9525">
            <a:noFill/>
            <a:miter lim="800000"/>
            <a:headEnd/>
            <a:tailEnd/>
          </a:ln>
        </p:spPr>
        <p:txBody>
          <a:bodyPr wrap="square" lIns="105196" tIns="52598" rIns="105196" bIns="52598">
            <a:spAutoFit/>
          </a:bodyPr>
          <a:lstStyle/>
          <a:p>
            <a:pPr algn="ctr" defTabSz="1044309">
              <a:lnSpc>
                <a:spcPct val="150000"/>
              </a:lnSpc>
            </a:pPr>
            <a:r>
              <a:rPr lang="en-US" sz="1200" b="1" kern="0" dirty="0">
                <a:solidFill>
                  <a:sysClr val="windowText" lastClr="000000"/>
                </a:solidFill>
              </a:rPr>
              <a:t>Source</a:t>
            </a:r>
          </a:p>
          <a:p>
            <a:pPr algn="ctr" defTabSz="1044309">
              <a:lnSpc>
                <a:spcPct val="150000"/>
              </a:lnSpc>
            </a:pPr>
            <a:r>
              <a:rPr lang="en-US" sz="1200" b="1" kern="0" dirty="0">
                <a:solidFill>
                  <a:sysClr val="windowText" lastClr="000000"/>
                </a:solidFill>
              </a:rPr>
              <a:t>Selection</a:t>
            </a:r>
          </a:p>
        </p:txBody>
      </p:sp>
      <p:sp>
        <p:nvSpPr>
          <p:cNvPr id="29" name="Rectangle 1783"/>
          <p:cNvSpPr>
            <a:spLocks noChangeArrowheads="1"/>
          </p:cNvSpPr>
          <p:nvPr/>
        </p:nvSpPr>
        <p:spPr bwMode="auto">
          <a:xfrm>
            <a:off x="14942327" y="11149040"/>
            <a:ext cx="1252796" cy="475555"/>
          </a:xfrm>
          <a:prstGeom prst="rect">
            <a:avLst/>
          </a:prstGeom>
          <a:noFill/>
          <a:ln w="9525">
            <a:noFill/>
            <a:miter lim="800000"/>
            <a:headEnd/>
            <a:tailEnd/>
          </a:ln>
        </p:spPr>
        <p:txBody>
          <a:bodyPr wrap="none" lIns="105196" tIns="52598" rIns="105196" bIns="52598">
            <a:spAutoFit/>
          </a:bodyPr>
          <a:lstStyle/>
          <a:p>
            <a:pPr algn="ctr" defTabSz="1044309">
              <a:defRPr/>
            </a:pPr>
            <a:r>
              <a:rPr lang="en-US" sz="1200" b="1" kern="0" dirty="0">
                <a:solidFill>
                  <a:sysClr val="windowText" lastClr="000000"/>
                </a:solidFill>
              </a:rPr>
              <a:t>Contract Award </a:t>
            </a:r>
          </a:p>
          <a:p>
            <a:pPr algn="ctr" defTabSz="1044309">
              <a:defRPr/>
            </a:pPr>
            <a:r>
              <a:rPr lang="en-US" sz="1200" b="1" kern="0" dirty="0">
                <a:solidFill>
                  <a:sysClr val="windowText" lastClr="000000"/>
                </a:solidFill>
              </a:rPr>
              <a:t>for EMD Phase</a:t>
            </a:r>
          </a:p>
        </p:txBody>
      </p:sp>
      <p:sp>
        <p:nvSpPr>
          <p:cNvPr id="31" name="Rectangle 1302"/>
          <p:cNvSpPr>
            <a:spLocks noChangeArrowheads="1"/>
          </p:cNvSpPr>
          <p:nvPr/>
        </p:nvSpPr>
        <p:spPr bwMode="auto">
          <a:xfrm>
            <a:off x="9513061" y="2700155"/>
            <a:ext cx="5132716" cy="678950"/>
          </a:xfrm>
          <a:prstGeom prst="rect">
            <a:avLst/>
          </a:prstGeom>
          <a:noFill/>
          <a:ln w="9525">
            <a:noFill/>
            <a:miter lim="800000"/>
            <a:headEnd/>
            <a:tailEnd/>
          </a:ln>
        </p:spPr>
        <p:txBody>
          <a:bodyPr wrap="square" lIns="105196" tIns="52598" rIns="105196" bIns="52598">
            <a:spAutoFit/>
          </a:bodyPr>
          <a:lstStyle/>
          <a:p>
            <a:pPr algn="ctr" defTabSz="1044309">
              <a:defRPr/>
            </a:pPr>
            <a:r>
              <a:rPr lang="en-US" sz="1800" b="1" kern="0" dirty="0">
                <a:solidFill>
                  <a:sysClr val="windowText" lastClr="000000"/>
                </a:solidFill>
              </a:rPr>
              <a:t>Technology Maturation &amp; Risk Reduction</a:t>
            </a:r>
          </a:p>
          <a:p>
            <a:pPr algn="ctr" defTabSz="1044309">
              <a:defRPr/>
            </a:pPr>
            <a:r>
              <a:rPr lang="en-US" sz="1800" b="1" kern="0" dirty="0">
                <a:solidFill>
                  <a:sysClr val="windowText" lastClr="000000"/>
                </a:solidFill>
              </a:rPr>
              <a:t>(TMRR) Phase</a:t>
            </a:r>
          </a:p>
        </p:txBody>
      </p:sp>
      <p:sp>
        <p:nvSpPr>
          <p:cNvPr id="32" name="Rectangle 1239"/>
          <p:cNvSpPr>
            <a:spLocks noChangeArrowheads="1"/>
          </p:cNvSpPr>
          <p:nvPr/>
        </p:nvSpPr>
        <p:spPr bwMode="auto">
          <a:xfrm>
            <a:off x="15250757" y="2665649"/>
            <a:ext cx="4892305" cy="660221"/>
          </a:xfrm>
          <a:prstGeom prst="rect">
            <a:avLst/>
          </a:prstGeom>
          <a:noFill/>
          <a:ln w="9525">
            <a:noFill/>
            <a:miter lim="800000"/>
            <a:headEnd/>
            <a:tailEnd/>
          </a:ln>
        </p:spPr>
        <p:txBody>
          <a:bodyPr wrap="square" lIns="105196" tIns="52598" rIns="105196" bIns="52598">
            <a:spAutoFit/>
          </a:bodyPr>
          <a:lstStyle/>
          <a:p>
            <a:pPr algn="ctr" defTabSz="1044309">
              <a:defRPr/>
            </a:pPr>
            <a:r>
              <a:rPr lang="en-US" sz="1800" b="1" kern="0" dirty="0">
                <a:solidFill>
                  <a:sysClr val="windowText" lastClr="000000"/>
                </a:solidFill>
              </a:rPr>
              <a:t>Engineering &amp; Manufacturing Development</a:t>
            </a:r>
          </a:p>
          <a:p>
            <a:pPr algn="ctr" defTabSz="1044309">
              <a:defRPr/>
            </a:pPr>
            <a:r>
              <a:rPr lang="en-US" sz="1800" b="1" kern="0" dirty="0">
                <a:solidFill>
                  <a:sysClr val="windowText" lastClr="000000"/>
                </a:solidFill>
              </a:rPr>
              <a:t> (EMD) Phase</a:t>
            </a:r>
          </a:p>
        </p:txBody>
      </p:sp>
      <p:cxnSp>
        <p:nvCxnSpPr>
          <p:cNvPr id="33" name="Straight Arrow Connector 32"/>
          <p:cNvCxnSpPr/>
          <p:nvPr/>
        </p:nvCxnSpPr>
        <p:spPr bwMode="auto">
          <a:xfrm>
            <a:off x="13774509" y="3016747"/>
            <a:ext cx="1371553" cy="0"/>
          </a:xfrm>
          <a:prstGeom prst="straightConnector1">
            <a:avLst/>
          </a:prstGeom>
          <a:solidFill>
            <a:srgbClr val="BBE0E3"/>
          </a:solidFill>
          <a:ln w="28575" cap="flat" cmpd="sng" algn="ctr">
            <a:solidFill>
              <a:srgbClr val="FFFFFF">
                <a:lumMod val="50000"/>
              </a:srgbClr>
            </a:solidFill>
            <a:prstDash val="solid"/>
            <a:round/>
            <a:headEnd type="none" w="med" len="med"/>
            <a:tailEnd type="stealth" w="lg" len="lg"/>
          </a:ln>
          <a:effectLst/>
        </p:spPr>
      </p:cxnSp>
      <p:cxnSp>
        <p:nvCxnSpPr>
          <p:cNvPr id="34" name="Straight Arrow Connector 33"/>
          <p:cNvCxnSpPr/>
          <p:nvPr/>
        </p:nvCxnSpPr>
        <p:spPr bwMode="auto">
          <a:xfrm>
            <a:off x="15284406" y="3016746"/>
            <a:ext cx="1006859" cy="0"/>
          </a:xfrm>
          <a:prstGeom prst="straightConnector1">
            <a:avLst/>
          </a:prstGeom>
          <a:solidFill>
            <a:srgbClr val="BBE0E3"/>
          </a:solidFill>
          <a:ln w="28575" cap="flat" cmpd="sng" algn="ctr">
            <a:solidFill>
              <a:srgbClr val="FFFFFF">
                <a:lumMod val="50000"/>
              </a:srgbClr>
            </a:solidFill>
            <a:prstDash val="solid"/>
            <a:round/>
            <a:headEnd type="arrow" w="med" len="med"/>
            <a:tailEnd type="none" w="med" len="med"/>
          </a:ln>
          <a:effectLst/>
        </p:spPr>
      </p:cxnSp>
      <p:cxnSp>
        <p:nvCxnSpPr>
          <p:cNvPr id="35" name="Straight Arrow Connector 34"/>
          <p:cNvCxnSpPr/>
          <p:nvPr/>
        </p:nvCxnSpPr>
        <p:spPr bwMode="auto">
          <a:xfrm>
            <a:off x="8480702" y="2999601"/>
            <a:ext cx="1920878" cy="13364"/>
          </a:xfrm>
          <a:prstGeom prst="straightConnector1">
            <a:avLst/>
          </a:prstGeom>
          <a:solidFill>
            <a:srgbClr val="BBE0E3"/>
          </a:solidFill>
          <a:ln w="28575" cap="flat" cmpd="sng" algn="ctr">
            <a:solidFill>
              <a:srgbClr val="FFFFFF">
                <a:lumMod val="50000"/>
              </a:srgbClr>
            </a:solidFill>
            <a:prstDash val="solid"/>
            <a:round/>
            <a:headEnd type="arrow" w="med" len="med"/>
            <a:tailEnd type="none" w="med" len="med"/>
          </a:ln>
          <a:effectLst/>
        </p:spPr>
      </p:cxnSp>
      <p:sp>
        <p:nvSpPr>
          <p:cNvPr id="36" name="Line 1221"/>
          <p:cNvSpPr>
            <a:spLocks noChangeShapeType="1"/>
          </p:cNvSpPr>
          <p:nvPr/>
        </p:nvSpPr>
        <p:spPr bwMode="auto">
          <a:xfrm flipH="1">
            <a:off x="8430809" y="3698807"/>
            <a:ext cx="0" cy="17485997"/>
          </a:xfrm>
          <a:prstGeom prst="line">
            <a:avLst/>
          </a:prstGeom>
          <a:noFill/>
          <a:ln w="9525">
            <a:solidFill>
              <a:srgbClr val="808080"/>
            </a:solidFill>
            <a:prstDash val="dash"/>
            <a:round/>
            <a:headEnd type="none" w="sm" len="sm"/>
            <a:tailEnd type="none" w="sm" len="sm"/>
          </a:ln>
        </p:spPr>
        <p:txBody>
          <a:bodyPr lIns="91417" tIns="45708" rIns="91417" bIns="45708"/>
          <a:lstStyle/>
          <a:p>
            <a:pPr defTabSz="914286">
              <a:defRPr/>
            </a:pPr>
            <a:endParaRPr lang="en-US" sz="1800" kern="0">
              <a:solidFill>
                <a:sysClr val="windowText" lastClr="000000"/>
              </a:solidFill>
            </a:endParaRPr>
          </a:p>
        </p:txBody>
      </p:sp>
      <p:sp>
        <p:nvSpPr>
          <p:cNvPr id="37" name="Line 1222"/>
          <p:cNvSpPr>
            <a:spLocks noChangeShapeType="1"/>
          </p:cNvSpPr>
          <p:nvPr/>
        </p:nvSpPr>
        <p:spPr bwMode="auto">
          <a:xfrm>
            <a:off x="5437642" y="3712739"/>
            <a:ext cx="0" cy="17913684"/>
          </a:xfrm>
          <a:prstGeom prst="line">
            <a:avLst/>
          </a:prstGeom>
          <a:noFill/>
          <a:ln w="9525">
            <a:solidFill>
              <a:srgbClr val="808080"/>
            </a:solidFill>
            <a:prstDash val="dash"/>
            <a:round/>
            <a:headEnd type="none" w="sm" len="sm"/>
            <a:tailEnd type="none" w="sm" len="sm"/>
          </a:ln>
        </p:spPr>
        <p:txBody>
          <a:bodyPr lIns="91417" tIns="45708" rIns="91417" bIns="45708"/>
          <a:lstStyle/>
          <a:p>
            <a:pPr defTabSz="914286">
              <a:defRPr/>
            </a:pPr>
            <a:endParaRPr lang="en-US" sz="1800" kern="0">
              <a:solidFill>
                <a:sysClr val="windowText" lastClr="000000"/>
              </a:solidFill>
            </a:endParaRPr>
          </a:p>
        </p:txBody>
      </p:sp>
      <p:sp>
        <p:nvSpPr>
          <p:cNvPr id="38" name="Rectangle 1305"/>
          <p:cNvSpPr>
            <a:spLocks noChangeArrowheads="1"/>
          </p:cNvSpPr>
          <p:nvPr/>
        </p:nvSpPr>
        <p:spPr bwMode="auto">
          <a:xfrm>
            <a:off x="5361185" y="2648396"/>
            <a:ext cx="3278777" cy="678950"/>
          </a:xfrm>
          <a:prstGeom prst="rect">
            <a:avLst/>
          </a:prstGeom>
          <a:noFill/>
          <a:ln w="9525">
            <a:noFill/>
            <a:miter lim="800000"/>
            <a:headEnd/>
            <a:tailEnd/>
          </a:ln>
        </p:spPr>
        <p:txBody>
          <a:bodyPr wrap="square" lIns="105196" tIns="52598" rIns="105196" bIns="52598">
            <a:spAutoFit/>
          </a:bodyPr>
          <a:lstStyle/>
          <a:p>
            <a:pPr algn="ctr" defTabSz="1044309">
              <a:defRPr/>
            </a:pPr>
            <a:r>
              <a:rPr lang="en-US" sz="1800" b="1" kern="0" dirty="0">
                <a:solidFill>
                  <a:sysClr val="windowText" lastClr="000000"/>
                </a:solidFill>
              </a:rPr>
              <a:t>Materiel Solution Analysis (MSA) Phase</a:t>
            </a:r>
          </a:p>
        </p:txBody>
      </p:sp>
      <p:cxnSp>
        <p:nvCxnSpPr>
          <p:cNvPr id="39" name="Straight Arrow Connector 38"/>
          <p:cNvCxnSpPr/>
          <p:nvPr/>
        </p:nvCxnSpPr>
        <p:spPr bwMode="auto">
          <a:xfrm>
            <a:off x="5492641" y="3016746"/>
            <a:ext cx="558146" cy="0"/>
          </a:xfrm>
          <a:prstGeom prst="straightConnector1">
            <a:avLst/>
          </a:prstGeom>
          <a:solidFill>
            <a:srgbClr val="BBE0E3"/>
          </a:solidFill>
          <a:ln w="28575" cap="flat" cmpd="sng" algn="ctr">
            <a:solidFill>
              <a:srgbClr val="FFFFFF">
                <a:lumMod val="50000"/>
              </a:srgbClr>
            </a:solidFill>
            <a:prstDash val="solid"/>
            <a:round/>
            <a:headEnd type="arrow" w="med" len="med"/>
            <a:tailEnd type="none" w="med" len="med"/>
          </a:ln>
          <a:effectLst/>
        </p:spPr>
      </p:cxnSp>
      <p:cxnSp>
        <p:nvCxnSpPr>
          <p:cNvPr id="43" name="Straight Arrow Connector 42"/>
          <p:cNvCxnSpPr/>
          <p:nvPr/>
        </p:nvCxnSpPr>
        <p:spPr bwMode="auto">
          <a:xfrm>
            <a:off x="7694647" y="3016746"/>
            <a:ext cx="656557" cy="0"/>
          </a:xfrm>
          <a:prstGeom prst="straightConnector1">
            <a:avLst/>
          </a:prstGeom>
          <a:solidFill>
            <a:srgbClr val="BBE0E3"/>
          </a:solidFill>
          <a:ln w="28575" cap="flat" cmpd="sng" algn="ctr">
            <a:solidFill>
              <a:srgbClr val="FFFFFF">
                <a:lumMod val="50000"/>
              </a:srgbClr>
            </a:solidFill>
            <a:prstDash val="solid"/>
            <a:round/>
            <a:headEnd type="none" w="med" len="med"/>
            <a:tailEnd type="stealth" w="lg" len="lg"/>
          </a:ln>
          <a:effectLst/>
        </p:spPr>
      </p:cxnSp>
      <p:grpSp>
        <p:nvGrpSpPr>
          <p:cNvPr id="44" name="Group 43"/>
          <p:cNvGrpSpPr/>
          <p:nvPr/>
        </p:nvGrpSpPr>
        <p:grpSpPr>
          <a:xfrm>
            <a:off x="7898919" y="2999601"/>
            <a:ext cx="1060450" cy="740728"/>
            <a:chOff x="4296594" y="3267216"/>
            <a:chExt cx="1060450" cy="740728"/>
          </a:xfrm>
        </p:grpSpPr>
        <p:sp>
          <p:nvSpPr>
            <p:cNvPr id="45" name="AutoShape 1350"/>
            <p:cNvSpPr>
              <a:spLocks noChangeArrowheads="1"/>
            </p:cNvSpPr>
            <p:nvPr/>
          </p:nvSpPr>
          <p:spPr bwMode="auto">
            <a:xfrm>
              <a:off x="4296594" y="3267216"/>
              <a:ext cx="1060450" cy="720725"/>
            </a:xfrm>
            <a:prstGeom prst="triangle">
              <a:avLst>
                <a:gd name="adj" fmla="val 49981"/>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defRPr/>
              </a:pPr>
              <a:endParaRPr lang="en-US" sz="1800" kern="0">
                <a:solidFill>
                  <a:sysClr val="windowText" lastClr="000000"/>
                </a:solidFill>
              </a:endParaRPr>
            </a:p>
          </p:txBody>
        </p:sp>
        <p:sp>
          <p:nvSpPr>
            <p:cNvPr id="46" name="Rectangle 1351"/>
            <p:cNvSpPr>
              <a:spLocks noChangeArrowheads="1"/>
            </p:cNvSpPr>
            <p:nvPr/>
          </p:nvSpPr>
          <p:spPr bwMode="auto">
            <a:xfrm>
              <a:off x="4597926" y="3483116"/>
              <a:ext cx="460966" cy="524828"/>
            </a:xfrm>
            <a:prstGeom prst="rect">
              <a:avLst/>
            </a:prstGeom>
            <a:noFill/>
            <a:ln w="9525">
              <a:noFill/>
              <a:miter lim="800000"/>
              <a:headEnd/>
              <a:tailEnd/>
            </a:ln>
          </p:spPr>
          <p:txBody>
            <a:bodyPr wrap="none" lIns="105223" tIns="52612" rIns="105223" bIns="52612">
              <a:spAutoFit/>
            </a:bodyPr>
            <a:lstStyle/>
            <a:p>
              <a:pPr algn="ctr" defTabSz="1044309">
                <a:lnSpc>
                  <a:spcPct val="85000"/>
                </a:lnSpc>
                <a:defRPr/>
              </a:pPr>
              <a:r>
                <a:rPr lang="en-US" sz="3200" b="1" kern="0" dirty="0">
                  <a:solidFill>
                    <a:sysClr val="windowText" lastClr="000000"/>
                  </a:solidFill>
                </a:rPr>
                <a:t>A</a:t>
              </a:r>
            </a:p>
          </p:txBody>
        </p:sp>
      </p:grpSp>
      <p:cxnSp>
        <p:nvCxnSpPr>
          <p:cNvPr id="48" name="Straight Arrow Connector 47"/>
          <p:cNvCxnSpPr/>
          <p:nvPr/>
        </p:nvCxnSpPr>
        <p:spPr bwMode="auto">
          <a:xfrm flipV="1">
            <a:off x="9075258" y="11773625"/>
            <a:ext cx="961094" cy="3610"/>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sp>
        <p:nvSpPr>
          <p:cNvPr id="49" name="Rectangle 1783"/>
          <p:cNvSpPr>
            <a:spLocks noChangeArrowheads="1"/>
          </p:cNvSpPr>
          <p:nvPr/>
        </p:nvSpPr>
        <p:spPr bwMode="auto">
          <a:xfrm>
            <a:off x="9067764" y="11433000"/>
            <a:ext cx="799147" cy="631624"/>
          </a:xfrm>
          <a:prstGeom prst="rect">
            <a:avLst/>
          </a:prstGeom>
          <a:noFill/>
          <a:ln w="9525">
            <a:noFill/>
            <a:miter lim="800000"/>
            <a:headEnd/>
            <a:tailEnd/>
          </a:ln>
        </p:spPr>
        <p:txBody>
          <a:bodyPr wrap="none" lIns="105196" tIns="52598" rIns="105196" bIns="52598">
            <a:spAutoFit/>
          </a:bodyPr>
          <a:lstStyle/>
          <a:p>
            <a:pPr algn="ctr" defTabSz="1044309">
              <a:lnSpc>
                <a:spcPct val="150000"/>
              </a:lnSpc>
              <a:defRPr/>
            </a:pPr>
            <a:r>
              <a:rPr lang="en-US" sz="1200" b="1" kern="0" dirty="0">
                <a:solidFill>
                  <a:sysClr val="windowText" lastClr="000000"/>
                </a:solidFill>
              </a:rPr>
              <a:t>Source </a:t>
            </a:r>
          </a:p>
          <a:p>
            <a:pPr algn="ctr" defTabSz="1044309">
              <a:lnSpc>
                <a:spcPct val="150000"/>
              </a:lnSpc>
              <a:defRPr/>
            </a:pPr>
            <a:r>
              <a:rPr lang="en-US" sz="1200" b="1" kern="0" dirty="0">
                <a:solidFill>
                  <a:sysClr val="windowText" lastClr="000000"/>
                </a:solidFill>
              </a:rPr>
              <a:t>Selection</a:t>
            </a:r>
          </a:p>
        </p:txBody>
      </p:sp>
      <p:sp>
        <p:nvSpPr>
          <p:cNvPr id="50" name="Rectangle 1783"/>
          <p:cNvSpPr>
            <a:spLocks noChangeArrowheads="1"/>
          </p:cNvSpPr>
          <p:nvPr/>
        </p:nvSpPr>
        <p:spPr bwMode="auto">
          <a:xfrm>
            <a:off x="9590875" y="11130285"/>
            <a:ext cx="1313710" cy="475555"/>
          </a:xfrm>
          <a:prstGeom prst="rect">
            <a:avLst/>
          </a:prstGeom>
          <a:noFill/>
          <a:ln w="9525">
            <a:noFill/>
            <a:miter lim="800000"/>
            <a:headEnd/>
            <a:tailEnd/>
          </a:ln>
        </p:spPr>
        <p:txBody>
          <a:bodyPr wrap="none" lIns="105196" tIns="52598" rIns="105196" bIns="52598">
            <a:spAutoFit/>
          </a:bodyPr>
          <a:lstStyle/>
          <a:p>
            <a:pPr algn="ctr" defTabSz="1044309">
              <a:defRPr/>
            </a:pPr>
            <a:r>
              <a:rPr lang="en-US" sz="1200" b="1" kern="0" dirty="0">
                <a:solidFill>
                  <a:sysClr val="windowText" lastClr="000000"/>
                </a:solidFill>
              </a:rPr>
              <a:t>Contract Awards </a:t>
            </a:r>
          </a:p>
          <a:p>
            <a:pPr algn="ctr" defTabSz="1044309">
              <a:defRPr/>
            </a:pPr>
            <a:r>
              <a:rPr lang="en-US" sz="1200" b="1" kern="0" dirty="0">
                <a:solidFill>
                  <a:sysClr val="windowText" lastClr="000000"/>
                </a:solidFill>
              </a:rPr>
              <a:t>for TMRR Phase</a:t>
            </a:r>
          </a:p>
        </p:txBody>
      </p:sp>
      <p:sp>
        <p:nvSpPr>
          <p:cNvPr id="52" name="Line 1221"/>
          <p:cNvSpPr>
            <a:spLocks noChangeShapeType="1"/>
          </p:cNvSpPr>
          <p:nvPr/>
        </p:nvSpPr>
        <p:spPr bwMode="auto">
          <a:xfrm>
            <a:off x="14588987" y="3721217"/>
            <a:ext cx="1708748" cy="17883640"/>
          </a:xfrm>
          <a:prstGeom prst="line">
            <a:avLst/>
          </a:prstGeom>
          <a:noFill/>
          <a:ln w="9525">
            <a:solidFill>
              <a:srgbClr val="808080"/>
            </a:solidFill>
            <a:prstDash val="dash"/>
            <a:round/>
            <a:headEnd type="none" w="sm" len="sm"/>
            <a:tailEnd type="none" w="sm" len="sm"/>
          </a:ln>
        </p:spPr>
        <p:txBody>
          <a:bodyPr lIns="91417" tIns="45708" rIns="91417" bIns="45708"/>
          <a:lstStyle/>
          <a:p>
            <a:pPr defTabSz="914286">
              <a:defRPr/>
            </a:pPr>
            <a:endParaRPr lang="en-US" sz="1100" kern="0">
              <a:solidFill>
                <a:sysClr val="windowText" lastClr="000000"/>
              </a:solidFill>
            </a:endParaRPr>
          </a:p>
        </p:txBody>
      </p:sp>
      <p:cxnSp>
        <p:nvCxnSpPr>
          <p:cNvPr id="54" name="Straight Arrow Connector 53"/>
          <p:cNvCxnSpPr/>
          <p:nvPr/>
        </p:nvCxnSpPr>
        <p:spPr bwMode="auto">
          <a:xfrm flipV="1">
            <a:off x="11303847" y="17359517"/>
            <a:ext cx="2975429" cy="1"/>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sp>
        <p:nvSpPr>
          <p:cNvPr id="56" name="Line 1221"/>
          <p:cNvSpPr>
            <a:spLocks noChangeShapeType="1"/>
          </p:cNvSpPr>
          <p:nvPr/>
        </p:nvSpPr>
        <p:spPr bwMode="auto">
          <a:xfrm>
            <a:off x="19512084" y="3721217"/>
            <a:ext cx="1853670" cy="17900892"/>
          </a:xfrm>
          <a:prstGeom prst="line">
            <a:avLst/>
          </a:prstGeom>
          <a:noFill/>
          <a:ln w="9525">
            <a:solidFill>
              <a:srgbClr val="808080"/>
            </a:solidFill>
            <a:prstDash val="dash"/>
            <a:round/>
            <a:headEnd type="none" w="sm" len="sm"/>
            <a:tailEnd type="none" w="sm" len="sm"/>
          </a:ln>
        </p:spPr>
        <p:txBody>
          <a:bodyPr lIns="91417" tIns="45708" rIns="91417" bIns="45708"/>
          <a:lstStyle/>
          <a:p>
            <a:pPr defTabSz="914286">
              <a:defRPr/>
            </a:pPr>
            <a:endParaRPr lang="en-US" sz="1800" kern="0">
              <a:solidFill>
                <a:sysClr val="windowText" lastClr="000000"/>
              </a:solidFill>
            </a:endParaRPr>
          </a:p>
        </p:txBody>
      </p:sp>
      <p:sp>
        <p:nvSpPr>
          <p:cNvPr id="26" name="Rectangle 1783"/>
          <p:cNvSpPr>
            <a:spLocks noChangeArrowheads="1"/>
          </p:cNvSpPr>
          <p:nvPr/>
        </p:nvSpPr>
        <p:spPr bwMode="auto">
          <a:xfrm>
            <a:off x="12680323" y="13393286"/>
            <a:ext cx="2019570" cy="263203"/>
          </a:xfrm>
          <a:prstGeom prst="rect">
            <a:avLst/>
          </a:prstGeom>
          <a:noFill/>
          <a:ln w="9525">
            <a:noFill/>
            <a:miter lim="800000"/>
            <a:headEnd/>
            <a:tailEnd/>
          </a:ln>
        </p:spPr>
        <p:txBody>
          <a:bodyPr wrap="square" lIns="105209" tIns="52605" rIns="105209" bIns="52605">
            <a:spAutoFit/>
          </a:bodyPr>
          <a:lstStyle/>
          <a:p>
            <a:pPr algn="ctr" defTabSz="1044309">
              <a:lnSpc>
                <a:spcPct val="85000"/>
              </a:lnSpc>
              <a:defRPr/>
            </a:pPr>
            <a:r>
              <a:rPr lang="en-US" sz="1200" b="1" kern="0" dirty="0">
                <a:solidFill>
                  <a:sysClr val="windowText" lastClr="000000"/>
                </a:solidFill>
              </a:rPr>
              <a:t>PDR Before or After DRFPRD</a:t>
            </a:r>
          </a:p>
        </p:txBody>
      </p:sp>
      <p:sp>
        <p:nvSpPr>
          <p:cNvPr id="60" name="Oval 59"/>
          <p:cNvSpPr/>
          <p:nvPr/>
        </p:nvSpPr>
        <p:spPr bwMode="auto">
          <a:xfrm>
            <a:off x="12682982" y="13973877"/>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dash"/>
            <a:miter lim="800000"/>
            <a:headEnd type="none" w="sm" len="sm"/>
            <a:tailEnd/>
          </a:ln>
        </p:spPr>
        <p:txBody>
          <a:bodyPr wrap="none" lIns="91428" tIns="45714" rIns="91428" bIns="45714" anchor="ctr"/>
          <a:lstStyle/>
          <a:p>
            <a:pPr algn="ctr" defTabSz="914286">
              <a:defRPr/>
            </a:pPr>
            <a:r>
              <a:rPr lang="en-US" sz="1600" b="1" kern="0" dirty="0">
                <a:solidFill>
                  <a:srgbClr val="FF0000"/>
                </a:solidFill>
              </a:rPr>
              <a:t>PDR</a:t>
            </a:r>
          </a:p>
        </p:txBody>
      </p:sp>
      <p:sp>
        <p:nvSpPr>
          <p:cNvPr id="61" name="Oval 60"/>
          <p:cNvSpPr/>
          <p:nvPr/>
        </p:nvSpPr>
        <p:spPr bwMode="auto">
          <a:xfrm>
            <a:off x="15807074" y="13999963"/>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dash"/>
            <a:miter lim="800000"/>
            <a:headEnd type="none" w="sm" len="sm"/>
            <a:tailEnd/>
          </a:ln>
        </p:spPr>
        <p:txBody>
          <a:bodyPr wrap="none" lIns="91428" tIns="45714" rIns="91428" bIns="45714" anchor="ctr"/>
          <a:lstStyle/>
          <a:p>
            <a:pPr algn="ctr" defTabSz="914286"/>
            <a:r>
              <a:rPr lang="en-US" sz="1600" b="1" kern="0" dirty="0">
                <a:solidFill>
                  <a:srgbClr val="FF0000"/>
                </a:solidFill>
              </a:rPr>
              <a:t>PDR?</a:t>
            </a:r>
          </a:p>
        </p:txBody>
      </p:sp>
      <p:sp>
        <p:nvSpPr>
          <p:cNvPr id="62" name="Flowchart: Decision 61"/>
          <p:cNvSpPr/>
          <p:nvPr/>
        </p:nvSpPr>
        <p:spPr bwMode="auto">
          <a:xfrm>
            <a:off x="10036352" y="11551144"/>
            <a:ext cx="396814" cy="448573"/>
          </a:xfrm>
          <a:prstGeom prst="flowChartDecision">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28" tIns="45714" rIns="91428" bIns="45714" anchor="ctr"/>
          <a:lstStyle/>
          <a:p>
            <a:pPr defTabSz="914286"/>
            <a:endParaRPr lang="en-US" sz="1800" kern="0">
              <a:solidFill>
                <a:sysClr val="windowText" lastClr="000000"/>
              </a:solidFill>
            </a:endParaRPr>
          </a:p>
        </p:txBody>
      </p:sp>
      <p:sp>
        <p:nvSpPr>
          <p:cNvPr id="63" name="Flowchart: Decision 62"/>
          <p:cNvSpPr/>
          <p:nvPr/>
        </p:nvSpPr>
        <p:spPr bwMode="auto">
          <a:xfrm>
            <a:off x="15363123" y="11551144"/>
            <a:ext cx="396814" cy="448573"/>
          </a:xfrm>
          <a:prstGeom prst="flowChartDecision">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defTabSz="914286"/>
            <a:endParaRPr lang="en-US" sz="1800" kern="0">
              <a:solidFill>
                <a:sysClr val="windowText" lastClr="000000"/>
              </a:solidFill>
            </a:endParaRPr>
          </a:p>
        </p:txBody>
      </p:sp>
      <p:grpSp>
        <p:nvGrpSpPr>
          <p:cNvPr id="93" name="Group 92"/>
          <p:cNvGrpSpPr/>
          <p:nvPr/>
        </p:nvGrpSpPr>
        <p:grpSpPr>
          <a:xfrm>
            <a:off x="22165854" y="1485543"/>
            <a:ext cx="7439016" cy="879895"/>
            <a:chOff x="21890966" y="2105175"/>
            <a:chExt cx="7159924" cy="879894"/>
          </a:xfrm>
        </p:grpSpPr>
        <p:cxnSp>
          <p:nvCxnSpPr>
            <p:cNvPr id="94" name="Straight Connector 93"/>
            <p:cNvCxnSpPr/>
            <p:nvPr/>
          </p:nvCxnSpPr>
          <p:spPr bwMode="auto">
            <a:xfrm>
              <a:off x="21890966" y="2129287"/>
              <a:ext cx="7159924" cy="0"/>
            </a:xfrm>
            <a:prstGeom prst="line">
              <a:avLst/>
            </a:prstGeom>
            <a:solidFill>
              <a:srgbClr val="BBE0E3"/>
            </a:solidFill>
            <a:ln w="76200" cap="flat" cmpd="sng" algn="ctr">
              <a:solidFill>
                <a:srgbClr val="FFFFFF">
                  <a:lumMod val="65000"/>
                </a:srgbClr>
              </a:solidFill>
              <a:prstDash val="solid"/>
              <a:round/>
              <a:headEnd type="none" w="med" len="med"/>
              <a:tailEnd type="none" w="med" len="med"/>
            </a:ln>
            <a:effectLst/>
          </p:spPr>
        </p:cxnSp>
        <p:cxnSp>
          <p:nvCxnSpPr>
            <p:cNvPr id="95" name="Straight Connector 94"/>
            <p:cNvCxnSpPr/>
            <p:nvPr/>
          </p:nvCxnSpPr>
          <p:spPr bwMode="auto">
            <a:xfrm>
              <a:off x="29026737" y="2105175"/>
              <a:ext cx="0" cy="879894"/>
            </a:xfrm>
            <a:prstGeom prst="line">
              <a:avLst/>
            </a:prstGeom>
            <a:solidFill>
              <a:srgbClr val="BBE0E3"/>
            </a:solidFill>
            <a:ln w="76200" cap="flat" cmpd="sng" algn="ctr">
              <a:solidFill>
                <a:srgbClr val="FFFFFF">
                  <a:lumMod val="65000"/>
                </a:srgbClr>
              </a:solidFill>
              <a:prstDash val="solid"/>
              <a:round/>
              <a:headEnd type="none" w="med" len="med"/>
              <a:tailEnd type="stealth" w="lg" len="lg"/>
            </a:ln>
            <a:effectLst/>
          </p:spPr>
        </p:cxnSp>
      </p:grpSp>
      <p:sp>
        <p:nvSpPr>
          <p:cNvPr id="96" name="TextBox 95">
            <a:hlinkClick r:id="rId4"/>
          </p:cNvPr>
          <p:cNvSpPr txBox="1"/>
          <p:nvPr/>
        </p:nvSpPr>
        <p:spPr>
          <a:xfrm>
            <a:off x="2927452" y="387421"/>
            <a:ext cx="5712510" cy="923305"/>
          </a:xfrm>
          <a:prstGeom prst="rect">
            <a:avLst/>
          </a:prstGeom>
          <a:solidFill>
            <a:srgbClr val="0033CC"/>
          </a:solidFill>
        </p:spPr>
        <p:txBody>
          <a:bodyPr wrap="square" lIns="91417" tIns="45708" rIns="91417" bIns="45708" rtlCol="0">
            <a:spAutoFit/>
          </a:bodyPr>
          <a:lstStyle/>
          <a:p>
            <a:pPr algn="ctr" defTabSz="914286">
              <a:defRPr/>
            </a:pPr>
            <a:r>
              <a:rPr lang="en-US" sz="1800" b="1" kern="0" dirty="0">
                <a:solidFill>
                  <a:schemeClr val="bg1"/>
                </a:solidFill>
              </a:rPr>
              <a:t>This chart illustrates DoDI 5000.85, </a:t>
            </a:r>
          </a:p>
          <a:p>
            <a:pPr algn="ctr" defTabSz="914286">
              <a:defRPr/>
            </a:pPr>
            <a:r>
              <a:rPr lang="en-US" sz="1800" b="1" kern="0" dirty="0">
                <a:solidFill>
                  <a:schemeClr val="bg1"/>
                </a:solidFill>
              </a:rPr>
              <a:t>Major Capability Acquisition model; </a:t>
            </a:r>
            <a:r>
              <a:rPr lang="en-US" sz="1800" b="1" u="sng" kern="0" dirty="0">
                <a:solidFill>
                  <a:schemeClr val="bg1"/>
                </a:solidFill>
              </a:rPr>
              <a:t>tailoring</a:t>
            </a:r>
            <a:r>
              <a:rPr lang="en-US" sz="1800" b="1" kern="0" dirty="0">
                <a:solidFill>
                  <a:schemeClr val="bg1"/>
                </a:solidFill>
              </a:rPr>
              <a:t> to individual program circumstances is essential. </a:t>
            </a:r>
          </a:p>
        </p:txBody>
      </p:sp>
      <p:sp>
        <p:nvSpPr>
          <p:cNvPr id="97" name="TextBox 96"/>
          <p:cNvSpPr txBox="1"/>
          <p:nvPr/>
        </p:nvSpPr>
        <p:spPr>
          <a:xfrm>
            <a:off x="23582220" y="3240743"/>
            <a:ext cx="1156784" cy="312238"/>
          </a:xfrm>
          <a:prstGeom prst="rect">
            <a:avLst/>
          </a:prstGeom>
          <a:noFill/>
        </p:spPr>
        <p:txBody>
          <a:bodyPr wrap="square" lIns="91417" tIns="45708" rIns="91417" bIns="45708" rtlCol="0">
            <a:spAutoFit/>
          </a:bodyPr>
          <a:lstStyle/>
          <a:p>
            <a:pPr algn="ctr" defTabSz="914286">
              <a:defRPr/>
            </a:pPr>
            <a:r>
              <a:rPr lang="en-US" sz="1400" b="1" kern="0" dirty="0">
                <a:solidFill>
                  <a:sysClr val="windowText" lastClr="000000"/>
                </a:solidFill>
              </a:rPr>
              <a:t>IOC</a:t>
            </a:r>
          </a:p>
        </p:txBody>
      </p:sp>
      <p:grpSp>
        <p:nvGrpSpPr>
          <p:cNvPr id="98" name="Group 97"/>
          <p:cNvGrpSpPr/>
          <p:nvPr/>
        </p:nvGrpSpPr>
        <p:grpSpPr>
          <a:xfrm>
            <a:off x="19541098" y="3007985"/>
            <a:ext cx="1035050" cy="758954"/>
            <a:chOff x="14803929" y="3275601"/>
            <a:chExt cx="1035050" cy="758954"/>
          </a:xfrm>
        </p:grpSpPr>
        <p:sp>
          <p:nvSpPr>
            <p:cNvPr id="99" name="AutoShape 1345"/>
            <p:cNvSpPr>
              <a:spLocks noChangeArrowheads="1"/>
            </p:cNvSpPr>
            <p:nvPr/>
          </p:nvSpPr>
          <p:spPr bwMode="auto">
            <a:xfrm>
              <a:off x="14803929" y="3275601"/>
              <a:ext cx="1035050" cy="708025"/>
            </a:xfrm>
            <a:prstGeom prst="triangle">
              <a:avLst>
                <a:gd name="adj" fmla="val 49981"/>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anchor="ctr"/>
            <a:lstStyle/>
            <a:p>
              <a:pPr defTabSz="914286">
                <a:defRPr/>
              </a:pPr>
              <a:endParaRPr lang="en-US" sz="1800" kern="0">
                <a:solidFill>
                  <a:sysClr val="windowText" lastClr="000000"/>
                </a:solidFill>
              </a:endParaRPr>
            </a:p>
          </p:txBody>
        </p:sp>
        <p:sp>
          <p:nvSpPr>
            <p:cNvPr id="100" name="Rectangle 1346"/>
            <p:cNvSpPr>
              <a:spLocks noChangeArrowheads="1"/>
            </p:cNvSpPr>
            <p:nvPr/>
          </p:nvSpPr>
          <p:spPr bwMode="auto">
            <a:xfrm>
              <a:off x="15106200" y="3509727"/>
              <a:ext cx="430510" cy="524828"/>
            </a:xfrm>
            <a:prstGeom prst="rect">
              <a:avLst/>
            </a:prstGeom>
            <a:noFill/>
            <a:ln w="9525">
              <a:noFill/>
              <a:miter lim="800000"/>
              <a:headEnd/>
              <a:tailEnd/>
            </a:ln>
          </p:spPr>
          <p:txBody>
            <a:bodyPr wrap="none" lIns="105223" tIns="52612" rIns="105223" bIns="52612">
              <a:spAutoFit/>
            </a:bodyPr>
            <a:lstStyle/>
            <a:p>
              <a:pPr algn="ctr" defTabSz="1044309">
                <a:lnSpc>
                  <a:spcPct val="85000"/>
                </a:lnSpc>
                <a:defRPr/>
              </a:pPr>
              <a:r>
                <a:rPr lang="en-US" sz="3200" b="1" kern="0" dirty="0">
                  <a:solidFill>
                    <a:sysClr val="windowText" lastClr="000000"/>
                  </a:solidFill>
                </a:rPr>
                <a:t>C</a:t>
              </a:r>
            </a:p>
          </p:txBody>
        </p:sp>
      </p:grpSp>
      <p:sp>
        <p:nvSpPr>
          <p:cNvPr id="101" name="Rectangle 1219">
            <a:hlinkClick r:id="rId5" action="ppaction://hlinksldjump"/>
          </p:cNvPr>
          <p:cNvSpPr>
            <a:spLocks noChangeArrowheads="1"/>
          </p:cNvSpPr>
          <p:nvPr/>
        </p:nvSpPr>
        <p:spPr bwMode="auto">
          <a:xfrm>
            <a:off x="20749873" y="3441536"/>
            <a:ext cx="2554516" cy="567888"/>
          </a:xfrm>
          <a:prstGeom prst="rect">
            <a:avLst/>
          </a:prstGeom>
          <a:noFill/>
          <a:ln w="9525">
            <a:noFill/>
            <a:miter lim="800000"/>
            <a:headEnd/>
            <a:tailEnd/>
          </a:ln>
        </p:spPr>
        <p:txBody>
          <a:bodyPr wrap="square" lIns="105196" tIns="52598" rIns="105196" bIns="52598">
            <a:spAutoFit/>
          </a:bodyPr>
          <a:lstStyle/>
          <a:p>
            <a:pPr algn="ctr" defTabSz="1044309">
              <a:defRPr/>
            </a:pPr>
            <a:r>
              <a:rPr lang="en-US" sz="1500" b="1" kern="0" dirty="0">
                <a:solidFill>
                  <a:sysClr val="windowText" lastClr="000000"/>
                </a:solidFill>
              </a:rPr>
              <a:t>Low-Rate Initial Production/</a:t>
            </a:r>
          </a:p>
          <a:p>
            <a:pPr algn="ctr" defTabSz="1044309">
              <a:defRPr/>
            </a:pPr>
            <a:r>
              <a:rPr lang="en-US" sz="1500" b="1" kern="0" dirty="0">
                <a:solidFill>
                  <a:sysClr val="windowText" lastClr="000000"/>
                </a:solidFill>
              </a:rPr>
              <a:t>Limited Deployment</a:t>
            </a:r>
          </a:p>
        </p:txBody>
      </p:sp>
      <p:sp>
        <p:nvSpPr>
          <p:cNvPr id="102" name="Rectangle 1247"/>
          <p:cNvSpPr>
            <a:spLocks noChangeArrowheads="1"/>
          </p:cNvSpPr>
          <p:nvPr/>
        </p:nvSpPr>
        <p:spPr bwMode="auto">
          <a:xfrm>
            <a:off x="25616422" y="4026016"/>
            <a:ext cx="2176462" cy="322209"/>
          </a:xfrm>
          <a:prstGeom prst="rect">
            <a:avLst/>
          </a:prstGeom>
          <a:noFill/>
          <a:ln w="9525">
            <a:noFill/>
            <a:miter lim="800000"/>
            <a:headEnd/>
            <a:tailEnd/>
          </a:ln>
        </p:spPr>
        <p:txBody>
          <a:bodyPr lIns="105196" tIns="52598" rIns="105196" bIns="52598">
            <a:spAutoFit/>
          </a:bodyPr>
          <a:lstStyle/>
          <a:p>
            <a:pPr algn="ctr" defTabSz="1044309">
              <a:lnSpc>
                <a:spcPct val="85000"/>
              </a:lnSpc>
              <a:defRPr/>
            </a:pPr>
            <a:r>
              <a:rPr lang="en-US" sz="1600" b="1" kern="0" dirty="0">
                <a:solidFill>
                  <a:sysClr val="windowText" lastClr="000000"/>
                </a:solidFill>
              </a:rPr>
              <a:t>Sustainment</a:t>
            </a:r>
          </a:p>
        </p:txBody>
      </p:sp>
      <p:sp>
        <p:nvSpPr>
          <p:cNvPr id="103" name="Rectangle 1554"/>
          <p:cNvSpPr>
            <a:spLocks noChangeArrowheads="1"/>
          </p:cNvSpPr>
          <p:nvPr/>
        </p:nvSpPr>
        <p:spPr bwMode="auto">
          <a:xfrm>
            <a:off x="21603111" y="2665649"/>
            <a:ext cx="2714735" cy="660221"/>
          </a:xfrm>
          <a:prstGeom prst="rect">
            <a:avLst/>
          </a:prstGeom>
          <a:noFill/>
          <a:ln w="9525">
            <a:noFill/>
            <a:miter lim="800000"/>
            <a:headEnd/>
            <a:tailEnd/>
          </a:ln>
        </p:spPr>
        <p:txBody>
          <a:bodyPr wrap="none" lIns="105196" tIns="52598" rIns="105196" bIns="52598">
            <a:spAutoFit/>
          </a:bodyPr>
          <a:lstStyle/>
          <a:p>
            <a:pPr algn="ctr" defTabSz="1044309">
              <a:defRPr/>
            </a:pPr>
            <a:r>
              <a:rPr lang="en-US" sz="1800" b="1" kern="0" dirty="0">
                <a:solidFill>
                  <a:sysClr val="windowText" lastClr="000000"/>
                </a:solidFill>
              </a:rPr>
              <a:t>Production &amp; Deployment</a:t>
            </a:r>
          </a:p>
          <a:p>
            <a:pPr algn="ctr" defTabSz="1044309">
              <a:defRPr/>
            </a:pPr>
            <a:r>
              <a:rPr lang="en-US" sz="1800" b="1" kern="0" dirty="0">
                <a:solidFill>
                  <a:sysClr val="windowText" lastClr="000000"/>
                </a:solidFill>
              </a:rPr>
              <a:t> (P&amp;D) Phase</a:t>
            </a:r>
          </a:p>
        </p:txBody>
      </p:sp>
      <p:sp>
        <p:nvSpPr>
          <p:cNvPr id="104" name="Rectangle 1693"/>
          <p:cNvSpPr>
            <a:spLocks noChangeArrowheads="1"/>
          </p:cNvSpPr>
          <p:nvPr/>
        </p:nvSpPr>
        <p:spPr bwMode="auto">
          <a:xfrm>
            <a:off x="28283424" y="4178416"/>
            <a:ext cx="1529655" cy="322209"/>
          </a:xfrm>
          <a:prstGeom prst="rect">
            <a:avLst/>
          </a:prstGeom>
          <a:noFill/>
          <a:ln w="9525">
            <a:noFill/>
            <a:miter lim="800000"/>
            <a:headEnd/>
            <a:tailEnd/>
          </a:ln>
        </p:spPr>
        <p:txBody>
          <a:bodyPr wrap="square" lIns="105196" tIns="52598" rIns="105196" bIns="52598">
            <a:spAutoFit/>
          </a:bodyPr>
          <a:lstStyle/>
          <a:p>
            <a:pPr algn="r" defTabSz="1044309">
              <a:lnSpc>
                <a:spcPct val="85000"/>
              </a:lnSpc>
              <a:defRPr/>
            </a:pPr>
            <a:r>
              <a:rPr lang="en-US" sz="1600" b="1" kern="0" dirty="0">
                <a:solidFill>
                  <a:sysClr val="windowText" lastClr="000000"/>
                </a:solidFill>
              </a:rPr>
              <a:t>Disposal</a:t>
            </a:r>
          </a:p>
        </p:txBody>
      </p:sp>
      <p:cxnSp>
        <p:nvCxnSpPr>
          <p:cNvPr id="105" name="Straight Arrow Connector 104"/>
          <p:cNvCxnSpPr/>
          <p:nvPr/>
        </p:nvCxnSpPr>
        <p:spPr bwMode="auto">
          <a:xfrm>
            <a:off x="19172491" y="3016746"/>
            <a:ext cx="802468" cy="0"/>
          </a:xfrm>
          <a:prstGeom prst="straightConnector1">
            <a:avLst/>
          </a:prstGeom>
          <a:solidFill>
            <a:srgbClr val="BBE0E3"/>
          </a:solidFill>
          <a:ln w="28575" cap="flat" cmpd="sng" algn="ctr">
            <a:solidFill>
              <a:srgbClr val="FFFFFF">
                <a:lumMod val="50000"/>
              </a:srgbClr>
            </a:solidFill>
            <a:prstDash val="solid"/>
            <a:round/>
            <a:headEnd type="none" w="med" len="med"/>
            <a:tailEnd type="stealth" w="lg" len="lg"/>
          </a:ln>
          <a:effectLst/>
        </p:spPr>
      </p:cxnSp>
      <p:cxnSp>
        <p:nvCxnSpPr>
          <p:cNvPr id="106" name="Straight Arrow Connector 105"/>
          <p:cNvCxnSpPr/>
          <p:nvPr/>
        </p:nvCxnSpPr>
        <p:spPr bwMode="auto">
          <a:xfrm>
            <a:off x="20147620" y="3016746"/>
            <a:ext cx="1957850" cy="0"/>
          </a:xfrm>
          <a:prstGeom prst="straightConnector1">
            <a:avLst/>
          </a:prstGeom>
          <a:solidFill>
            <a:srgbClr val="BBE0E3"/>
          </a:solidFill>
          <a:ln w="28575" cap="flat" cmpd="sng" algn="ctr">
            <a:solidFill>
              <a:srgbClr val="FFFFFF">
                <a:lumMod val="50000"/>
              </a:srgbClr>
            </a:solidFill>
            <a:prstDash val="solid"/>
            <a:round/>
            <a:headEnd type="arrow" w="med" len="med"/>
            <a:tailEnd type="none" w="med" len="med"/>
          </a:ln>
          <a:effectLst/>
        </p:spPr>
      </p:cxnSp>
      <p:cxnSp>
        <p:nvCxnSpPr>
          <p:cNvPr id="107" name="Straight Arrow Connector 106"/>
          <p:cNvCxnSpPr/>
          <p:nvPr/>
        </p:nvCxnSpPr>
        <p:spPr bwMode="auto">
          <a:xfrm>
            <a:off x="24168622" y="4330816"/>
            <a:ext cx="4800600" cy="0"/>
          </a:xfrm>
          <a:prstGeom prst="straightConnector1">
            <a:avLst/>
          </a:prstGeom>
          <a:solidFill>
            <a:srgbClr val="BBE0E3"/>
          </a:solidFill>
          <a:ln w="28575" cap="flat" cmpd="sng" algn="ctr">
            <a:solidFill>
              <a:srgbClr val="FFFFFF">
                <a:lumMod val="50000"/>
              </a:srgbClr>
            </a:solidFill>
            <a:prstDash val="solid"/>
            <a:round/>
            <a:headEnd type="none" w="med" len="med"/>
            <a:tailEnd type="stealth" w="lg" len="lg"/>
          </a:ln>
          <a:effectLst/>
        </p:spPr>
      </p:cxnSp>
      <p:cxnSp>
        <p:nvCxnSpPr>
          <p:cNvPr id="108" name="Straight Arrow Connector 107"/>
          <p:cNvCxnSpPr/>
          <p:nvPr/>
        </p:nvCxnSpPr>
        <p:spPr bwMode="auto">
          <a:xfrm>
            <a:off x="24003282" y="3016746"/>
            <a:ext cx="2359098" cy="0"/>
          </a:xfrm>
          <a:prstGeom prst="straightConnector1">
            <a:avLst/>
          </a:prstGeom>
          <a:solidFill>
            <a:srgbClr val="BBE0E3"/>
          </a:solidFill>
          <a:ln w="28575" cap="flat" cmpd="sng" algn="ctr">
            <a:solidFill>
              <a:srgbClr val="FFFFFF">
                <a:lumMod val="50000"/>
              </a:srgbClr>
            </a:solidFill>
            <a:prstDash val="solid"/>
            <a:round/>
            <a:headEnd type="none" w="med" len="med"/>
            <a:tailEnd type="stealth" w="lg" len="lg"/>
          </a:ln>
          <a:effectLst/>
        </p:spPr>
      </p:cxnSp>
      <p:cxnSp>
        <p:nvCxnSpPr>
          <p:cNvPr id="109" name="Straight Arrow Connector 108"/>
          <p:cNvCxnSpPr/>
          <p:nvPr/>
        </p:nvCxnSpPr>
        <p:spPr bwMode="auto">
          <a:xfrm>
            <a:off x="23771804" y="3187816"/>
            <a:ext cx="3080350" cy="0"/>
          </a:xfrm>
          <a:prstGeom prst="straightConnector1">
            <a:avLst/>
          </a:prstGeom>
          <a:solidFill>
            <a:srgbClr val="BBE0E3"/>
          </a:solidFill>
          <a:ln w="28575" cap="flat" cmpd="sng" algn="ctr">
            <a:solidFill>
              <a:srgbClr val="FFFFFF">
                <a:lumMod val="50000"/>
              </a:srgbClr>
            </a:solidFill>
            <a:prstDash val="solid"/>
            <a:round/>
            <a:headEnd type="arrow" w="med" len="med"/>
            <a:tailEnd type="none" w="med" len="med"/>
          </a:ln>
          <a:effectLst/>
        </p:spPr>
      </p:cxnSp>
      <p:cxnSp>
        <p:nvCxnSpPr>
          <p:cNvPr id="110" name="Straight Arrow Connector 109"/>
          <p:cNvCxnSpPr/>
          <p:nvPr/>
        </p:nvCxnSpPr>
        <p:spPr bwMode="auto">
          <a:xfrm>
            <a:off x="28266886" y="3187816"/>
            <a:ext cx="1368647" cy="0"/>
          </a:xfrm>
          <a:prstGeom prst="straightConnector1">
            <a:avLst/>
          </a:prstGeom>
          <a:solidFill>
            <a:srgbClr val="BBE0E3"/>
          </a:solidFill>
          <a:ln w="28575" cap="flat" cmpd="sng" algn="ctr">
            <a:solidFill>
              <a:srgbClr val="FFFFFF">
                <a:lumMod val="50000"/>
              </a:srgbClr>
            </a:solidFill>
            <a:prstDash val="solid"/>
            <a:round/>
            <a:headEnd type="none" w="med" len="med"/>
            <a:tailEnd type="stealth" w="lg" len="lg"/>
          </a:ln>
          <a:effectLst/>
        </p:spPr>
      </p:cxnSp>
      <p:sp>
        <p:nvSpPr>
          <p:cNvPr id="111" name="Oval 110"/>
          <p:cNvSpPr/>
          <p:nvPr/>
        </p:nvSpPr>
        <p:spPr bwMode="auto">
          <a:xfrm>
            <a:off x="17617941" y="13973877"/>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defRPr/>
            </a:pPr>
            <a:r>
              <a:rPr lang="en-US" sz="1800" b="1" kern="0" dirty="0">
                <a:solidFill>
                  <a:srgbClr val="FF0000"/>
                </a:solidFill>
              </a:rPr>
              <a:t>CDR</a:t>
            </a:r>
          </a:p>
        </p:txBody>
      </p:sp>
      <p:cxnSp>
        <p:nvCxnSpPr>
          <p:cNvPr id="113" name="Straight Arrow Connector 112"/>
          <p:cNvCxnSpPr/>
          <p:nvPr/>
        </p:nvCxnSpPr>
        <p:spPr bwMode="auto">
          <a:xfrm flipV="1">
            <a:off x="15757388" y="17380477"/>
            <a:ext cx="3904343" cy="12873"/>
          </a:xfrm>
          <a:prstGeom prst="straightConnector1">
            <a:avLst/>
          </a:prstGeom>
          <a:solidFill>
            <a:srgbClr val="BBE0E3"/>
          </a:solidFill>
          <a:ln w="57150" cap="flat" cmpd="sng" algn="ctr">
            <a:solidFill>
              <a:srgbClr val="FF9966"/>
            </a:solidFill>
            <a:prstDash val="solid"/>
            <a:round/>
            <a:headEnd type="none" w="med" len="med"/>
            <a:tailEnd type="stealth" w="lg" len="lg"/>
          </a:ln>
          <a:effectLst/>
        </p:spPr>
      </p:cxnSp>
      <p:cxnSp>
        <p:nvCxnSpPr>
          <p:cNvPr id="116" name="Straight Arrow Connector 115"/>
          <p:cNvCxnSpPr/>
          <p:nvPr/>
        </p:nvCxnSpPr>
        <p:spPr bwMode="auto">
          <a:xfrm>
            <a:off x="20621915" y="17384535"/>
            <a:ext cx="955700" cy="4756"/>
          </a:xfrm>
          <a:prstGeom prst="straightConnector1">
            <a:avLst/>
          </a:prstGeom>
          <a:solidFill>
            <a:srgbClr val="BBE0E3"/>
          </a:solidFill>
          <a:ln w="57150" cap="flat" cmpd="sng" algn="ctr">
            <a:solidFill>
              <a:srgbClr val="00CC99"/>
            </a:solidFill>
            <a:prstDash val="sysDot"/>
            <a:round/>
            <a:headEnd type="none" w="med" len="med"/>
            <a:tailEnd type="stealth" w="lg" len="lg"/>
          </a:ln>
          <a:effectLst/>
        </p:spPr>
      </p:cxnSp>
      <p:sp>
        <p:nvSpPr>
          <p:cNvPr id="118" name="Rectangle 1783"/>
          <p:cNvSpPr>
            <a:spLocks noChangeArrowheads="1"/>
          </p:cNvSpPr>
          <p:nvPr/>
        </p:nvSpPr>
        <p:spPr bwMode="auto">
          <a:xfrm>
            <a:off x="7805378" y="7304075"/>
            <a:ext cx="1494615" cy="290889"/>
          </a:xfrm>
          <a:prstGeom prst="rect">
            <a:avLst/>
          </a:prstGeom>
          <a:noFill/>
          <a:ln w="9525">
            <a:noFill/>
            <a:miter lim="800000"/>
            <a:headEnd/>
            <a:tailEnd/>
          </a:ln>
        </p:spPr>
        <p:txBody>
          <a:bodyPr wrap="square" lIns="105196" tIns="52598" rIns="105196" bIns="52598">
            <a:spAutoFit/>
          </a:bodyPr>
          <a:lstStyle/>
          <a:p>
            <a:pPr algn="ctr" defTabSz="1044309">
              <a:defRPr/>
            </a:pPr>
            <a:r>
              <a:rPr lang="en-US" sz="1200" b="1" kern="0" dirty="0">
                <a:solidFill>
                  <a:sysClr val="windowText" lastClr="000000"/>
                </a:solidFill>
              </a:rPr>
              <a:t>MDA Approved </a:t>
            </a:r>
          </a:p>
        </p:txBody>
      </p:sp>
      <p:grpSp>
        <p:nvGrpSpPr>
          <p:cNvPr id="162" name="Group 161"/>
          <p:cNvGrpSpPr/>
          <p:nvPr/>
        </p:nvGrpSpPr>
        <p:grpSpPr>
          <a:xfrm>
            <a:off x="24080920" y="3526604"/>
            <a:ext cx="163902" cy="254090"/>
            <a:chOff x="24674904" y="3310587"/>
            <a:chExt cx="163902" cy="254090"/>
          </a:xfrm>
        </p:grpSpPr>
        <p:sp>
          <p:nvSpPr>
            <p:cNvPr id="122" name="Oval 121"/>
            <p:cNvSpPr/>
            <p:nvPr/>
          </p:nvSpPr>
          <p:spPr bwMode="auto">
            <a:xfrm>
              <a:off x="24674904" y="3405088"/>
              <a:ext cx="163902" cy="159589"/>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28" tIns="45714" rIns="91428" bIns="45714" numCol="1" rtlCol="0" anchor="t" anchorCtr="0" compatLnSpc="1">
              <a:prstTxWarp prst="textNoShape">
                <a:avLst/>
              </a:prstTxWarp>
            </a:bodyPr>
            <a:lstStyle/>
            <a:p>
              <a:pPr defTabSz="2859947">
                <a:defRPr/>
              </a:pPr>
              <a:endParaRPr lang="en-US" sz="6600" kern="0">
                <a:solidFill>
                  <a:sysClr val="windowText" lastClr="000000"/>
                </a:solidFill>
              </a:endParaRPr>
            </a:p>
          </p:txBody>
        </p:sp>
        <p:cxnSp>
          <p:nvCxnSpPr>
            <p:cNvPr id="123" name="Straight Connector 122"/>
            <p:cNvCxnSpPr/>
            <p:nvPr/>
          </p:nvCxnSpPr>
          <p:spPr bwMode="auto">
            <a:xfrm>
              <a:off x="24756856" y="3310587"/>
              <a:ext cx="1" cy="94500"/>
            </a:xfrm>
            <a:prstGeom prst="line">
              <a:avLst/>
            </a:prstGeom>
            <a:solidFill>
              <a:srgbClr val="BBE0E3"/>
            </a:solidFill>
            <a:ln w="38100" cap="flat" cmpd="sng" algn="ctr">
              <a:solidFill>
                <a:srgbClr val="000000"/>
              </a:solidFill>
              <a:prstDash val="solid"/>
              <a:round/>
              <a:headEnd type="none" w="med" len="med"/>
              <a:tailEnd type="none" w="med" len="med"/>
            </a:ln>
            <a:effectLst/>
          </p:spPr>
        </p:cxnSp>
      </p:grpSp>
      <p:sp>
        <p:nvSpPr>
          <p:cNvPr id="139" name="Rectangle 1777"/>
          <p:cNvSpPr>
            <a:spLocks noChangeArrowheads="1"/>
          </p:cNvSpPr>
          <p:nvPr/>
        </p:nvSpPr>
        <p:spPr bwMode="auto">
          <a:xfrm>
            <a:off x="2014548" y="3721217"/>
            <a:ext cx="27738241" cy="17899918"/>
          </a:xfrm>
          <a:prstGeom prst="rect">
            <a:avLst/>
          </a:prstGeom>
          <a:noFill/>
          <a:ln w="19050">
            <a:solidFill>
              <a:srgbClr val="000000"/>
            </a:solidFill>
            <a:miter lim="800000"/>
            <a:headEnd type="none" w="sm" len="sm"/>
            <a:tailEnd/>
          </a:ln>
        </p:spPr>
        <p:txBody>
          <a:bodyPr wrap="none" lIns="91417" tIns="45708" rIns="91417" bIns="45708" anchor="ctr"/>
          <a:lstStyle/>
          <a:p>
            <a:pPr defTabSz="914286">
              <a:defRPr/>
            </a:pPr>
            <a:endParaRPr lang="en-US" sz="1800" kern="0">
              <a:solidFill>
                <a:sysClr val="windowText" lastClr="000000"/>
              </a:solidFill>
            </a:endParaRPr>
          </a:p>
        </p:txBody>
      </p:sp>
      <p:sp>
        <p:nvSpPr>
          <p:cNvPr id="140" name="AutoShape 1782">
            <a:hlinkClick r:id="rId6" action="ppaction://hlinksldjump"/>
          </p:cNvPr>
          <p:cNvSpPr>
            <a:spLocks noChangeArrowheads="1"/>
          </p:cNvSpPr>
          <p:nvPr/>
        </p:nvSpPr>
        <p:spPr bwMode="auto">
          <a:xfrm>
            <a:off x="5011051" y="3269609"/>
            <a:ext cx="858762" cy="875372"/>
          </a:xfrm>
          <a:prstGeom prst="diamond">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71" tIns="52235" rIns="104471" bIns="52235" anchor="ctr"/>
          <a:lstStyle/>
          <a:p>
            <a:pPr algn="ctr" defTabSz="1044309">
              <a:defRPr/>
            </a:pPr>
            <a:endParaRPr lang="en-US" sz="900" b="1" kern="0">
              <a:solidFill>
                <a:sysClr val="windowText" lastClr="000000"/>
              </a:solidFill>
            </a:endParaRPr>
          </a:p>
        </p:txBody>
      </p:sp>
      <p:sp>
        <p:nvSpPr>
          <p:cNvPr id="141" name="TextBox 140"/>
          <p:cNvSpPr txBox="1"/>
          <p:nvPr/>
        </p:nvSpPr>
        <p:spPr>
          <a:xfrm>
            <a:off x="5004344" y="3535003"/>
            <a:ext cx="865468" cy="379389"/>
          </a:xfrm>
          <a:prstGeom prst="rect">
            <a:avLst/>
          </a:prstGeom>
          <a:noFill/>
        </p:spPr>
        <p:txBody>
          <a:bodyPr wrap="square" lIns="91417" tIns="45708" rIns="91417" bIns="45708" rtlCol="0">
            <a:spAutoFit/>
          </a:bodyPr>
          <a:lstStyle/>
          <a:p>
            <a:pPr algn="ctr" defTabSz="914286">
              <a:defRPr/>
            </a:pPr>
            <a:r>
              <a:rPr lang="en-US" sz="1800" b="1" kern="0" dirty="0">
                <a:solidFill>
                  <a:sysClr val="windowText" lastClr="000000"/>
                </a:solidFill>
              </a:rPr>
              <a:t>MDD</a:t>
            </a:r>
          </a:p>
        </p:txBody>
      </p:sp>
      <p:sp>
        <p:nvSpPr>
          <p:cNvPr id="142" name="AutoShape 1782"/>
          <p:cNvSpPr>
            <a:spLocks noChangeArrowheads="1"/>
          </p:cNvSpPr>
          <p:nvPr/>
        </p:nvSpPr>
        <p:spPr bwMode="auto">
          <a:xfrm>
            <a:off x="12196642" y="3288945"/>
            <a:ext cx="907020" cy="863151"/>
          </a:xfrm>
          <a:prstGeom prst="diamond">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defTabSz="914286">
              <a:defRPr/>
            </a:pPr>
            <a:endParaRPr lang="en-US" sz="1800" kern="0">
              <a:solidFill>
                <a:sysClr val="windowText" lastClr="000000"/>
              </a:solidFill>
            </a:endParaRPr>
          </a:p>
        </p:txBody>
      </p:sp>
      <p:sp>
        <p:nvSpPr>
          <p:cNvPr id="143" name="TextBox 142"/>
          <p:cNvSpPr txBox="1"/>
          <p:nvPr/>
        </p:nvSpPr>
        <p:spPr>
          <a:xfrm>
            <a:off x="11929408" y="3531500"/>
            <a:ext cx="1461404" cy="379389"/>
          </a:xfrm>
          <a:prstGeom prst="rect">
            <a:avLst/>
          </a:prstGeom>
          <a:noFill/>
        </p:spPr>
        <p:txBody>
          <a:bodyPr wrap="square" lIns="91417" tIns="45708" rIns="91417" bIns="45708" rtlCol="0">
            <a:spAutoFit/>
          </a:bodyPr>
          <a:lstStyle/>
          <a:p>
            <a:pPr algn="ctr" defTabSz="914286">
              <a:defRPr/>
            </a:pPr>
            <a:r>
              <a:rPr lang="en-US" sz="1800" b="1" kern="0" dirty="0">
                <a:solidFill>
                  <a:sysClr val="windowText" lastClr="000000"/>
                </a:solidFill>
              </a:rPr>
              <a:t>CDD-V</a:t>
            </a:r>
          </a:p>
        </p:txBody>
      </p:sp>
      <p:sp>
        <p:nvSpPr>
          <p:cNvPr id="144" name="TextBox 143"/>
          <p:cNvSpPr txBox="1"/>
          <p:nvPr/>
        </p:nvSpPr>
        <p:spPr>
          <a:xfrm>
            <a:off x="31488038" y="520989"/>
            <a:ext cx="1276265" cy="461641"/>
          </a:xfrm>
          <a:prstGeom prst="rect">
            <a:avLst/>
          </a:prstGeom>
          <a:noFill/>
        </p:spPr>
        <p:txBody>
          <a:bodyPr wrap="none" lIns="91417" tIns="45708" rIns="91417" bIns="45708" rtlCol="0">
            <a:spAutoFit/>
          </a:bodyPr>
          <a:lstStyle/>
          <a:p>
            <a:pPr defTabSz="914286">
              <a:defRPr/>
            </a:pPr>
            <a:r>
              <a:rPr lang="en-US" sz="1200" kern="0" dirty="0">
                <a:solidFill>
                  <a:sysClr val="windowText" lastClr="000000"/>
                </a:solidFill>
              </a:rPr>
              <a:t>Ver. 2.1 </a:t>
            </a:r>
          </a:p>
          <a:p>
            <a:pPr defTabSz="914286">
              <a:defRPr/>
            </a:pPr>
            <a:r>
              <a:rPr lang="en-US" sz="1200" kern="0" dirty="0">
                <a:solidFill>
                  <a:sysClr val="windowText" lastClr="000000"/>
                </a:solidFill>
              </a:rPr>
              <a:t>October 21, 2022</a:t>
            </a:r>
          </a:p>
        </p:txBody>
      </p:sp>
      <p:sp>
        <p:nvSpPr>
          <p:cNvPr id="145" name="Rectangle 1364"/>
          <p:cNvSpPr>
            <a:spLocks noChangeArrowheads="1"/>
          </p:cNvSpPr>
          <p:nvPr/>
        </p:nvSpPr>
        <p:spPr bwMode="auto">
          <a:xfrm>
            <a:off x="2741495" y="6136319"/>
            <a:ext cx="1943100" cy="285751"/>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lstStyle/>
          <a:p>
            <a:pPr defTabSz="914286">
              <a:defRPr/>
            </a:pPr>
            <a:endParaRPr lang="en-US" sz="1100" kern="0" dirty="0">
              <a:solidFill>
                <a:sysClr val="windowText" lastClr="000000"/>
              </a:solidFill>
            </a:endParaRPr>
          </a:p>
        </p:txBody>
      </p:sp>
      <p:sp>
        <p:nvSpPr>
          <p:cNvPr id="146" name="Rectangle 1365"/>
          <p:cNvSpPr>
            <a:spLocks noChangeArrowheads="1"/>
          </p:cNvSpPr>
          <p:nvPr/>
        </p:nvSpPr>
        <p:spPr bwMode="auto">
          <a:xfrm>
            <a:off x="2660128" y="6161025"/>
            <a:ext cx="1587952" cy="250861"/>
          </a:xfrm>
          <a:prstGeom prst="rect">
            <a:avLst/>
          </a:prstGeom>
          <a:noFill/>
          <a:ln w="9525">
            <a:noFill/>
            <a:miter lim="800000"/>
            <a:headEnd/>
            <a:tailEnd/>
          </a:ln>
        </p:spPr>
        <p:txBody>
          <a:bodyPr wrap="square" lIns="105196" tIns="52598" rIns="105196" bIns="52598">
            <a:spAutoFit/>
          </a:bodyPr>
          <a:lstStyle/>
          <a:p>
            <a:pPr algn="ctr" defTabSz="1044309">
              <a:lnSpc>
                <a:spcPct val="85000"/>
              </a:lnSpc>
              <a:defRPr/>
            </a:pPr>
            <a:r>
              <a:rPr lang="en-US" sz="1100" b="1" kern="0" dirty="0">
                <a:solidFill>
                  <a:srgbClr val="0000FF"/>
                </a:solidFill>
              </a:rPr>
              <a:t>AoA Study Guidance</a:t>
            </a:r>
          </a:p>
        </p:txBody>
      </p:sp>
      <p:sp>
        <p:nvSpPr>
          <p:cNvPr id="147" name="Rectangle 3259"/>
          <p:cNvSpPr>
            <a:spLocks noChangeArrowheads="1"/>
          </p:cNvSpPr>
          <p:nvPr/>
        </p:nvSpPr>
        <p:spPr bwMode="auto">
          <a:xfrm>
            <a:off x="2959179" y="6382595"/>
            <a:ext cx="1440180" cy="279400"/>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lstStyle/>
          <a:p>
            <a:pPr defTabSz="914286">
              <a:defRPr/>
            </a:pPr>
            <a:endParaRPr lang="en-US" sz="2800" kern="0" dirty="0">
              <a:solidFill>
                <a:sysClr val="windowText" lastClr="000000"/>
              </a:solidFill>
            </a:endParaRPr>
          </a:p>
        </p:txBody>
      </p:sp>
      <p:sp>
        <p:nvSpPr>
          <p:cNvPr id="148" name="Rectangle 3260"/>
          <p:cNvSpPr>
            <a:spLocks noChangeArrowheads="1"/>
          </p:cNvSpPr>
          <p:nvPr/>
        </p:nvSpPr>
        <p:spPr bwMode="auto">
          <a:xfrm>
            <a:off x="2965633" y="6428875"/>
            <a:ext cx="1168586" cy="250109"/>
          </a:xfrm>
          <a:prstGeom prst="rect">
            <a:avLst/>
          </a:prstGeom>
          <a:noFill/>
          <a:ln w="9525" algn="ctr">
            <a:noFill/>
            <a:miter lim="800000"/>
            <a:headEnd/>
            <a:tailEnd/>
          </a:ln>
        </p:spPr>
        <p:txBody>
          <a:bodyPr wrap="square" lIns="105196" tIns="52598" rIns="105196" bIns="52598">
            <a:spAutoFit/>
          </a:bodyPr>
          <a:lstStyle/>
          <a:p>
            <a:pPr algn="ctr" defTabSz="1044309">
              <a:lnSpc>
                <a:spcPct val="85000"/>
              </a:lnSpc>
              <a:defRPr/>
            </a:pPr>
            <a:r>
              <a:rPr lang="en-US" sz="1100" b="1" kern="0" dirty="0">
                <a:solidFill>
                  <a:srgbClr val="0000FF"/>
                </a:solidFill>
              </a:rPr>
              <a:t>AoA Study Plan</a:t>
            </a:r>
          </a:p>
        </p:txBody>
      </p:sp>
      <p:sp>
        <p:nvSpPr>
          <p:cNvPr id="149" name="AutoShape 2469">
            <a:hlinkClick r:id="rId7" action="ppaction://hlinksldjump"/>
          </p:cNvPr>
          <p:cNvSpPr>
            <a:spLocks noChangeArrowheads="1"/>
          </p:cNvSpPr>
          <p:nvPr/>
        </p:nvSpPr>
        <p:spPr bwMode="auto">
          <a:xfrm>
            <a:off x="4029276" y="6059484"/>
            <a:ext cx="1219200" cy="693421"/>
          </a:xfrm>
          <a:prstGeom prst="star16">
            <a:avLst>
              <a:gd name="adj" fmla="val 37500"/>
            </a:avLst>
          </a:prstGeom>
          <a:gradFill flip="none" rotWithShape="1">
            <a:gsLst>
              <a:gs pos="0">
                <a:srgbClr val="FFFFFF"/>
              </a:gs>
              <a:gs pos="100000">
                <a:srgbClr val="CC66FF">
                  <a:shade val="100000"/>
                  <a:satMod val="115000"/>
                </a:srgbClr>
              </a:gs>
            </a:gsLst>
            <a:path path="rect">
              <a:fillToRect l="50000" t="50000" r="50000" b="50000"/>
            </a:path>
            <a:tileRect/>
          </a:gradFill>
          <a:ln w="6350">
            <a:solidFill>
              <a:srgbClr val="000000"/>
            </a:solidFill>
            <a:miter lim="800000"/>
            <a:headEnd/>
            <a:tailEnd/>
          </a:ln>
        </p:spPr>
        <p:txBody>
          <a:bodyPr wrap="none" lIns="91417" tIns="45708" rIns="91417" bIns="45708" anchor="ctr"/>
          <a:lstStyle/>
          <a:p>
            <a:pPr algn="ctr" defTabSz="914286">
              <a:defRPr/>
            </a:pPr>
            <a:r>
              <a:rPr lang="en-US" sz="1600" b="1" kern="0">
                <a:solidFill>
                  <a:sysClr val="windowText" lastClr="000000"/>
                </a:solidFill>
              </a:rPr>
              <a:t>DCAPE</a:t>
            </a:r>
            <a:endParaRPr lang="en-US" sz="1600" kern="0" dirty="0">
              <a:solidFill>
                <a:sysClr val="windowText" lastClr="000000"/>
              </a:solidFill>
            </a:endParaRPr>
          </a:p>
        </p:txBody>
      </p:sp>
      <p:sp>
        <p:nvSpPr>
          <p:cNvPr id="151" name="Rectangle 1219"/>
          <p:cNvSpPr>
            <a:spLocks noChangeArrowheads="1"/>
          </p:cNvSpPr>
          <p:nvPr/>
        </p:nvSpPr>
        <p:spPr bwMode="auto">
          <a:xfrm>
            <a:off x="24091458" y="3428191"/>
            <a:ext cx="2369531" cy="598666"/>
          </a:xfrm>
          <a:prstGeom prst="rect">
            <a:avLst/>
          </a:prstGeom>
          <a:noFill/>
          <a:ln w="9525">
            <a:noFill/>
            <a:miter lim="800000"/>
            <a:headEnd/>
            <a:tailEnd/>
          </a:ln>
        </p:spPr>
        <p:txBody>
          <a:bodyPr wrap="square" lIns="105196" tIns="52598" rIns="105196" bIns="52598">
            <a:spAutoFit/>
          </a:bodyPr>
          <a:lstStyle/>
          <a:p>
            <a:pPr algn="ctr" defTabSz="1044309">
              <a:defRPr/>
            </a:pPr>
            <a:r>
              <a:rPr lang="en-US" sz="1600" b="1" kern="0" dirty="0">
                <a:solidFill>
                  <a:sysClr val="windowText" lastClr="000000"/>
                </a:solidFill>
              </a:rPr>
              <a:t>Full Rate Production/Deployment</a:t>
            </a:r>
          </a:p>
        </p:txBody>
      </p:sp>
      <p:sp>
        <p:nvSpPr>
          <p:cNvPr id="152" name="AutoShape 1782"/>
          <p:cNvSpPr>
            <a:spLocks noChangeArrowheads="1"/>
          </p:cNvSpPr>
          <p:nvPr/>
        </p:nvSpPr>
        <p:spPr bwMode="auto">
          <a:xfrm>
            <a:off x="13278116" y="3288479"/>
            <a:ext cx="907020" cy="863151"/>
          </a:xfrm>
          <a:prstGeom prst="diamond">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defTabSz="914286">
              <a:defRPr/>
            </a:pPr>
            <a:endParaRPr lang="en-US" sz="1800" kern="0">
              <a:solidFill>
                <a:sysClr val="windowText" lastClr="000000"/>
              </a:solidFill>
            </a:endParaRPr>
          </a:p>
        </p:txBody>
      </p:sp>
      <p:sp>
        <p:nvSpPr>
          <p:cNvPr id="153" name="Rectangle 1783"/>
          <p:cNvSpPr>
            <a:spLocks noChangeArrowheads="1"/>
          </p:cNvSpPr>
          <p:nvPr/>
        </p:nvSpPr>
        <p:spPr bwMode="auto">
          <a:xfrm>
            <a:off x="13270736" y="3576302"/>
            <a:ext cx="957422" cy="315511"/>
          </a:xfrm>
          <a:prstGeom prst="rect">
            <a:avLst/>
          </a:prstGeom>
          <a:noFill/>
          <a:ln w="9525">
            <a:noFill/>
            <a:miter lim="800000"/>
            <a:headEnd/>
            <a:tailEnd/>
          </a:ln>
        </p:spPr>
        <p:txBody>
          <a:bodyPr wrap="square" lIns="105196" tIns="52598" rIns="105196" bIns="52598">
            <a:spAutoFit/>
          </a:bodyPr>
          <a:lstStyle/>
          <a:p>
            <a:pPr algn="ctr" defTabSz="1044309">
              <a:lnSpc>
                <a:spcPct val="85000"/>
              </a:lnSpc>
              <a:defRPr/>
            </a:pPr>
            <a:r>
              <a:rPr lang="en-US" sz="1600" b="1" kern="0" dirty="0">
                <a:solidFill>
                  <a:sysClr val="windowText" lastClr="000000"/>
                </a:solidFill>
              </a:rPr>
              <a:t>DRFPRD</a:t>
            </a:r>
          </a:p>
        </p:txBody>
      </p:sp>
      <p:sp>
        <p:nvSpPr>
          <p:cNvPr id="154" name="TextBox 153"/>
          <p:cNvSpPr txBox="1"/>
          <p:nvPr/>
        </p:nvSpPr>
        <p:spPr>
          <a:xfrm>
            <a:off x="25782360" y="3259793"/>
            <a:ext cx="1156784" cy="312238"/>
          </a:xfrm>
          <a:prstGeom prst="rect">
            <a:avLst/>
          </a:prstGeom>
          <a:noFill/>
        </p:spPr>
        <p:txBody>
          <a:bodyPr wrap="square" lIns="91417" tIns="45708" rIns="91417" bIns="45708" rtlCol="0">
            <a:spAutoFit/>
          </a:bodyPr>
          <a:lstStyle/>
          <a:p>
            <a:pPr algn="ctr" defTabSz="914286">
              <a:defRPr/>
            </a:pPr>
            <a:r>
              <a:rPr lang="en-US" sz="1400" b="1" kern="0" dirty="0">
                <a:solidFill>
                  <a:sysClr val="windowText" lastClr="000000"/>
                </a:solidFill>
              </a:rPr>
              <a:t>FOC</a:t>
            </a:r>
          </a:p>
        </p:txBody>
      </p:sp>
      <p:sp>
        <p:nvSpPr>
          <p:cNvPr id="155" name="Oval 154"/>
          <p:cNvSpPr/>
          <p:nvPr/>
        </p:nvSpPr>
        <p:spPr bwMode="auto">
          <a:xfrm>
            <a:off x="26278801" y="3640154"/>
            <a:ext cx="163902" cy="159589"/>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17" tIns="45708" rIns="91417" bIns="45708" numCol="1" rtlCol="0" anchor="t" anchorCtr="0" compatLnSpc="1">
            <a:prstTxWarp prst="textNoShape">
              <a:avLst/>
            </a:prstTxWarp>
          </a:bodyPr>
          <a:lstStyle/>
          <a:p>
            <a:pPr defTabSz="2859947">
              <a:defRPr/>
            </a:pPr>
            <a:endParaRPr lang="en-US" sz="6600" kern="0">
              <a:solidFill>
                <a:sysClr val="windowText" lastClr="000000"/>
              </a:solidFill>
            </a:endParaRPr>
          </a:p>
        </p:txBody>
      </p:sp>
      <p:cxnSp>
        <p:nvCxnSpPr>
          <p:cNvPr id="156" name="Straight Connector 155"/>
          <p:cNvCxnSpPr/>
          <p:nvPr/>
        </p:nvCxnSpPr>
        <p:spPr bwMode="auto">
          <a:xfrm>
            <a:off x="26360755" y="3545656"/>
            <a:ext cx="1" cy="94500"/>
          </a:xfrm>
          <a:prstGeom prst="line">
            <a:avLst/>
          </a:prstGeom>
          <a:solidFill>
            <a:srgbClr val="BBE0E3"/>
          </a:solidFill>
          <a:ln w="38100" cap="flat" cmpd="sng" algn="ctr">
            <a:solidFill>
              <a:srgbClr val="000000"/>
            </a:solidFill>
            <a:prstDash val="solid"/>
            <a:round/>
            <a:headEnd type="none" w="med" len="med"/>
            <a:tailEnd type="none" w="med" len="med"/>
          </a:ln>
          <a:effectLst/>
        </p:spPr>
      </p:cxnSp>
      <p:sp>
        <p:nvSpPr>
          <p:cNvPr id="157" name="AutoShape 1782"/>
          <p:cNvSpPr>
            <a:spLocks noChangeArrowheads="1"/>
          </p:cNvSpPr>
          <p:nvPr/>
        </p:nvSpPr>
        <p:spPr bwMode="auto">
          <a:xfrm>
            <a:off x="23201275" y="3288481"/>
            <a:ext cx="884077" cy="866775"/>
          </a:xfrm>
          <a:prstGeom prst="diamond">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17" tIns="45708" rIns="91417" bIns="45708" anchor="ctr"/>
          <a:lstStyle/>
          <a:p>
            <a:pPr defTabSz="914286">
              <a:defRPr/>
            </a:pPr>
            <a:endParaRPr lang="en-US" sz="1800" kern="0">
              <a:solidFill>
                <a:sysClr val="windowText" lastClr="000000"/>
              </a:solidFill>
            </a:endParaRPr>
          </a:p>
        </p:txBody>
      </p:sp>
      <p:sp>
        <p:nvSpPr>
          <p:cNvPr id="158" name="TextBox 157"/>
          <p:cNvSpPr txBox="1"/>
          <p:nvPr/>
        </p:nvSpPr>
        <p:spPr>
          <a:xfrm>
            <a:off x="23100178" y="3537185"/>
            <a:ext cx="1077791" cy="338530"/>
          </a:xfrm>
          <a:prstGeom prst="rect">
            <a:avLst/>
          </a:prstGeom>
          <a:noFill/>
        </p:spPr>
        <p:txBody>
          <a:bodyPr wrap="square" lIns="91417" tIns="45708" rIns="91417" bIns="45708" rtlCol="0">
            <a:spAutoFit/>
          </a:bodyPr>
          <a:lstStyle/>
          <a:p>
            <a:pPr algn="ctr" defTabSz="914286">
              <a:defRPr/>
            </a:pPr>
            <a:r>
              <a:rPr lang="en-US" sz="1600" b="1" kern="0" dirty="0">
                <a:solidFill>
                  <a:sysClr val="windowText" lastClr="000000"/>
                </a:solidFill>
              </a:rPr>
              <a:t>FRP</a:t>
            </a:r>
          </a:p>
        </p:txBody>
      </p:sp>
      <p:sp>
        <p:nvSpPr>
          <p:cNvPr id="166" name="Rectangle 1554"/>
          <p:cNvSpPr>
            <a:spLocks noChangeArrowheads="1"/>
          </p:cNvSpPr>
          <p:nvPr/>
        </p:nvSpPr>
        <p:spPr bwMode="auto">
          <a:xfrm>
            <a:off x="26294982" y="2831260"/>
            <a:ext cx="2309174" cy="660221"/>
          </a:xfrm>
          <a:prstGeom prst="rect">
            <a:avLst/>
          </a:prstGeom>
          <a:noFill/>
          <a:ln w="9525">
            <a:noFill/>
            <a:miter lim="800000"/>
            <a:headEnd/>
            <a:tailEnd/>
          </a:ln>
        </p:spPr>
        <p:txBody>
          <a:bodyPr wrap="none" lIns="105196" tIns="52598" rIns="105196" bIns="52598">
            <a:spAutoFit/>
          </a:bodyPr>
          <a:lstStyle/>
          <a:p>
            <a:pPr algn="ctr" defTabSz="1044309">
              <a:defRPr/>
            </a:pPr>
            <a:r>
              <a:rPr lang="en-US" sz="1800" b="1" kern="0" dirty="0">
                <a:solidFill>
                  <a:sysClr val="windowText" lastClr="000000"/>
                </a:solidFill>
              </a:rPr>
              <a:t>Operations &amp; Support</a:t>
            </a:r>
          </a:p>
          <a:p>
            <a:pPr algn="ctr" defTabSz="1044309">
              <a:defRPr/>
            </a:pPr>
            <a:r>
              <a:rPr lang="en-US" sz="1800" b="1" kern="0" dirty="0">
                <a:solidFill>
                  <a:sysClr val="windowText" lastClr="000000"/>
                </a:solidFill>
              </a:rPr>
              <a:t> (O&amp;S) Phase</a:t>
            </a:r>
          </a:p>
        </p:txBody>
      </p:sp>
      <p:sp>
        <p:nvSpPr>
          <p:cNvPr id="168" name="Rectangle 1228"/>
          <p:cNvSpPr>
            <a:spLocks noChangeArrowheads="1"/>
          </p:cNvSpPr>
          <p:nvPr/>
        </p:nvSpPr>
        <p:spPr bwMode="auto">
          <a:xfrm>
            <a:off x="193378" y="19747359"/>
            <a:ext cx="1656011" cy="721793"/>
          </a:xfrm>
          <a:prstGeom prst="rect">
            <a:avLst/>
          </a:prstGeom>
          <a:noFill/>
          <a:ln w="9525">
            <a:noFill/>
            <a:miter lim="800000"/>
            <a:headEnd/>
            <a:tailEnd/>
          </a:ln>
        </p:spPr>
        <p:txBody>
          <a:bodyPr wrap="none" lIns="105210" tIns="52606" rIns="105210" bIns="52606">
            <a:spAutoFit/>
          </a:bodyPr>
          <a:lstStyle/>
          <a:p>
            <a:pPr algn="ctr" defTabSz="1044445"/>
            <a:r>
              <a:rPr lang="en-US" sz="2000" b="1" i="1" dirty="0"/>
              <a:t>Financial</a:t>
            </a:r>
          </a:p>
          <a:p>
            <a:pPr algn="ctr" defTabSz="1044445"/>
            <a:r>
              <a:rPr lang="en-US" sz="2000" b="1" i="1" dirty="0"/>
              <a:t>Management</a:t>
            </a:r>
          </a:p>
        </p:txBody>
      </p:sp>
      <p:sp>
        <p:nvSpPr>
          <p:cNvPr id="169" name="Rectangle 1384"/>
          <p:cNvSpPr>
            <a:spLocks noChangeArrowheads="1"/>
          </p:cNvSpPr>
          <p:nvPr/>
        </p:nvSpPr>
        <p:spPr bwMode="auto">
          <a:xfrm>
            <a:off x="472911" y="4192539"/>
            <a:ext cx="1328738" cy="964358"/>
          </a:xfrm>
          <a:prstGeom prst="rect">
            <a:avLst/>
          </a:prstGeom>
          <a:noFill/>
          <a:ln w="9525">
            <a:noFill/>
            <a:miter lim="800000"/>
            <a:headEnd/>
            <a:tailEnd/>
          </a:ln>
        </p:spPr>
        <p:txBody>
          <a:bodyPr lIns="105210" tIns="52606" rIns="105210" bIns="52606">
            <a:spAutoFit/>
          </a:bodyPr>
          <a:lstStyle/>
          <a:p>
            <a:pPr algn="ctr" defTabSz="1044445"/>
            <a:r>
              <a:rPr lang="en-US" sz="1800" b="1" i="1" dirty="0"/>
              <a:t>Program</a:t>
            </a:r>
          </a:p>
          <a:p>
            <a:pPr algn="ctr" defTabSz="1044445"/>
            <a:r>
              <a:rPr lang="en-US" sz="1800" b="1" i="1" dirty="0"/>
              <a:t>Oversight</a:t>
            </a:r>
          </a:p>
          <a:p>
            <a:pPr algn="ctr" defTabSz="1044445"/>
            <a:r>
              <a:rPr lang="en-US" sz="1800" b="1" i="1" dirty="0"/>
              <a:t>&amp; Review</a:t>
            </a:r>
          </a:p>
        </p:txBody>
      </p:sp>
      <p:sp>
        <p:nvSpPr>
          <p:cNvPr id="170" name="Rectangle 1729"/>
          <p:cNvSpPr>
            <a:spLocks noChangeArrowheads="1"/>
          </p:cNvSpPr>
          <p:nvPr/>
        </p:nvSpPr>
        <p:spPr bwMode="auto">
          <a:xfrm>
            <a:off x="423825" y="12545946"/>
            <a:ext cx="1195116" cy="721793"/>
          </a:xfrm>
          <a:prstGeom prst="rect">
            <a:avLst/>
          </a:prstGeom>
          <a:noFill/>
          <a:ln w="9525">
            <a:noFill/>
            <a:miter lim="800000"/>
            <a:headEnd/>
            <a:tailEnd/>
          </a:ln>
        </p:spPr>
        <p:txBody>
          <a:bodyPr wrap="none" lIns="105210" tIns="52606" rIns="105210" bIns="52606">
            <a:spAutoFit/>
          </a:bodyPr>
          <a:lstStyle/>
          <a:p>
            <a:pPr algn="ctr" defTabSz="1044445"/>
            <a:r>
              <a:rPr lang="en-US" sz="2000" b="1" i="1" dirty="0"/>
              <a:t>Major</a:t>
            </a:r>
          </a:p>
          <a:p>
            <a:pPr algn="ctr" defTabSz="1044445"/>
            <a:r>
              <a:rPr lang="en-US" sz="2000" b="1" i="1" dirty="0"/>
              <a:t>Products </a:t>
            </a:r>
          </a:p>
        </p:txBody>
      </p:sp>
      <p:sp>
        <p:nvSpPr>
          <p:cNvPr id="171" name="Rectangle 1878"/>
          <p:cNvSpPr>
            <a:spLocks noChangeArrowheads="1"/>
          </p:cNvSpPr>
          <p:nvPr/>
        </p:nvSpPr>
        <p:spPr bwMode="auto">
          <a:xfrm>
            <a:off x="359276" y="14006332"/>
            <a:ext cx="1354262" cy="383238"/>
          </a:xfrm>
          <a:prstGeom prst="rect">
            <a:avLst/>
          </a:prstGeom>
          <a:noFill/>
          <a:ln w="9525">
            <a:noFill/>
            <a:miter lim="800000"/>
            <a:headEnd/>
            <a:tailEnd/>
          </a:ln>
        </p:spPr>
        <p:txBody>
          <a:bodyPr wrap="none" lIns="105210" tIns="52606" rIns="105210" bIns="52606">
            <a:spAutoFit/>
          </a:bodyPr>
          <a:lstStyle/>
          <a:p>
            <a:pPr algn="ctr" defTabSz="1044445"/>
            <a:r>
              <a:rPr lang="en-US" sz="1800" b="1" i="1" dirty="0"/>
              <a:t>Engineering</a:t>
            </a:r>
          </a:p>
        </p:txBody>
      </p:sp>
      <p:sp>
        <p:nvSpPr>
          <p:cNvPr id="172" name="Rectangle 2160"/>
          <p:cNvSpPr>
            <a:spLocks noChangeArrowheads="1"/>
          </p:cNvSpPr>
          <p:nvPr/>
        </p:nvSpPr>
        <p:spPr bwMode="auto">
          <a:xfrm>
            <a:off x="133030" y="18435015"/>
            <a:ext cx="1656012" cy="1029569"/>
          </a:xfrm>
          <a:prstGeom prst="rect">
            <a:avLst/>
          </a:prstGeom>
          <a:noFill/>
          <a:ln w="9525">
            <a:noFill/>
            <a:miter lim="800000"/>
            <a:headEnd/>
            <a:tailEnd/>
          </a:ln>
        </p:spPr>
        <p:txBody>
          <a:bodyPr wrap="none" lIns="105210" tIns="52606" rIns="105210" bIns="52606">
            <a:spAutoFit/>
          </a:bodyPr>
          <a:lstStyle/>
          <a:p>
            <a:pPr algn="ctr" defTabSz="1044445"/>
            <a:r>
              <a:rPr lang="en-US" sz="2000" b="1" i="1" dirty="0"/>
              <a:t>Product </a:t>
            </a:r>
          </a:p>
          <a:p>
            <a:pPr algn="ctr" defTabSz="1044445"/>
            <a:r>
              <a:rPr lang="en-US" sz="2000" b="1" i="1" dirty="0"/>
              <a:t>Support</a:t>
            </a:r>
          </a:p>
          <a:p>
            <a:pPr algn="ctr" defTabSz="1044445"/>
            <a:r>
              <a:rPr lang="en-US" sz="2000" b="1" i="1" dirty="0"/>
              <a:t>Management</a:t>
            </a:r>
            <a:endParaRPr lang="en-US" sz="1600" b="1" i="1" dirty="0"/>
          </a:p>
        </p:txBody>
      </p:sp>
      <p:sp>
        <p:nvSpPr>
          <p:cNvPr id="174" name="Rectangle 1729"/>
          <p:cNvSpPr>
            <a:spLocks noChangeArrowheads="1"/>
          </p:cNvSpPr>
          <p:nvPr/>
        </p:nvSpPr>
        <p:spPr bwMode="auto">
          <a:xfrm>
            <a:off x="101600" y="7922800"/>
            <a:ext cx="1930400" cy="1214235"/>
          </a:xfrm>
          <a:prstGeom prst="rect">
            <a:avLst/>
          </a:prstGeom>
          <a:noFill/>
          <a:ln w="9525">
            <a:noFill/>
            <a:miter lim="800000"/>
            <a:headEnd/>
            <a:tailEnd/>
          </a:ln>
        </p:spPr>
        <p:txBody>
          <a:bodyPr wrap="square" lIns="105210" tIns="52606" rIns="105210" bIns="52606">
            <a:spAutoFit/>
          </a:bodyPr>
          <a:lstStyle/>
          <a:p>
            <a:pPr algn="ctr" defTabSz="1044445"/>
            <a:r>
              <a:rPr lang="en-US" sz="1800" b="1" i="1" dirty="0"/>
              <a:t>Joint Capabilities Integration and Development System (JCIDS)</a:t>
            </a:r>
          </a:p>
        </p:txBody>
      </p:sp>
      <p:sp>
        <p:nvSpPr>
          <p:cNvPr id="176" name="Rectangle 2311">
            <a:hlinkClick r:id="rId8" action="ppaction://hlinksldjump"/>
          </p:cNvPr>
          <p:cNvSpPr>
            <a:spLocks noChangeArrowheads="1"/>
          </p:cNvSpPr>
          <p:nvPr/>
        </p:nvSpPr>
        <p:spPr bwMode="auto">
          <a:xfrm>
            <a:off x="29842653" y="3903353"/>
            <a:ext cx="2971800" cy="17630541"/>
          </a:xfrm>
          <a:prstGeom prst="rect">
            <a:avLst/>
          </a:prstGeom>
          <a:noFill/>
          <a:ln w="9525">
            <a:solidFill>
              <a:schemeClr val="tx1"/>
            </a:solidFill>
            <a:miter lim="800000"/>
            <a:headEnd/>
            <a:tailEnd/>
          </a:ln>
        </p:spPr>
        <p:txBody>
          <a:bodyPr wrap="square" lIns="91428" tIns="45714" rIns="91428" bIns="45714" anchor="t" anchorCtr="0">
            <a:noAutofit/>
          </a:bodyPr>
          <a:lstStyle/>
          <a:p>
            <a:pPr eaLnBrk="0" hangingPunct="0">
              <a:spcAft>
                <a:spcPts val="140"/>
              </a:spcAft>
            </a:pPr>
            <a:r>
              <a:rPr lang="en-US" sz="1200" dirty="0">
                <a:ea typeface="Times New Roman" pitchFamily="18" charset="0"/>
                <a:cs typeface="Arial" charset="0"/>
              </a:rPr>
              <a:t>ACAT – Acquisition Category</a:t>
            </a:r>
          </a:p>
          <a:p>
            <a:pPr eaLnBrk="0" hangingPunct="0">
              <a:spcAft>
                <a:spcPts val="140"/>
              </a:spcAft>
            </a:pPr>
            <a:r>
              <a:rPr lang="en-US" sz="1200" dirty="0">
                <a:ea typeface="Times New Roman" pitchFamily="18" charset="0"/>
                <a:cs typeface="Arial" charset="0"/>
              </a:rPr>
              <a:t>AoA – Analysis of Alternatives</a:t>
            </a:r>
          </a:p>
          <a:p>
            <a:pPr eaLnBrk="0" hangingPunct="0">
              <a:spcAft>
                <a:spcPts val="140"/>
              </a:spcAft>
            </a:pPr>
            <a:r>
              <a:rPr lang="en-US" sz="1200" dirty="0">
                <a:ea typeface="Times New Roman" pitchFamily="18" charset="0"/>
                <a:cs typeface="Arial" charset="0"/>
              </a:rPr>
              <a:t>APB – Acquisition Program  Baseline</a:t>
            </a:r>
          </a:p>
          <a:p>
            <a:pPr eaLnBrk="0" hangingPunct="0">
              <a:spcAft>
                <a:spcPts val="140"/>
              </a:spcAft>
            </a:pPr>
            <a:r>
              <a:rPr lang="en-US" sz="1200" dirty="0">
                <a:ea typeface="Times New Roman" pitchFamily="18" charset="0"/>
                <a:cs typeface="Arial" charset="0"/>
              </a:rPr>
              <a:t>ASR – Alternative Systems Review</a:t>
            </a:r>
          </a:p>
          <a:p>
            <a:pPr marL="112713" indent="-112713" eaLnBrk="0" hangingPunct="0">
              <a:spcAft>
                <a:spcPts val="140"/>
              </a:spcAft>
            </a:pPr>
            <a:r>
              <a:rPr lang="en-US" sz="1200" dirty="0">
                <a:ea typeface="Times New Roman" pitchFamily="18" charset="0"/>
                <a:cs typeface="Arial" charset="0"/>
              </a:rPr>
              <a:t>CARD – Cost Analysis Requirements         Description</a:t>
            </a:r>
          </a:p>
          <a:p>
            <a:pPr eaLnBrk="0" hangingPunct="0">
              <a:spcAft>
                <a:spcPts val="140"/>
              </a:spcAft>
            </a:pPr>
            <a:r>
              <a:rPr lang="en-US" sz="1200" dirty="0">
                <a:ea typeface="Times New Roman" pitchFamily="18" charset="0"/>
                <a:cs typeface="Arial" charset="0"/>
              </a:rPr>
              <a:t>CCE – Component Cost Estimate</a:t>
            </a:r>
          </a:p>
          <a:p>
            <a:pPr eaLnBrk="0" hangingPunct="0">
              <a:spcAft>
                <a:spcPts val="140"/>
              </a:spcAft>
            </a:pPr>
            <a:r>
              <a:rPr lang="en-US" sz="1200" dirty="0">
                <a:ea typeface="Times New Roman" pitchFamily="18" charset="0"/>
                <a:cs typeface="Arial" charset="0"/>
              </a:rPr>
              <a:t>CCP - Component Cost Position</a:t>
            </a:r>
          </a:p>
          <a:p>
            <a:pPr eaLnBrk="0" hangingPunct="0">
              <a:spcAft>
                <a:spcPts val="140"/>
              </a:spcAft>
            </a:pPr>
            <a:r>
              <a:rPr lang="en-US" sz="1200" dirty="0">
                <a:solidFill>
                  <a:srgbClr val="000000"/>
                </a:solidFill>
              </a:rPr>
              <a:t>CDD – Capability Development Document</a:t>
            </a:r>
          </a:p>
          <a:p>
            <a:pPr marL="112713" indent="-112713" eaLnBrk="0" hangingPunct="0">
              <a:spcAft>
                <a:spcPts val="140"/>
              </a:spcAft>
            </a:pPr>
            <a:r>
              <a:rPr lang="en-US" sz="1200" dirty="0">
                <a:solidFill>
                  <a:srgbClr val="000000"/>
                </a:solidFill>
              </a:rPr>
              <a:t>CDD –V – Capability Development Document Validation</a:t>
            </a:r>
          </a:p>
          <a:p>
            <a:pPr eaLnBrk="0" hangingPunct="0">
              <a:spcAft>
                <a:spcPts val="140"/>
              </a:spcAft>
            </a:pPr>
            <a:r>
              <a:rPr lang="en-US" sz="1200" dirty="0">
                <a:ea typeface="Times New Roman" pitchFamily="18" charset="0"/>
                <a:cs typeface="Arial" charset="0"/>
              </a:rPr>
              <a:t>CDR – Critical Design Review</a:t>
            </a:r>
          </a:p>
          <a:p>
            <a:pPr eaLnBrk="0" hangingPunct="0">
              <a:spcAft>
                <a:spcPts val="140"/>
              </a:spcAft>
            </a:pPr>
            <a:r>
              <a:rPr lang="en-US" sz="1200" dirty="0">
                <a:ea typeface="Times New Roman" pitchFamily="18" charset="0"/>
                <a:cs typeface="Arial" charset="0"/>
              </a:rPr>
              <a:t>CI - Counterintelligence</a:t>
            </a:r>
          </a:p>
          <a:p>
            <a:pPr eaLnBrk="0" hangingPunct="0">
              <a:spcAft>
                <a:spcPts val="140"/>
              </a:spcAft>
            </a:pPr>
            <a:r>
              <a:rPr lang="en-US" sz="1200" dirty="0">
                <a:ea typeface="Times New Roman" pitchFamily="18" charset="0"/>
                <a:cs typeface="Arial" charset="0"/>
              </a:rPr>
              <a:t>CIPs – Critical Intelligence Parameters</a:t>
            </a:r>
          </a:p>
          <a:p>
            <a:pPr eaLnBrk="0" hangingPunct="0">
              <a:spcAft>
                <a:spcPts val="140"/>
              </a:spcAft>
            </a:pPr>
            <a:r>
              <a:rPr lang="en-US" sz="1200" dirty="0">
                <a:ea typeface="Times New Roman" pitchFamily="18" charset="0"/>
                <a:cs typeface="Arial" charset="0"/>
              </a:rPr>
              <a:t>CONOPS/OM/MSP – Concept of Operations/Operational Mode Summary/Mission Profile</a:t>
            </a:r>
          </a:p>
          <a:p>
            <a:pPr eaLnBrk="0" hangingPunct="0">
              <a:spcAft>
                <a:spcPts val="140"/>
              </a:spcAft>
            </a:pPr>
            <a:r>
              <a:rPr lang="en-US" sz="1200" dirty="0">
                <a:ea typeface="Times New Roman" pitchFamily="18" charset="0"/>
                <a:cs typeface="Arial" charset="0"/>
              </a:rPr>
              <a:t>CSB – Configuration Steering  Board</a:t>
            </a:r>
          </a:p>
          <a:p>
            <a:pPr marL="112713" indent="-112713" eaLnBrk="0" hangingPunct="0">
              <a:spcAft>
                <a:spcPts val="140"/>
              </a:spcAft>
            </a:pPr>
            <a:r>
              <a:rPr lang="en-US" sz="1200" dirty="0">
                <a:ea typeface="Times New Roman" pitchFamily="18" charset="0"/>
                <a:cs typeface="Arial" charset="0"/>
              </a:rPr>
              <a:t>DCAPE – Director, Cost Assessment &amp; Program Evaluation</a:t>
            </a:r>
          </a:p>
          <a:p>
            <a:pPr marL="112713" indent="-112713" eaLnBrk="0" hangingPunct="0">
              <a:spcAft>
                <a:spcPts val="140"/>
              </a:spcAft>
            </a:pPr>
            <a:r>
              <a:rPr lang="en-US" sz="1200" dirty="0">
                <a:ea typeface="Times New Roman" pitchFamily="18" charset="0"/>
                <a:cs typeface="Arial" charset="0"/>
              </a:rPr>
              <a:t>DRFPRD – Development Request for Proposals Release Decision</a:t>
            </a:r>
          </a:p>
          <a:p>
            <a:pPr eaLnBrk="0" hangingPunct="0">
              <a:spcAft>
                <a:spcPts val="140"/>
              </a:spcAft>
            </a:pPr>
            <a:r>
              <a:rPr lang="en-US" sz="1200" dirty="0">
                <a:ea typeface="Times New Roman" pitchFamily="18" charset="0"/>
                <a:cs typeface="Arial" charset="0"/>
              </a:rPr>
              <a:t>DT&amp;E – Developmental Test &amp; Evaluation</a:t>
            </a:r>
          </a:p>
          <a:p>
            <a:pPr eaLnBrk="0" hangingPunct="0">
              <a:spcAft>
                <a:spcPts val="140"/>
              </a:spcAft>
            </a:pPr>
            <a:r>
              <a:rPr lang="en-US" sz="1200" dirty="0">
                <a:ea typeface="Times New Roman" pitchFamily="18" charset="0"/>
                <a:cs typeface="Arial" charset="0"/>
              </a:rPr>
              <a:t>DoDI – Department of Defense Instruction</a:t>
            </a:r>
          </a:p>
          <a:p>
            <a:pPr marL="112713" indent="-112713" eaLnBrk="0" hangingPunct="0">
              <a:spcAft>
                <a:spcPts val="140"/>
              </a:spcAft>
            </a:pPr>
            <a:r>
              <a:rPr lang="en-US" sz="1200" dirty="0">
                <a:ea typeface="Times New Roman" pitchFamily="18" charset="0"/>
                <a:cs typeface="Arial" charset="0"/>
              </a:rPr>
              <a:t>DOT&amp;E – Director of Operational Test &amp; Evaluation</a:t>
            </a:r>
          </a:p>
          <a:p>
            <a:pPr eaLnBrk="0" hangingPunct="0">
              <a:spcAft>
                <a:spcPts val="140"/>
              </a:spcAft>
            </a:pPr>
            <a:r>
              <a:rPr lang="en-US" sz="1200" dirty="0">
                <a:ea typeface="Times New Roman" pitchFamily="18" charset="0"/>
                <a:cs typeface="Arial" charset="0"/>
              </a:rPr>
              <a:t>ECPs – Engineering Change Proposals</a:t>
            </a:r>
          </a:p>
          <a:p>
            <a:pPr eaLnBrk="0" hangingPunct="0">
              <a:spcAft>
                <a:spcPts val="140"/>
              </a:spcAft>
            </a:pPr>
            <a:r>
              <a:rPr lang="en-US" sz="1200" dirty="0">
                <a:ea typeface="Times New Roman" pitchFamily="18" charset="0"/>
                <a:cs typeface="Arial" charset="0"/>
              </a:rPr>
              <a:t>EMD – Engineering &amp; Manufacturing Development</a:t>
            </a:r>
          </a:p>
          <a:p>
            <a:pPr eaLnBrk="0" hangingPunct="0">
              <a:spcAft>
                <a:spcPts val="140"/>
              </a:spcAft>
            </a:pPr>
            <a:r>
              <a:rPr lang="en-US" sz="1200" dirty="0">
                <a:ea typeface="Times New Roman" pitchFamily="18" charset="0"/>
                <a:cs typeface="Arial" charset="0"/>
              </a:rPr>
              <a:t>EOA – Early Operational Assessment</a:t>
            </a:r>
          </a:p>
          <a:p>
            <a:pPr eaLnBrk="0" hangingPunct="0">
              <a:spcAft>
                <a:spcPts val="140"/>
              </a:spcAft>
            </a:pPr>
            <a:r>
              <a:rPr lang="en-US" sz="1200" dirty="0">
                <a:ea typeface="Times New Roman" pitchFamily="18" charset="0"/>
                <a:cs typeface="Arial" charset="0"/>
              </a:rPr>
              <a:t>EVM – Earned Value Management</a:t>
            </a:r>
          </a:p>
          <a:p>
            <a:pPr eaLnBrk="0" hangingPunct="0">
              <a:spcAft>
                <a:spcPts val="140"/>
              </a:spcAft>
            </a:pPr>
            <a:r>
              <a:rPr lang="en-US" sz="1200" dirty="0">
                <a:ea typeface="Times New Roman" pitchFamily="18" charset="0"/>
                <a:cs typeface="Arial" charset="0"/>
              </a:rPr>
              <a:t>FCA – Functional Configuration Audit</a:t>
            </a:r>
          </a:p>
          <a:p>
            <a:pPr eaLnBrk="0" hangingPunct="0">
              <a:spcAft>
                <a:spcPts val="140"/>
              </a:spcAft>
            </a:pPr>
            <a:r>
              <a:rPr lang="en-US" sz="1200" dirty="0">
                <a:ea typeface="Times New Roman" pitchFamily="18" charset="0"/>
                <a:cs typeface="Arial" charset="0"/>
              </a:rPr>
              <a:t>FD – Full Deployment </a:t>
            </a:r>
          </a:p>
          <a:p>
            <a:pPr eaLnBrk="0" hangingPunct="0">
              <a:spcAft>
                <a:spcPts val="140"/>
              </a:spcAft>
            </a:pPr>
            <a:r>
              <a:rPr lang="en-US" sz="1200" dirty="0">
                <a:solidFill>
                  <a:srgbClr val="000000"/>
                </a:solidFill>
              </a:rPr>
              <a:t>FOC – Full Operational Capability</a:t>
            </a:r>
          </a:p>
          <a:p>
            <a:pPr eaLnBrk="0" hangingPunct="0">
              <a:spcAft>
                <a:spcPts val="140"/>
              </a:spcAft>
            </a:pPr>
            <a:r>
              <a:rPr lang="en-US" sz="1200" dirty="0">
                <a:ea typeface="Times New Roman" pitchFamily="18" charset="0"/>
                <a:cs typeface="Arial" charset="0"/>
              </a:rPr>
              <a:t>FOT&amp;E – Follow-on Operational Test &amp; Evaluation</a:t>
            </a:r>
          </a:p>
          <a:p>
            <a:pPr eaLnBrk="0" hangingPunct="0">
              <a:spcAft>
                <a:spcPts val="140"/>
              </a:spcAft>
            </a:pPr>
            <a:r>
              <a:rPr lang="en-US" sz="1200" dirty="0">
                <a:ea typeface="Times New Roman" pitchFamily="18" charset="0"/>
                <a:cs typeface="Arial" charset="0"/>
              </a:rPr>
              <a:t>FRP – Full-Rate Production </a:t>
            </a:r>
          </a:p>
          <a:p>
            <a:pPr eaLnBrk="0" hangingPunct="0">
              <a:spcAft>
                <a:spcPts val="140"/>
              </a:spcAft>
            </a:pPr>
            <a:r>
              <a:rPr lang="en-US" sz="1200" dirty="0">
                <a:ea typeface="Times New Roman" pitchFamily="18" charset="0"/>
                <a:cs typeface="Arial" charset="0"/>
              </a:rPr>
              <a:t>FRP/FD – Full-Rate Production / Full Deployment Decision Review</a:t>
            </a:r>
          </a:p>
          <a:p>
            <a:pPr eaLnBrk="0" hangingPunct="0">
              <a:spcAft>
                <a:spcPts val="140"/>
              </a:spcAft>
            </a:pPr>
            <a:r>
              <a:rPr lang="en-US" sz="1200" dirty="0">
                <a:solidFill>
                  <a:srgbClr val="000000"/>
                </a:solidFill>
              </a:rPr>
              <a:t>FYDP – Future Years Defense Program</a:t>
            </a:r>
          </a:p>
          <a:p>
            <a:pPr eaLnBrk="0" hangingPunct="0">
              <a:spcAft>
                <a:spcPts val="140"/>
              </a:spcAft>
            </a:pPr>
            <a:r>
              <a:rPr lang="en-US" sz="1200" dirty="0">
                <a:solidFill>
                  <a:srgbClr val="000000"/>
                </a:solidFill>
              </a:rPr>
              <a:t>IBR – Integrated Baseline Review</a:t>
            </a:r>
          </a:p>
          <a:p>
            <a:pPr eaLnBrk="0" hangingPunct="0">
              <a:spcAft>
                <a:spcPts val="140"/>
              </a:spcAft>
            </a:pPr>
            <a:r>
              <a:rPr lang="en-US" sz="1200" dirty="0">
                <a:solidFill>
                  <a:srgbClr val="000000"/>
                </a:solidFill>
              </a:rPr>
              <a:t>ICD – Initial Capabilities Document</a:t>
            </a:r>
          </a:p>
          <a:p>
            <a:pPr eaLnBrk="0" hangingPunct="0">
              <a:spcAft>
                <a:spcPts val="140"/>
              </a:spcAft>
            </a:pPr>
            <a:r>
              <a:rPr lang="en-US" sz="1200" dirty="0">
                <a:solidFill>
                  <a:srgbClr val="000000"/>
                </a:solidFill>
              </a:rPr>
              <a:t>ICE – Independent Cost Estimate</a:t>
            </a:r>
          </a:p>
          <a:p>
            <a:pPr eaLnBrk="0" hangingPunct="0">
              <a:spcAft>
                <a:spcPts val="140"/>
              </a:spcAft>
            </a:pPr>
            <a:r>
              <a:rPr lang="en-US" sz="1200" dirty="0">
                <a:solidFill>
                  <a:srgbClr val="000000"/>
                </a:solidFill>
                <a:ea typeface="Times New Roman" pitchFamily="18" charset="0"/>
                <a:cs typeface="Arial" charset="0"/>
              </a:rPr>
              <a:t>ILA -  Independent Logistics  Assessment</a:t>
            </a:r>
            <a:endParaRPr lang="en-US" sz="1200" dirty="0">
              <a:ea typeface="Times New Roman" pitchFamily="18" charset="0"/>
              <a:cs typeface="Arial" charset="0"/>
            </a:endParaRPr>
          </a:p>
          <a:p>
            <a:pPr>
              <a:spcAft>
                <a:spcPts val="140"/>
              </a:spcAft>
            </a:pPr>
            <a:r>
              <a:rPr lang="en-US" sz="1200" dirty="0">
                <a:solidFill>
                  <a:srgbClr val="000000"/>
                </a:solidFill>
              </a:rPr>
              <a:t>IOC – Initial Operational Capability</a:t>
            </a:r>
          </a:p>
          <a:p>
            <a:pPr>
              <a:spcAft>
                <a:spcPts val="140"/>
              </a:spcAft>
            </a:pPr>
            <a:r>
              <a:rPr lang="en-US" sz="1200" dirty="0">
                <a:ea typeface="Times New Roman" pitchFamily="18" charset="0"/>
                <a:cs typeface="Arial" charset="0"/>
              </a:rPr>
              <a:t>IOT&amp;E – Initial Operational Test &amp; Evaluation</a:t>
            </a:r>
          </a:p>
          <a:p>
            <a:pPr>
              <a:spcAft>
                <a:spcPts val="140"/>
              </a:spcAft>
            </a:pPr>
            <a:r>
              <a:rPr lang="en-US" sz="1200" dirty="0">
                <a:ea typeface="Times New Roman" pitchFamily="18" charset="0"/>
                <a:cs typeface="Arial" charset="0"/>
              </a:rPr>
              <a:t>ISR – In-Service Review</a:t>
            </a:r>
          </a:p>
          <a:p>
            <a:pPr eaLnBrk="0" hangingPunct="0">
              <a:spcAft>
                <a:spcPts val="140"/>
              </a:spcAft>
            </a:pPr>
            <a:r>
              <a:rPr lang="en-US" sz="1200" dirty="0">
                <a:ea typeface="Times New Roman" pitchFamily="18" charset="0"/>
                <a:cs typeface="Arial" charset="0"/>
              </a:rPr>
              <a:t>ITRA - Independent Technology Risk Assessment (MDAPs Only)</a:t>
            </a:r>
          </a:p>
          <a:p>
            <a:pPr eaLnBrk="0" hangingPunct="0">
              <a:spcAft>
                <a:spcPts val="140"/>
              </a:spcAft>
            </a:pPr>
            <a:r>
              <a:rPr lang="en-US" sz="1200" dirty="0">
                <a:ea typeface="Times New Roman" pitchFamily="18" charset="0"/>
                <a:cs typeface="Arial" charset="0"/>
              </a:rPr>
              <a:t>JIE – Joint Intelligence Estimate</a:t>
            </a:r>
          </a:p>
          <a:p>
            <a:pPr eaLnBrk="0" hangingPunct="0">
              <a:spcAft>
                <a:spcPts val="140"/>
              </a:spcAft>
            </a:pPr>
            <a:r>
              <a:rPr lang="en-US" sz="1200" dirty="0">
                <a:ea typeface="Times New Roman" pitchFamily="18" charset="0"/>
                <a:cs typeface="Arial" charset="0"/>
              </a:rPr>
              <a:t>JITC – Joint Interoperability Test Command</a:t>
            </a:r>
          </a:p>
          <a:p>
            <a:pPr eaLnBrk="0" hangingPunct="0">
              <a:spcAft>
                <a:spcPts val="140"/>
              </a:spcAft>
            </a:pPr>
            <a:r>
              <a:rPr lang="en-US" sz="1200" dirty="0">
                <a:solidFill>
                  <a:srgbClr val="000000"/>
                </a:solidFill>
              </a:rPr>
              <a:t>JROC – Joint Requirements Oversight Council</a:t>
            </a:r>
          </a:p>
          <a:p>
            <a:pPr eaLnBrk="0" hangingPunct="0">
              <a:spcAft>
                <a:spcPts val="140"/>
              </a:spcAft>
            </a:pPr>
            <a:r>
              <a:rPr lang="en-US" sz="1200" dirty="0">
                <a:solidFill>
                  <a:srgbClr val="000000"/>
                </a:solidFill>
              </a:rPr>
              <a:t>LCCE – Life Cycle Cost Estimate</a:t>
            </a:r>
          </a:p>
          <a:p>
            <a:pPr eaLnBrk="0" hangingPunct="0">
              <a:spcAft>
                <a:spcPts val="140"/>
              </a:spcAft>
            </a:pPr>
            <a:r>
              <a:rPr lang="en-US" sz="1200" dirty="0">
                <a:solidFill>
                  <a:srgbClr val="000000"/>
                </a:solidFill>
              </a:rPr>
              <a:t>LCSP – Life Cycle Support Plan</a:t>
            </a:r>
          </a:p>
          <a:p>
            <a:pPr eaLnBrk="0" hangingPunct="0">
              <a:spcAft>
                <a:spcPts val="140"/>
              </a:spcAft>
            </a:pPr>
            <a:r>
              <a:rPr lang="en-US" sz="1200" dirty="0">
                <a:ea typeface="Times New Roman" pitchFamily="18" charset="0"/>
                <a:cs typeface="Arial" charset="0"/>
              </a:rPr>
              <a:t>LFT&amp;E – Live Fire Test &amp; Evaluation</a:t>
            </a:r>
          </a:p>
          <a:p>
            <a:pPr eaLnBrk="0" hangingPunct="0">
              <a:spcAft>
                <a:spcPts val="140"/>
              </a:spcAft>
            </a:pPr>
            <a:r>
              <a:rPr lang="en-US" sz="1200" dirty="0">
                <a:ea typeface="Times New Roman" pitchFamily="18" charset="0"/>
                <a:cs typeface="Arial" charset="0"/>
              </a:rPr>
              <a:t>LMDP – </a:t>
            </a:r>
            <a:r>
              <a:rPr lang="en-US" sz="1200" dirty="0"/>
              <a:t>Life-Cycle Mission Data Plan </a:t>
            </a:r>
            <a:endParaRPr lang="en-US" sz="1200" dirty="0">
              <a:ea typeface="Times New Roman" pitchFamily="18" charset="0"/>
              <a:cs typeface="Arial" charset="0"/>
            </a:endParaRPr>
          </a:p>
          <a:p>
            <a:pPr eaLnBrk="0" hangingPunct="0">
              <a:spcAft>
                <a:spcPts val="140"/>
              </a:spcAft>
            </a:pPr>
            <a:r>
              <a:rPr lang="en-US" sz="1200" dirty="0">
                <a:ea typeface="Times New Roman" pitchFamily="18" charset="0"/>
                <a:cs typeface="Arial" charset="0"/>
              </a:rPr>
              <a:t>LRIP – Low-Rate Initial Production</a:t>
            </a:r>
          </a:p>
          <a:p>
            <a:pPr eaLnBrk="0" hangingPunct="0">
              <a:spcAft>
                <a:spcPts val="140"/>
              </a:spcAft>
            </a:pPr>
            <a:r>
              <a:rPr lang="en-US" sz="1200" dirty="0">
                <a:ea typeface="Times New Roman" pitchFamily="18" charset="0"/>
                <a:cs typeface="Arial" charset="0"/>
              </a:rPr>
              <a:t>MDA – Milestone Decision Authority</a:t>
            </a:r>
          </a:p>
          <a:p>
            <a:pPr eaLnBrk="0" hangingPunct="0">
              <a:spcAft>
                <a:spcPts val="140"/>
              </a:spcAft>
            </a:pPr>
            <a:r>
              <a:rPr lang="en-US" sz="1200" dirty="0">
                <a:ea typeface="Times New Roman" pitchFamily="18" charset="0"/>
                <a:cs typeface="Arial" charset="0"/>
              </a:rPr>
              <a:t>MDAP – Major Defense Acquisition Program</a:t>
            </a:r>
          </a:p>
          <a:p>
            <a:pPr eaLnBrk="0" hangingPunct="0">
              <a:spcAft>
                <a:spcPts val="140"/>
              </a:spcAft>
            </a:pPr>
            <a:r>
              <a:rPr lang="en-US" sz="1200" dirty="0">
                <a:ea typeface="Times New Roman" pitchFamily="18" charset="0"/>
                <a:cs typeface="Arial" charset="0"/>
              </a:rPr>
              <a:t>MDCITA - Multi-Discipline   Counterintelligence Threat Assessment</a:t>
            </a:r>
          </a:p>
          <a:p>
            <a:pPr eaLnBrk="0" hangingPunct="0">
              <a:spcAft>
                <a:spcPts val="140"/>
              </a:spcAft>
            </a:pPr>
            <a:r>
              <a:rPr lang="en-US" sz="1200" dirty="0">
                <a:ea typeface="Times New Roman" pitchFamily="18" charset="0"/>
                <a:cs typeface="Arial" charset="0"/>
              </a:rPr>
              <a:t>MDD – Materiel Development Decision</a:t>
            </a:r>
          </a:p>
          <a:p>
            <a:pPr eaLnBrk="0" hangingPunct="0">
              <a:spcAft>
                <a:spcPts val="140"/>
              </a:spcAft>
            </a:pPr>
            <a:r>
              <a:rPr lang="en-US" sz="1200" dirty="0">
                <a:ea typeface="Times New Roman" pitchFamily="18" charset="0"/>
                <a:cs typeface="Arial" charset="0"/>
              </a:rPr>
              <a:t>MS – Milestone </a:t>
            </a:r>
          </a:p>
          <a:p>
            <a:pPr eaLnBrk="0" hangingPunct="0">
              <a:spcAft>
                <a:spcPts val="140"/>
              </a:spcAft>
            </a:pPr>
            <a:r>
              <a:rPr lang="en-US" sz="1200" dirty="0">
                <a:ea typeface="Times New Roman" pitchFamily="18" charset="0"/>
                <a:cs typeface="Arial" charset="0"/>
              </a:rPr>
              <a:t>MSA – Materiel Solution Analysis</a:t>
            </a:r>
          </a:p>
          <a:p>
            <a:pPr eaLnBrk="0" hangingPunct="0">
              <a:spcAft>
                <a:spcPts val="140"/>
              </a:spcAft>
            </a:pPr>
            <a:r>
              <a:rPr lang="en-US" sz="1200" dirty="0">
                <a:ea typeface="Times New Roman" pitchFamily="18" charset="0"/>
                <a:cs typeface="Arial" charset="0"/>
              </a:rPr>
              <a:t>OA – Operational Assessment</a:t>
            </a:r>
          </a:p>
          <a:p>
            <a:pPr eaLnBrk="0" hangingPunct="0">
              <a:spcAft>
                <a:spcPts val="140"/>
              </a:spcAft>
            </a:pPr>
            <a:r>
              <a:rPr lang="en-US" sz="1200" dirty="0">
                <a:ea typeface="Times New Roman" pitchFamily="18" charset="0"/>
                <a:cs typeface="Arial" charset="0"/>
              </a:rPr>
              <a:t>OTRR – Operational Test Readiness Review</a:t>
            </a:r>
          </a:p>
          <a:p>
            <a:pPr marL="112713" indent="-112713" eaLnBrk="0" hangingPunct="0">
              <a:spcAft>
                <a:spcPts val="140"/>
              </a:spcAft>
            </a:pPr>
            <a:r>
              <a:rPr lang="en-US" sz="1200" dirty="0">
                <a:ea typeface="Times New Roman" pitchFamily="18" charset="0"/>
                <a:cs typeface="Arial" charset="0"/>
              </a:rPr>
              <a:t>PBL – Performance–Based Life-Cycle Product Support; Performance-Based Logistics</a:t>
            </a:r>
          </a:p>
          <a:p>
            <a:pPr eaLnBrk="0" hangingPunct="0">
              <a:spcAft>
                <a:spcPts val="140"/>
              </a:spcAft>
            </a:pPr>
            <a:r>
              <a:rPr lang="en-US" sz="1200" dirty="0">
                <a:ea typeface="Times New Roman" pitchFamily="18" charset="0"/>
                <a:cs typeface="Arial" charset="0"/>
              </a:rPr>
              <a:t>PCA – Physical Configuration Audit</a:t>
            </a:r>
          </a:p>
          <a:p>
            <a:pPr eaLnBrk="0" hangingPunct="0">
              <a:spcAft>
                <a:spcPts val="140"/>
              </a:spcAft>
            </a:pPr>
            <a:r>
              <a:rPr lang="en-US" sz="1200" dirty="0">
                <a:ea typeface="Times New Roman" pitchFamily="18" charset="0"/>
                <a:cs typeface="Arial" charset="0"/>
              </a:rPr>
              <a:t>PDR – Preliminary Design Review</a:t>
            </a:r>
          </a:p>
          <a:p>
            <a:pPr eaLnBrk="0" hangingPunct="0">
              <a:spcAft>
                <a:spcPts val="140"/>
              </a:spcAft>
            </a:pPr>
            <a:r>
              <a:rPr lang="en-US" sz="1200" dirty="0">
                <a:ea typeface="Times New Roman" pitchFamily="18" charset="0"/>
                <a:cs typeface="Arial" charset="0"/>
              </a:rPr>
              <a:t>PIR – Post Implementation Review</a:t>
            </a:r>
          </a:p>
          <a:p>
            <a:pPr eaLnBrk="0" hangingPunct="0">
              <a:spcAft>
                <a:spcPts val="140"/>
              </a:spcAft>
            </a:pPr>
            <a:r>
              <a:rPr lang="en-US" sz="1200" dirty="0">
                <a:ea typeface="Times New Roman" pitchFamily="18" charset="0"/>
                <a:cs typeface="Arial" charset="0"/>
              </a:rPr>
              <a:t>PM – Program Manager</a:t>
            </a:r>
          </a:p>
          <a:p>
            <a:pPr eaLnBrk="0" hangingPunct="0">
              <a:spcAft>
                <a:spcPts val="140"/>
              </a:spcAft>
            </a:pPr>
            <a:r>
              <a:rPr lang="en-US" sz="1200" dirty="0">
                <a:ea typeface="Times New Roman" pitchFamily="18" charset="0"/>
                <a:cs typeface="Arial" charset="0"/>
              </a:rPr>
              <a:t>PMO – Program Management Office</a:t>
            </a:r>
          </a:p>
          <a:p>
            <a:pPr marL="112713" indent="-112713" eaLnBrk="0" hangingPunct="0">
              <a:spcAft>
                <a:spcPts val="140"/>
              </a:spcAft>
            </a:pPr>
            <a:r>
              <a:rPr lang="en-US" sz="1200" dirty="0">
                <a:ea typeface="Times New Roman" pitchFamily="18" charset="0"/>
                <a:cs typeface="Arial" charset="0"/>
              </a:rPr>
              <a:t>PPBE – Planning, Programming, Budgeting &amp; Execution</a:t>
            </a:r>
          </a:p>
          <a:p>
            <a:pPr eaLnBrk="0" hangingPunct="0">
              <a:spcAft>
                <a:spcPts val="140"/>
              </a:spcAft>
            </a:pPr>
            <a:r>
              <a:rPr lang="en-US" sz="1200" dirty="0">
                <a:ea typeface="Times New Roman" pitchFamily="18" charset="0"/>
                <a:cs typeface="Arial" charset="0"/>
              </a:rPr>
              <a:t>PRR – Production Readiness Review</a:t>
            </a:r>
          </a:p>
          <a:p>
            <a:pPr marL="112713" indent="-112713" eaLnBrk="0" hangingPunct="0">
              <a:spcAft>
                <a:spcPts val="140"/>
              </a:spcAft>
            </a:pPr>
            <a:r>
              <a:rPr lang="en-US" sz="1200" dirty="0">
                <a:solidFill>
                  <a:srgbClr val="000000"/>
                </a:solidFill>
              </a:rPr>
              <a:t>PSS – Product Support Strategy</a:t>
            </a:r>
          </a:p>
          <a:p>
            <a:pPr marL="112713" indent="-112713" eaLnBrk="0" hangingPunct="0">
              <a:spcAft>
                <a:spcPts val="140"/>
              </a:spcAft>
            </a:pPr>
            <a:r>
              <a:rPr lang="en-US" sz="1200" dirty="0">
                <a:solidFill>
                  <a:srgbClr val="000000"/>
                </a:solidFill>
              </a:rPr>
              <a:t>PS BCA – PS Business Case Analysis</a:t>
            </a:r>
          </a:p>
          <a:p>
            <a:pPr marL="112713" indent="-112713" eaLnBrk="0" hangingPunct="0">
              <a:spcAft>
                <a:spcPts val="140"/>
              </a:spcAft>
            </a:pPr>
            <a:r>
              <a:rPr lang="en-US" sz="1200" dirty="0">
                <a:ea typeface="Times New Roman" pitchFamily="18" charset="0"/>
                <a:cs typeface="Arial" charset="0"/>
              </a:rPr>
              <a:t>RDT&amp;E – Research, Development, Test &amp; Evaluation</a:t>
            </a:r>
          </a:p>
          <a:p>
            <a:pPr eaLnBrk="0" hangingPunct="0">
              <a:spcAft>
                <a:spcPts val="140"/>
              </a:spcAft>
            </a:pPr>
            <a:r>
              <a:rPr lang="en-US" sz="1200" dirty="0">
                <a:ea typeface="Times New Roman" pitchFamily="18" charset="0"/>
                <a:cs typeface="Arial" charset="0"/>
              </a:rPr>
              <a:t>RFP – Request for Proposal</a:t>
            </a:r>
          </a:p>
          <a:p>
            <a:pPr eaLnBrk="0" hangingPunct="0">
              <a:spcAft>
                <a:spcPts val="140"/>
              </a:spcAft>
            </a:pPr>
            <a:r>
              <a:rPr lang="en-US" sz="1200" dirty="0">
                <a:ea typeface="Times New Roman" pitchFamily="18" charset="0"/>
                <a:cs typeface="Arial" charset="0"/>
              </a:rPr>
              <a:t>SCRM – Supply Chain Risk Management</a:t>
            </a:r>
          </a:p>
          <a:p>
            <a:pPr eaLnBrk="0" hangingPunct="0">
              <a:spcAft>
                <a:spcPts val="140"/>
              </a:spcAft>
            </a:pPr>
            <a:r>
              <a:rPr lang="en-US" sz="1200" dirty="0">
                <a:ea typeface="Times New Roman" pitchFamily="18" charset="0"/>
                <a:cs typeface="Arial" charset="0"/>
              </a:rPr>
              <a:t>SEP – Systems Engineering Plan</a:t>
            </a:r>
          </a:p>
          <a:p>
            <a:pPr eaLnBrk="0" hangingPunct="0">
              <a:spcAft>
                <a:spcPts val="140"/>
              </a:spcAft>
            </a:pPr>
            <a:r>
              <a:rPr lang="en-US" sz="1200" dirty="0">
                <a:ea typeface="Times New Roman" pitchFamily="18" charset="0"/>
                <a:cs typeface="Arial" charset="0"/>
              </a:rPr>
              <a:t>SRR – System Requirements Review</a:t>
            </a:r>
          </a:p>
          <a:p>
            <a:pPr eaLnBrk="0" hangingPunct="0">
              <a:spcAft>
                <a:spcPts val="140"/>
              </a:spcAft>
            </a:pPr>
            <a:r>
              <a:rPr lang="en-US" sz="1200" dirty="0">
                <a:ea typeface="Times New Roman" pitchFamily="18" charset="0"/>
                <a:cs typeface="Arial" charset="0"/>
              </a:rPr>
              <a:t>SFR – System Functional Review</a:t>
            </a:r>
          </a:p>
          <a:p>
            <a:pPr eaLnBrk="0" hangingPunct="0">
              <a:spcAft>
                <a:spcPts val="140"/>
              </a:spcAft>
            </a:pPr>
            <a:r>
              <a:rPr lang="en-US" sz="1200" dirty="0">
                <a:ea typeface="Times New Roman" pitchFamily="18" charset="0"/>
                <a:cs typeface="Arial" charset="0"/>
              </a:rPr>
              <a:t>SVR – System Verification Review</a:t>
            </a:r>
          </a:p>
          <a:p>
            <a:pPr eaLnBrk="0" hangingPunct="0">
              <a:spcAft>
                <a:spcPts val="140"/>
              </a:spcAft>
            </a:pPr>
            <a:r>
              <a:rPr lang="en-US" sz="1200" dirty="0">
                <a:ea typeface="Times New Roman" pitchFamily="18" charset="0"/>
                <a:cs typeface="Arial" charset="0"/>
              </a:rPr>
              <a:t>TEMP – Test &amp; Evaluation Master Plan</a:t>
            </a:r>
          </a:p>
          <a:p>
            <a:pPr marL="112713" indent="-112713" eaLnBrk="0" hangingPunct="0">
              <a:spcAft>
                <a:spcPts val="140"/>
              </a:spcAft>
            </a:pPr>
            <a:r>
              <a:rPr lang="en-US" sz="1200" dirty="0">
                <a:ea typeface="Times New Roman" pitchFamily="18" charset="0"/>
                <a:cs typeface="Arial" charset="0"/>
              </a:rPr>
              <a:t>TMRR – Tech Maturation &amp; Risk Reduction</a:t>
            </a:r>
          </a:p>
          <a:p>
            <a:pPr eaLnBrk="0" hangingPunct="0">
              <a:spcAft>
                <a:spcPts val="140"/>
              </a:spcAft>
            </a:pPr>
            <a:r>
              <a:rPr lang="en-US" sz="1200" dirty="0">
                <a:ea typeface="Times New Roman" pitchFamily="18" charset="0"/>
                <a:cs typeface="Arial" charset="0"/>
              </a:rPr>
              <a:t>TRA – Technology Readiness Assessment</a:t>
            </a:r>
          </a:p>
          <a:p>
            <a:pPr eaLnBrk="0" hangingPunct="0">
              <a:spcAft>
                <a:spcPts val="140"/>
              </a:spcAft>
            </a:pPr>
            <a:r>
              <a:rPr lang="en-US" sz="1200" dirty="0">
                <a:ea typeface="Times New Roman" pitchFamily="18" charset="0"/>
                <a:cs typeface="Arial" charset="0"/>
              </a:rPr>
              <a:t>TRR – Test Readiness Review</a:t>
            </a:r>
          </a:p>
          <a:p>
            <a:pPr eaLnBrk="0" hangingPunct="0">
              <a:spcAft>
                <a:spcPts val="140"/>
              </a:spcAft>
            </a:pPr>
            <a:r>
              <a:rPr lang="en-US" sz="1200" dirty="0">
                <a:ea typeface="Times New Roman" pitchFamily="18" charset="0"/>
                <a:cs typeface="Arial" charset="0"/>
              </a:rPr>
              <a:t>VOLT – Validated Online Lifecycle Threat</a:t>
            </a:r>
          </a:p>
        </p:txBody>
      </p:sp>
      <p:sp>
        <p:nvSpPr>
          <p:cNvPr id="177" name="Text Box 1631">
            <a:hlinkClick r:id="rId8" action="ppaction://hlinksldjump"/>
          </p:cNvPr>
          <p:cNvSpPr txBox="1">
            <a:spLocks noChangeArrowheads="1"/>
          </p:cNvSpPr>
          <p:nvPr/>
        </p:nvSpPr>
        <p:spPr bwMode="auto">
          <a:xfrm>
            <a:off x="29939675" y="2935484"/>
            <a:ext cx="2654448" cy="966973"/>
          </a:xfrm>
          <a:prstGeom prst="rect">
            <a:avLst/>
          </a:prstGeom>
          <a:noFill/>
          <a:ln w="12700">
            <a:noFill/>
            <a:miter lim="800000"/>
            <a:headEnd type="none" w="sm" len="sm"/>
            <a:tailEnd/>
          </a:ln>
        </p:spPr>
        <p:txBody>
          <a:bodyPr wrap="square" lIns="91428" tIns="45714" rIns="91428" bIns="45714">
            <a:spAutoFit/>
          </a:bodyPr>
          <a:lstStyle/>
          <a:p>
            <a:pPr algn="ctr" defTabSz="1044445"/>
            <a:r>
              <a:rPr lang="en-US" sz="2800" b="1" dirty="0">
                <a:latin typeface="Arial" pitchFamily="34" charset="0"/>
                <a:cs typeface="Arial" pitchFamily="34" charset="0"/>
              </a:rPr>
              <a:t>Acronyms &amp; Abbreviations</a:t>
            </a:r>
          </a:p>
        </p:txBody>
      </p:sp>
      <p:cxnSp>
        <p:nvCxnSpPr>
          <p:cNvPr id="184" name="Straight Arrow Connector 183"/>
          <p:cNvCxnSpPr/>
          <p:nvPr/>
        </p:nvCxnSpPr>
        <p:spPr bwMode="auto">
          <a:xfrm>
            <a:off x="5689261" y="11766804"/>
            <a:ext cx="944732" cy="0"/>
          </a:xfrm>
          <a:prstGeom prst="straightConnector1">
            <a:avLst/>
          </a:prstGeom>
          <a:solidFill>
            <a:srgbClr val="BBE0E3"/>
          </a:solidFill>
          <a:ln w="57150" cap="flat" cmpd="sng" algn="ctr">
            <a:solidFill>
              <a:srgbClr val="7030A0"/>
            </a:solidFill>
            <a:prstDash val="solid"/>
            <a:round/>
            <a:headEnd type="none" w="med" len="med"/>
            <a:tailEnd type="stealth" w="lg" len="lg"/>
          </a:ln>
          <a:effectLst/>
        </p:spPr>
      </p:cxnSp>
      <p:sp>
        <p:nvSpPr>
          <p:cNvPr id="185" name="Rectangle 1783"/>
          <p:cNvSpPr>
            <a:spLocks noChangeArrowheads="1"/>
          </p:cNvSpPr>
          <p:nvPr/>
        </p:nvSpPr>
        <p:spPr bwMode="auto">
          <a:xfrm>
            <a:off x="5616078" y="11423475"/>
            <a:ext cx="827270" cy="631624"/>
          </a:xfrm>
          <a:prstGeom prst="rect">
            <a:avLst/>
          </a:prstGeom>
          <a:noFill/>
          <a:ln w="9525">
            <a:noFill/>
            <a:miter lim="800000"/>
            <a:headEnd/>
            <a:tailEnd/>
          </a:ln>
        </p:spPr>
        <p:txBody>
          <a:bodyPr wrap="square" lIns="105196" tIns="52598" rIns="105196" bIns="52598">
            <a:spAutoFit/>
          </a:bodyPr>
          <a:lstStyle/>
          <a:p>
            <a:pPr algn="ctr" defTabSz="1044309">
              <a:lnSpc>
                <a:spcPct val="150000"/>
              </a:lnSpc>
              <a:defRPr/>
            </a:pPr>
            <a:r>
              <a:rPr lang="en-US" sz="1200" b="1" kern="0" dirty="0">
                <a:solidFill>
                  <a:sysClr val="windowText" lastClr="000000"/>
                </a:solidFill>
              </a:rPr>
              <a:t>Source </a:t>
            </a:r>
          </a:p>
          <a:p>
            <a:pPr algn="ctr" defTabSz="1044309">
              <a:lnSpc>
                <a:spcPct val="150000"/>
              </a:lnSpc>
              <a:defRPr/>
            </a:pPr>
            <a:r>
              <a:rPr lang="en-US" sz="1200" b="1" kern="0" dirty="0">
                <a:solidFill>
                  <a:sysClr val="windowText" lastClr="000000"/>
                </a:solidFill>
              </a:rPr>
              <a:t>Selection</a:t>
            </a:r>
          </a:p>
        </p:txBody>
      </p:sp>
      <p:sp>
        <p:nvSpPr>
          <p:cNvPr id="186" name="Rectangle 1783"/>
          <p:cNvSpPr>
            <a:spLocks noChangeArrowheads="1"/>
          </p:cNvSpPr>
          <p:nvPr/>
        </p:nvSpPr>
        <p:spPr bwMode="auto">
          <a:xfrm>
            <a:off x="6085918" y="11130285"/>
            <a:ext cx="1392257" cy="475555"/>
          </a:xfrm>
          <a:prstGeom prst="rect">
            <a:avLst/>
          </a:prstGeom>
          <a:noFill/>
          <a:ln w="9525">
            <a:noFill/>
            <a:miter lim="800000"/>
            <a:headEnd/>
            <a:tailEnd/>
          </a:ln>
        </p:spPr>
        <p:txBody>
          <a:bodyPr wrap="none" lIns="105196" tIns="52598" rIns="105196" bIns="52598">
            <a:spAutoFit/>
          </a:bodyPr>
          <a:lstStyle/>
          <a:p>
            <a:pPr algn="ctr" defTabSz="1044309">
              <a:defRPr/>
            </a:pPr>
            <a:r>
              <a:rPr lang="en-US" sz="1200" b="1" kern="0" dirty="0">
                <a:solidFill>
                  <a:sysClr val="windowText" lastClr="000000"/>
                </a:solidFill>
              </a:rPr>
              <a:t>Contract award(s)</a:t>
            </a:r>
          </a:p>
          <a:p>
            <a:pPr algn="ctr" defTabSz="1044309">
              <a:defRPr/>
            </a:pPr>
            <a:r>
              <a:rPr lang="en-US" sz="1200" b="1" kern="0" dirty="0">
                <a:solidFill>
                  <a:sysClr val="windowText" lastClr="000000"/>
                </a:solidFill>
              </a:rPr>
              <a:t>for MSA Phase</a:t>
            </a:r>
          </a:p>
        </p:txBody>
      </p:sp>
      <p:sp>
        <p:nvSpPr>
          <p:cNvPr id="187" name="Flowchart: Decision 186"/>
          <p:cNvSpPr/>
          <p:nvPr/>
        </p:nvSpPr>
        <p:spPr bwMode="auto">
          <a:xfrm>
            <a:off x="6583787" y="11551144"/>
            <a:ext cx="396814" cy="448573"/>
          </a:xfrm>
          <a:prstGeom prst="flowChartDecision">
            <a:avLst/>
          </a:prstGeom>
          <a:gradFill flip="none" rotWithShape="1">
            <a:gsLst>
              <a:gs pos="10000">
                <a:srgbClr val="FFFFFF"/>
              </a:gs>
              <a:gs pos="82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84" tIns="52243" rIns="104484" bIns="52243" anchor="ctr"/>
          <a:lstStyle/>
          <a:p>
            <a:pPr algn="ctr" defTabSz="1044309"/>
            <a:endParaRPr lang="en-US" sz="900" b="1" kern="0">
              <a:solidFill>
                <a:sysClr val="windowText" lastClr="000000"/>
              </a:solidFill>
            </a:endParaRPr>
          </a:p>
        </p:txBody>
      </p:sp>
      <p:grpSp>
        <p:nvGrpSpPr>
          <p:cNvPr id="560" name="Group 559"/>
          <p:cNvGrpSpPr/>
          <p:nvPr/>
        </p:nvGrpSpPr>
        <p:grpSpPr>
          <a:xfrm>
            <a:off x="6651107" y="12658650"/>
            <a:ext cx="823962" cy="496384"/>
            <a:chOff x="6730621" y="12890360"/>
            <a:chExt cx="823962" cy="496384"/>
          </a:xfrm>
        </p:grpSpPr>
        <p:sp>
          <p:nvSpPr>
            <p:cNvPr id="197" name="Rectangle 4330"/>
            <p:cNvSpPr>
              <a:spLocks noChangeArrowheads="1"/>
            </p:cNvSpPr>
            <p:nvPr/>
          </p:nvSpPr>
          <p:spPr bwMode="auto">
            <a:xfrm>
              <a:off x="6730621" y="12890360"/>
              <a:ext cx="823962" cy="496384"/>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84" tIns="52243" rIns="104484" bIns="52243" anchor="ctr"/>
            <a:lstStyle/>
            <a:p>
              <a:pPr algn="ctr" defTabSz="1044309"/>
              <a:endParaRPr lang="en-US" sz="900" b="1" kern="0" dirty="0">
                <a:solidFill>
                  <a:sysClr val="windowText" lastClr="000000"/>
                </a:solidFill>
              </a:endParaRPr>
            </a:p>
          </p:txBody>
        </p:sp>
        <p:sp>
          <p:nvSpPr>
            <p:cNvPr id="198" name="Text Box 2318"/>
            <p:cNvSpPr txBox="1">
              <a:spLocks noChangeArrowheads="1"/>
            </p:cNvSpPr>
            <p:nvPr/>
          </p:nvSpPr>
          <p:spPr bwMode="auto">
            <a:xfrm>
              <a:off x="6846615" y="12953892"/>
              <a:ext cx="586995" cy="369320"/>
            </a:xfrm>
            <a:prstGeom prst="rect">
              <a:avLst/>
            </a:prstGeom>
            <a:noFill/>
            <a:ln w="12700">
              <a:noFill/>
              <a:miter lim="800000"/>
              <a:headEnd type="none" w="sm" len="sm"/>
              <a:tailEnd/>
            </a:ln>
          </p:spPr>
          <p:txBody>
            <a:bodyPr wrap="none" lIns="91428" tIns="45714" rIns="91428" bIns="45714">
              <a:spAutoFit/>
            </a:bodyPr>
            <a:lstStyle/>
            <a:p>
              <a:pPr algn="ctr" defTabSz="1044445"/>
              <a:r>
                <a:rPr lang="en-US" sz="1800" b="1" i="1" dirty="0">
                  <a:solidFill>
                    <a:srgbClr val="990033"/>
                  </a:solidFill>
                </a:rPr>
                <a:t>AoA</a:t>
              </a:r>
            </a:p>
          </p:txBody>
        </p:sp>
      </p:grpSp>
      <p:cxnSp>
        <p:nvCxnSpPr>
          <p:cNvPr id="219" name="Straight Arrow Connector 218"/>
          <p:cNvCxnSpPr>
            <a:endCxn id="475" idx="0"/>
          </p:cNvCxnSpPr>
          <p:nvPr/>
        </p:nvCxnSpPr>
        <p:spPr>
          <a:xfrm>
            <a:off x="13687425" y="5572125"/>
            <a:ext cx="43918" cy="5866156"/>
          </a:xfrm>
          <a:prstGeom prst="straightConnector1">
            <a:avLst/>
          </a:prstGeom>
          <a:solidFill>
            <a:srgbClr val="BBE0E3"/>
          </a:solidFill>
          <a:ln w="19050" cap="flat" cmpd="sng" algn="ctr">
            <a:solidFill>
              <a:srgbClr val="00CCFF"/>
            </a:solidFill>
            <a:prstDash val="solid"/>
            <a:round/>
            <a:headEnd type="none" w="med" len="med"/>
            <a:tailEnd type="stealth" w="lg" len="lg"/>
          </a:ln>
          <a:effectLst/>
        </p:spPr>
      </p:cxnSp>
      <p:grpSp>
        <p:nvGrpSpPr>
          <p:cNvPr id="19" name="Group 18"/>
          <p:cNvGrpSpPr/>
          <p:nvPr/>
        </p:nvGrpSpPr>
        <p:grpSpPr>
          <a:xfrm>
            <a:off x="2542686" y="8661274"/>
            <a:ext cx="2154548" cy="395277"/>
            <a:chOff x="2542686" y="8661274"/>
            <a:chExt cx="2154548" cy="395277"/>
          </a:xfrm>
        </p:grpSpPr>
        <p:sp>
          <p:nvSpPr>
            <p:cNvPr id="209" name="Rectangle 1364"/>
            <p:cNvSpPr>
              <a:spLocks noChangeArrowheads="1"/>
            </p:cNvSpPr>
            <p:nvPr/>
          </p:nvSpPr>
          <p:spPr bwMode="auto">
            <a:xfrm>
              <a:off x="2542686" y="8716037"/>
              <a:ext cx="2154548" cy="285751"/>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nchorCtr="0"/>
            <a:lstStyle/>
            <a:p>
              <a:pPr defTabSz="914286">
                <a:defRPr/>
              </a:pPr>
              <a:endParaRPr lang="en-US" sz="1100" kern="0" dirty="0">
                <a:solidFill>
                  <a:sysClr val="windowText" lastClr="000000"/>
                </a:solidFill>
              </a:endParaRPr>
            </a:p>
          </p:txBody>
        </p:sp>
        <p:sp>
          <p:nvSpPr>
            <p:cNvPr id="210" name="Rectangle 1365"/>
            <p:cNvSpPr>
              <a:spLocks noChangeArrowheads="1"/>
            </p:cNvSpPr>
            <p:nvPr/>
          </p:nvSpPr>
          <p:spPr bwMode="auto">
            <a:xfrm>
              <a:off x="2590003" y="8661274"/>
              <a:ext cx="2059914" cy="395277"/>
            </a:xfrm>
            <a:prstGeom prst="rect">
              <a:avLst/>
            </a:prstGeom>
            <a:noFill/>
            <a:ln w="9525">
              <a:noFill/>
              <a:miter lim="800000"/>
              <a:headEnd/>
              <a:tailEnd/>
            </a:ln>
          </p:spPr>
          <p:txBody>
            <a:bodyPr wrap="square" lIns="105196" tIns="52598" rIns="105196" bIns="52598" anchor="ctr" anchorCtr="0">
              <a:spAutoFit/>
            </a:bodyPr>
            <a:lstStyle/>
            <a:p>
              <a:pPr algn="ctr" defTabSz="1044309">
                <a:lnSpc>
                  <a:spcPct val="85000"/>
                </a:lnSpc>
                <a:defRPr/>
              </a:pPr>
              <a:r>
                <a:rPr lang="en-US" sz="1100" b="1" kern="0" dirty="0">
                  <a:solidFill>
                    <a:sysClr val="windowText" lastClr="000000"/>
                  </a:solidFill>
                </a:rPr>
                <a:t>Capabilities Based Assessment (or other study)</a:t>
              </a:r>
            </a:p>
          </p:txBody>
        </p:sp>
      </p:grpSp>
      <p:sp>
        <p:nvSpPr>
          <p:cNvPr id="222" name="Rectangle 1729"/>
          <p:cNvSpPr>
            <a:spLocks noChangeArrowheads="1"/>
          </p:cNvSpPr>
          <p:nvPr/>
        </p:nvSpPr>
        <p:spPr bwMode="auto">
          <a:xfrm>
            <a:off x="340639" y="11505169"/>
            <a:ext cx="1332461" cy="383238"/>
          </a:xfrm>
          <a:prstGeom prst="rect">
            <a:avLst/>
          </a:prstGeom>
          <a:noFill/>
          <a:ln w="9525">
            <a:noFill/>
            <a:miter lim="800000"/>
            <a:headEnd/>
            <a:tailEnd/>
          </a:ln>
        </p:spPr>
        <p:txBody>
          <a:bodyPr wrap="none" lIns="105210" tIns="52606" rIns="105210" bIns="52606">
            <a:spAutoFit/>
          </a:bodyPr>
          <a:lstStyle/>
          <a:p>
            <a:pPr algn="ctr" defTabSz="1044445"/>
            <a:r>
              <a:rPr lang="en-US" sz="1800" b="1" i="1" dirty="0"/>
              <a:t>Contracting</a:t>
            </a:r>
          </a:p>
        </p:txBody>
      </p:sp>
      <p:sp>
        <p:nvSpPr>
          <p:cNvPr id="226" name="Rectangle 1783"/>
          <p:cNvSpPr>
            <a:spLocks noChangeArrowheads="1"/>
          </p:cNvSpPr>
          <p:nvPr/>
        </p:nvSpPr>
        <p:spPr bwMode="auto">
          <a:xfrm>
            <a:off x="19945307" y="11159616"/>
            <a:ext cx="1252796" cy="475555"/>
          </a:xfrm>
          <a:prstGeom prst="rect">
            <a:avLst/>
          </a:prstGeom>
          <a:noFill/>
          <a:ln w="9525">
            <a:noFill/>
            <a:miter lim="800000"/>
            <a:headEnd/>
            <a:tailEnd/>
          </a:ln>
        </p:spPr>
        <p:txBody>
          <a:bodyPr wrap="none" lIns="105196" tIns="52598" rIns="105196" bIns="52598">
            <a:spAutoFit/>
          </a:bodyPr>
          <a:lstStyle/>
          <a:p>
            <a:pPr algn="ctr" defTabSz="1044309">
              <a:defRPr/>
            </a:pPr>
            <a:r>
              <a:rPr lang="en-US" sz="1200" b="1" kern="0" dirty="0">
                <a:solidFill>
                  <a:sysClr val="windowText" lastClr="000000"/>
                </a:solidFill>
              </a:rPr>
              <a:t>Contract Award </a:t>
            </a:r>
          </a:p>
          <a:p>
            <a:pPr algn="ctr" defTabSz="1044309">
              <a:defRPr/>
            </a:pPr>
            <a:r>
              <a:rPr lang="en-US" sz="1200" b="1" kern="0" dirty="0">
                <a:solidFill>
                  <a:sysClr val="windowText" lastClr="000000"/>
                </a:solidFill>
              </a:rPr>
              <a:t>for LRIP</a:t>
            </a:r>
          </a:p>
        </p:txBody>
      </p:sp>
      <p:sp>
        <p:nvSpPr>
          <p:cNvPr id="227" name="Flowchart: Decision 226"/>
          <p:cNvSpPr/>
          <p:nvPr/>
        </p:nvSpPr>
        <p:spPr bwMode="auto">
          <a:xfrm>
            <a:off x="20336804" y="11551144"/>
            <a:ext cx="396814" cy="448573"/>
          </a:xfrm>
          <a:prstGeom prst="flowChartDecision">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defTabSz="914286"/>
            <a:endParaRPr lang="en-US" sz="1800" kern="0">
              <a:solidFill>
                <a:sysClr val="windowText" lastClr="000000"/>
              </a:solidFill>
            </a:endParaRPr>
          </a:p>
        </p:txBody>
      </p:sp>
      <p:cxnSp>
        <p:nvCxnSpPr>
          <p:cNvPr id="228" name="Straight Arrow Connector 227"/>
          <p:cNvCxnSpPr/>
          <p:nvPr/>
        </p:nvCxnSpPr>
        <p:spPr bwMode="auto">
          <a:xfrm>
            <a:off x="18686631" y="11775430"/>
            <a:ext cx="1633910" cy="0"/>
          </a:xfrm>
          <a:prstGeom prst="straightConnector1">
            <a:avLst/>
          </a:prstGeom>
          <a:solidFill>
            <a:srgbClr val="BBE0E3"/>
          </a:solidFill>
          <a:ln w="57150" cap="flat" cmpd="sng" algn="ctr">
            <a:solidFill>
              <a:schemeClr val="accent6"/>
            </a:solidFill>
            <a:prstDash val="solid"/>
            <a:round/>
            <a:headEnd type="none" w="med" len="med"/>
            <a:tailEnd type="stealth" w="lg" len="lg"/>
          </a:ln>
          <a:effectLst/>
        </p:spPr>
      </p:cxnSp>
      <p:sp>
        <p:nvSpPr>
          <p:cNvPr id="231" name="Text Box 2318">
            <a:hlinkClick r:id="rId9" action="ppaction://hlinksldjump"/>
          </p:cNvPr>
          <p:cNvSpPr txBox="1">
            <a:spLocks noChangeArrowheads="1"/>
          </p:cNvSpPr>
          <p:nvPr/>
        </p:nvSpPr>
        <p:spPr bwMode="auto">
          <a:xfrm>
            <a:off x="13119032" y="7558722"/>
            <a:ext cx="1253021" cy="491739"/>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i="1" dirty="0">
                <a:solidFill>
                  <a:srgbClr val="C00000"/>
                </a:solidFill>
              </a:rPr>
              <a:t>Acquisition </a:t>
            </a:r>
          </a:p>
          <a:p>
            <a:pPr algn="ctr"/>
            <a:r>
              <a:rPr lang="en-US" sz="1600" b="1" i="1" dirty="0">
                <a:solidFill>
                  <a:srgbClr val="C00000"/>
                </a:solidFill>
              </a:rPr>
              <a:t>Strategy</a:t>
            </a:r>
          </a:p>
        </p:txBody>
      </p:sp>
      <p:sp>
        <p:nvSpPr>
          <p:cNvPr id="233" name="Rectangle 1783"/>
          <p:cNvSpPr>
            <a:spLocks noChangeArrowheads="1"/>
          </p:cNvSpPr>
          <p:nvPr/>
        </p:nvSpPr>
        <p:spPr bwMode="auto">
          <a:xfrm>
            <a:off x="19205176" y="11433000"/>
            <a:ext cx="998169" cy="631624"/>
          </a:xfrm>
          <a:prstGeom prst="rect">
            <a:avLst/>
          </a:prstGeom>
          <a:noFill/>
          <a:ln w="9525">
            <a:noFill/>
            <a:miter lim="800000"/>
            <a:headEnd/>
            <a:tailEnd/>
          </a:ln>
        </p:spPr>
        <p:txBody>
          <a:bodyPr wrap="square" lIns="105196" tIns="52598" rIns="105196" bIns="52598">
            <a:spAutoFit/>
          </a:bodyPr>
          <a:lstStyle/>
          <a:p>
            <a:pPr algn="ctr" defTabSz="1044309">
              <a:lnSpc>
                <a:spcPct val="150000"/>
              </a:lnSpc>
              <a:defRPr/>
            </a:pPr>
            <a:r>
              <a:rPr lang="en-US" sz="1200" b="1" kern="0" dirty="0">
                <a:solidFill>
                  <a:sysClr val="windowText" lastClr="000000"/>
                </a:solidFill>
              </a:rPr>
              <a:t>Source</a:t>
            </a:r>
          </a:p>
          <a:p>
            <a:pPr algn="ctr" defTabSz="1044309">
              <a:lnSpc>
                <a:spcPct val="150000"/>
              </a:lnSpc>
              <a:defRPr/>
            </a:pPr>
            <a:r>
              <a:rPr lang="en-US" sz="1200" b="1" kern="0" dirty="0">
                <a:solidFill>
                  <a:sysClr val="windowText" lastClr="000000"/>
                </a:solidFill>
              </a:rPr>
              <a:t>Selection</a:t>
            </a:r>
          </a:p>
        </p:txBody>
      </p:sp>
      <p:grpSp>
        <p:nvGrpSpPr>
          <p:cNvPr id="235" name="Group 234"/>
          <p:cNvGrpSpPr/>
          <p:nvPr/>
        </p:nvGrpSpPr>
        <p:grpSpPr>
          <a:xfrm>
            <a:off x="7838730" y="12583677"/>
            <a:ext cx="1116428" cy="646331"/>
            <a:chOff x="7203277" y="4836668"/>
            <a:chExt cx="1121574" cy="640010"/>
          </a:xfrm>
        </p:grpSpPr>
        <p:sp>
          <p:nvSpPr>
            <p:cNvPr id="236" name="Rectangle 4330"/>
            <p:cNvSpPr>
              <a:spLocks noChangeArrowheads="1"/>
            </p:cNvSpPr>
            <p:nvPr/>
          </p:nvSpPr>
          <p:spPr bwMode="auto">
            <a:xfrm>
              <a:off x="7203277" y="4895849"/>
              <a:ext cx="1121574" cy="542926"/>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237" name="Text Box 2318"/>
            <p:cNvSpPr txBox="1">
              <a:spLocks noChangeArrowheads="1"/>
            </p:cNvSpPr>
            <p:nvPr/>
          </p:nvSpPr>
          <p:spPr bwMode="auto">
            <a:xfrm>
              <a:off x="7240768" y="4836668"/>
              <a:ext cx="1058220" cy="640010"/>
            </a:xfrm>
            <a:prstGeom prst="rect">
              <a:avLst/>
            </a:prstGeom>
            <a:noFill/>
            <a:ln w="12700">
              <a:noFill/>
              <a:miter lim="800000"/>
              <a:headEnd type="none" w="sm" len="sm"/>
              <a:tailEnd/>
            </a:ln>
          </p:spPr>
          <p:txBody>
            <a:bodyPr wrap="none">
              <a:spAutoFit/>
            </a:bodyPr>
            <a:lstStyle/>
            <a:p>
              <a:pPr algn="ctr" defTabSz="1044445"/>
              <a:r>
                <a:rPr lang="en-US" sz="1800" b="1" dirty="0"/>
                <a:t>Materiel </a:t>
              </a:r>
            </a:p>
            <a:p>
              <a:pPr algn="ctr" defTabSz="1044445"/>
              <a:r>
                <a:rPr lang="en-US" sz="1800" b="1" dirty="0"/>
                <a:t>Solution</a:t>
              </a:r>
            </a:p>
          </p:txBody>
        </p:sp>
      </p:grpSp>
      <p:sp>
        <p:nvSpPr>
          <p:cNvPr id="238" name="Text Box 2318"/>
          <p:cNvSpPr txBox="1">
            <a:spLocks noChangeArrowheads="1"/>
          </p:cNvSpPr>
          <p:nvPr/>
        </p:nvSpPr>
        <p:spPr bwMode="auto">
          <a:xfrm>
            <a:off x="11141296" y="12642393"/>
            <a:ext cx="1171218" cy="528898"/>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b="1" dirty="0"/>
              <a:t>Prototypes</a:t>
            </a:r>
          </a:p>
        </p:txBody>
      </p:sp>
      <p:sp>
        <p:nvSpPr>
          <p:cNvPr id="239" name="Text Box 2318"/>
          <p:cNvSpPr txBox="1">
            <a:spLocks noChangeArrowheads="1"/>
          </p:cNvSpPr>
          <p:nvPr/>
        </p:nvSpPr>
        <p:spPr bwMode="auto">
          <a:xfrm>
            <a:off x="18111439" y="12488460"/>
            <a:ext cx="1923690" cy="836764"/>
          </a:xfrm>
          <a:prstGeom prst="rec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b="1" dirty="0"/>
              <a:t>Pre-Production</a:t>
            </a:r>
          </a:p>
          <a:p>
            <a:pPr algn="ctr"/>
            <a:r>
              <a:rPr lang="en-US" b="1" dirty="0"/>
              <a:t>Prototypes</a:t>
            </a:r>
          </a:p>
        </p:txBody>
      </p:sp>
      <p:sp>
        <p:nvSpPr>
          <p:cNvPr id="241" name="Text Box 2318"/>
          <p:cNvSpPr txBox="1">
            <a:spLocks noChangeArrowheads="1"/>
          </p:cNvSpPr>
          <p:nvPr/>
        </p:nvSpPr>
        <p:spPr bwMode="auto">
          <a:xfrm>
            <a:off x="21224857" y="12627635"/>
            <a:ext cx="1047750" cy="558415"/>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defTabSz="914400">
              <a:defRPr sz="1800" kern="0">
                <a:solidFill>
                  <a:sysClr val="windowText" lastClr="000000"/>
                </a:solidFill>
              </a:defRPr>
            </a:lvl1pPr>
          </a:lstStyle>
          <a:p>
            <a:pPr algn="ctr"/>
            <a:r>
              <a:rPr lang="en-US" b="1" dirty="0"/>
              <a:t>LRIP </a:t>
            </a:r>
          </a:p>
          <a:p>
            <a:pPr algn="ctr"/>
            <a:r>
              <a:rPr lang="en-US" b="1" dirty="0"/>
              <a:t>Articles</a:t>
            </a:r>
          </a:p>
        </p:txBody>
      </p:sp>
      <p:sp>
        <p:nvSpPr>
          <p:cNvPr id="243" name="Text Box 2318"/>
          <p:cNvSpPr txBox="1">
            <a:spLocks noChangeArrowheads="1"/>
          </p:cNvSpPr>
          <p:nvPr/>
        </p:nvSpPr>
        <p:spPr bwMode="auto">
          <a:xfrm>
            <a:off x="24934404" y="12462582"/>
            <a:ext cx="1457864" cy="888521"/>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defTabSz="914400">
              <a:defRPr sz="1800" kern="0">
                <a:solidFill>
                  <a:sysClr val="windowText" lastClr="000000"/>
                </a:solidFill>
              </a:defRPr>
            </a:lvl1pPr>
          </a:lstStyle>
          <a:p>
            <a:pPr algn="ctr"/>
            <a:r>
              <a:rPr lang="en-US" b="1" dirty="0"/>
              <a:t>Full-Rate</a:t>
            </a:r>
          </a:p>
          <a:p>
            <a:pPr algn="ctr"/>
            <a:r>
              <a:rPr lang="en-US" b="1" dirty="0"/>
              <a:t>Production</a:t>
            </a:r>
          </a:p>
          <a:p>
            <a:pPr algn="ctr"/>
            <a:r>
              <a:rPr lang="en-US" b="1" dirty="0"/>
              <a:t>Systems</a:t>
            </a:r>
          </a:p>
        </p:txBody>
      </p:sp>
      <p:sp>
        <p:nvSpPr>
          <p:cNvPr id="245" name="Rectangle 1729"/>
          <p:cNvSpPr>
            <a:spLocks noChangeArrowheads="1"/>
          </p:cNvSpPr>
          <p:nvPr/>
        </p:nvSpPr>
        <p:spPr bwMode="auto">
          <a:xfrm>
            <a:off x="463416" y="15479023"/>
            <a:ext cx="1084508" cy="383238"/>
          </a:xfrm>
          <a:prstGeom prst="rect">
            <a:avLst/>
          </a:prstGeom>
          <a:noFill/>
          <a:ln w="9525">
            <a:noFill/>
            <a:miter lim="800000"/>
            <a:headEnd/>
            <a:tailEnd/>
          </a:ln>
        </p:spPr>
        <p:txBody>
          <a:bodyPr wrap="none" lIns="105210" tIns="52606" rIns="105210" bIns="52606">
            <a:spAutoFit/>
          </a:bodyPr>
          <a:lstStyle/>
          <a:p>
            <a:pPr algn="ctr" defTabSz="1044445"/>
            <a:r>
              <a:rPr lang="en-US" sz="1800" b="1" i="1" dirty="0"/>
              <a:t>Software</a:t>
            </a:r>
          </a:p>
        </p:txBody>
      </p:sp>
      <p:sp>
        <p:nvSpPr>
          <p:cNvPr id="246" name="Text Box 2318">
            <a:hlinkClick r:id="rId10" action="ppaction://hlinksldjump"/>
          </p:cNvPr>
          <p:cNvSpPr txBox="1">
            <a:spLocks noChangeArrowheads="1"/>
          </p:cNvSpPr>
          <p:nvPr/>
        </p:nvSpPr>
        <p:spPr bwMode="auto">
          <a:xfrm>
            <a:off x="12549203" y="15944539"/>
            <a:ext cx="852970" cy="339338"/>
          </a:xfrm>
          <a:prstGeom prst="rect">
            <a:avLst/>
          </a:prstGeom>
          <a:solidFill>
            <a:schemeClr val="bg1"/>
          </a:soli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0.1</a:t>
            </a:r>
          </a:p>
        </p:txBody>
      </p:sp>
      <p:sp>
        <p:nvSpPr>
          <p:cNvPr id="250" name="Text Box 2318">
            <a:hlinkClick r:id="rId10" action="ppaction://hlinksldjump"/>
          </p:cNvPr>
          <p:cNvSpPr txBox="1">
            <a:spLocks noChangeArrowheads="1"/>
          </p:cNvSpPr>
          <p:nvPr/>
        </p:nvSpPr>
        <p:spPr bwMode="auto">
          <a:xfrm>
            <a:off x="15716763" y="15415584"/>
            <a:ext cx="1052995" cy="339338"/>
          </a:xfrm>
          <a:prstGeom prst="rect">
            <a:avLst/>
          </a:prstGeom>
          <a:solidFill>
            <a:schemeClr val="bg1"/>
          </a:soli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1.1</a:t>
            </a:r>
          </a:p>
        </p:txBody>
      </p:sp>
      <p:sp>
        <p:nvSpPr>
          <p:cNvPr id="251" name="Text Box 2318">
            <a:hlinkClick r:id="rId10" action="ppaction://hlinksldjump"/>
          </p:cNvPr>
          <p:cNvSpPr txBox="1">
            <a:spLocks noChangeArrowheads="1"/>
          </p:cNvSpPr>
          <p:nvPr/>
        </p:nvSpPr>
        <p:spPr bwMode="auto">
          <a:xfrm>
            <a:off x="17017608" y="16203891"/>
            <a:ext cx="852970" cy="339338"/>
          </a:xfrm>
          <a:prstGeom prst="rect">
            <a:avLst/>
          </a:prstGeom>
          <a:solidFill>
            <a:schemeClr val="bg1"/>
          </a:soli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1.3</a:t>
            </a:r>
          </a:p>
        </p:txBody>
      </p:sp>
      <p:sp>
        <p:nvSpPr>
          <p:cNvPr id="252" name="Text Box 2318">
            <a:hlinkClick r:id="rId10" action="ppaction://hlinksldjump"/>
          </p:cNvPr>
          <p:cNvSpPr txBox="1">
            <a:spLocks noChangeArrowheads="1"/>
          </p:cNvSpPr>
          <p:nvPr/>
        </p:nvSpPr>
        <p:spPr bwMode="auto">
          <a:xfrm>
            <a:off x="16237735" y="15805203"/>
            <a:ext cx="1043470" cy="339338"/>
          </a:xfrm>
          <a:prstGeom prst="rect">
            <a:avLst/>
          </a:prstGeom>
          <a:solidFill>
            <a:schemeClr val="bg1"/>
          </a:soli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1.2</a:t>
            </a:r>
          </a:p>
        </p:txBody>
      </p:sp>
      <p:sp>
        <p:nvSpPr>
          <p:cNvPr id="253" name="Text Box 2318">
            <a:hlinkClick r:id="rId10" action="ppaction://hlinksldjump"/>
          </p:cNvPr>
          <p:cNvSpPr txBox="1">
            <a:spLocks noChangeArrowheads="1"/>
          </p:cNvSpPr>
          <p:nvPr/>
        </p:nvSpPr>
        <p:spPr bwMode="auto">
          <a:xfrm>
            <a:off x="18603291" y="16202258"/>
            <a:ext cx="852970" cy="339338"/>
          </a:xfrm>
          <a:prstGeom prst="rect">
            <a:avLst/>
          </a:prstGeom>
          <a:solidFill>
            <a:schemeClr val="bg1"/>
          </a:solidFill>
          <a:ln w="12700">
            <a:solidFill>
              <a:srgbClr val="000000"/>
            </a:solidFill>
            <a:prstDash val="dash"/>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2.1</a:t>
            </a:r>
          </a:p>
        </p:txBody>
      </p:sp>
      <p:sp>
        <p:nvSpPr>
          <p:cNvPr id="254" name="TextBox 253">
            <a:hlinkClick r:id="rId10" action="ppaction://hlinksldjump"/>
          </p:cNvPr>
          <p:cNvSpPr txBox="1"/>
          <p:nvPr/>
        </p:nvSpPr>
        <p:spPr>
          <a:xfrm>
            <a:off x="2575072" y="16029287"/>
            <a:ext cx="2543176" cy="646319"/>
          </a:xfrm>
          <a:prstGeom prst="rect">
            <a:avLst/>
          </a:prstGeom>
          <a:noFill/>
        </p:spPr>
        <p:txBody>
          <a:bodyPr wrap="square" lIns="91428" tIns="45714" rIns="91428" bIns="45714" rtlCol="0">
            <a:spAutoFit/>
          </a:bodyPr>
          <a:lstStyle/>
          <a:p>
            <a:pPr algn="ctr"/>
            <a:r>
              <a:rPr lang="en-US" sz="1200" b="1" dirty="0"/>
              <a:t>(*The actual number and type of software builds during the program will depend on system type.)</a:t>
            </a:r>
            <a:endParaRPr lang="en-US" sz="1200" dirty="0"/>
          </a:p>
        </p:txBody>
      </p:sp>
      <p:sp>
        <p:nvSpPr>
          <p:cNvPr id="255" name="Text Box 2318">
            <a:hlinkClick r:id="rId10" action="ppaction://hlinksldjump"/>
          </p:cNvPr>
          <p:cNvSpPr txBox="1">
            <a:spLocks noChangeArrowheads="1"/>
          </p:cNvSpPr>
          <p:nvPr/>
        </p:nvSpPr>
        <p:spPr bwMode="auto">
          <a:xfrm>
            <a:off x="20733715" y="15531789"/>
            <a:ext cx="1043471" cy="339338"/>
          </a:xfrm>
          <a:prstGeom prst="rect">
            <a:avLst/>
          </a:prstGeom>
          <a:solidFill>
            <a:schemeClr val="bg1"/>
          </a:solidFill>
          <a:ln w="12700">
            <a:solidFill>
              <a:srgbClr val="000000"/>
            </a:solidFill>
            <a:prstDash val="dash"/>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3.1</a:t>
            </a:r>
          </a:p>
        </p:txBody>
      </p:sp>
      <p:sp>
        <p:nvSpPr>
          <p:cNvPr id="256" name="Text Box 2318">
            <a:hlinkClick r:id="rId10" action="ppaction://hlinksldjump"/>
          </p:cNvPr>
          <p:cNvSpPr txBox="1">
            <a:spLocks noChangeArrowheads="1"/>
          </p:cNvSpPr>
          <p:nvPr/>
        </p:nvSpPr>
        <p:spPr bwMode="auto">
          <a:xfrm>
            <a:off x="21560835" y="16046593"/>
            <a:ext cx="1085849" cy="339338"/>
          </a:xfrm>
          <a:prstGeom prst="rect">
            <a:avLst/>
          </a:prstGeom>
          <a:solidFill>
            <a:schemeClr val="bg1"/>
          </a:solidFill>
          <a:ln w="12700">
            <a:solidFill>
              <a:srgbClr val="000000"/>
            </a:solidFill>
            <a:prstDash val="dash"/>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Build 3.2*</a:t>
            </a:r>
          </a:p>
        </p:txBody>
      </p:sp>
      <p:sp>
        <p:nvSpPr>
          <p:cNvPr id="261" name="Oval 260"/>
          <p:cNvSpPr/>
          <p:nvPr/>
        </p:nvSpPr>
        <p:spPr bwMode="auto">
          <a:xfrm>
            <a:off x="6985559" y="13956130"/>
            <a:ext cx="621102" cy="379563"/>
          </a:xfrm>
          <a:prstGeom prst="ellipse">
            <a:avLst/>
          </a:prstGeom>
          <a:gradFill flip="none" rotWithShape="1">
            <a:gsLst>
              <a:gs pos="10000">
                <a:srgbClr val="FFFFFF"/>
              </a:gs>
              <a:gs pos="82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84" tIns="52243" rIns="104484" bIns="52243" anchor="ctr"/>
          <a:lstStyle/>
          <a:p>
            <a:pPr algn="ctr" defTabSz="1044309"/>
            <a:r>
              <a:rPr lang="en-US" sz="1800" b="1" kern="0" dirty="0">
                <a:solidFill>
                  <a:sysClr val="windowText" lastClr="000000"/>
                </a:solidFill>
              </a:rPr>
              <a:t>ASR</a:t>
            </a:r>
          </a:p>
        </p:txBody>
      </p:sp>
      <p:sp>
        <p:nvSpPr>
          <p:cNvPr id="262" name="Oval 261">
            <a:hlinkClick r:id="rId11" action="ppaction://hlinksldjump"/>
          </p:cNvPr>
          <p:cNvSpPr/>
          <p:nvPr/>
        </p:nvSpPr>
        <p:spPr bwMode="auto">
          <a:xfrm>
            <a:off x="13060015" y="8129628"/>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i="1" kern="0" dirty="0">
                <a:solidFill>
                  <a:srgbClr val="C00000"/>
                </a:solidFill>
              </a:rPr>
              <a:t>TRA</a:t>
            </a:r>
          </a:p>
        </p:txBody>
      </p:sp>
      <p:sp>
        <p:nvSpPr>
          <p:cNvPr id="229" name="TextBox 228">
            <a:hlinkClick r:id="rId12" action="ppaction://hlinksldjump"/>
          </p:cNvPr>
          <p:cNvSpPr txBox="1"/>
          <p:nvPr/>
        </p:nvSpPr>
        <p:spPr>
          <a:xfrm>
            <a:off x="771151" y="1761704"/>
            <a:ext cx="3296744" cy="1600426"/>
          </a:xfrm>
          <a:prstGeom prst="rect">
            <a:avLst/>
          </a:prstGeom>
          <a:solidFill>
            <a:schemeClr val="bg2">
              <a:lumMod val="90000"/>
            </a:schemeClr>
          </a:solidFill>
          <a:ln>
            <a:solidFill>
              <a:schemeClr val="tx1"/>
            </a:solidFill>
          </a:ln>
        </p:spPr>
        <p:txBody>
          <a:bodyPr wrap="square" lIns="91428" tIns="45714" rIns="91428" bIns="45714" rtlCol="0">
            <a:spAutoFit/>
          </a:bodyPr>
          <a:lstStyle/>
          <a:p>
            <a:r>
              <a:rPr lang="en-US" sz="1400" b="1" dirty="0">
                <a:solidFill>
                  <a:srgbClr val="990033"/>
                </a:solidFill>
              </a:rPr>
              <a:t>Statutory information requirements are shown in dark red </a:t>
            </a:r>
            <a:r>
              <a:rPr lang="en-US" sz="1400" b="1" i="1" dirty="0">
                <a:solidFill>
                  <a:srgbClr val="990033"/>
                </a:solidFill>
              </a:rPr>
              <a:t>bold italics</a:t>
            </a:r>
            <a:r>
              <a:rPr lang="en-US" sz="1400" b="1" dirty="0">
                <a:solidFill>
                  <a:srgbClr val="990033"/>
                </a:solidFill>
              </a:rPr>
              <a:t>.</a:t>
            </a:r>
          </a:p>
          <a:p>
            <a:r>
              <a:rPr lang="en-US" sz="1400" b="1" dirty="0">
                <a:solidFill>
                  <a:srgbClr val="0000FF"/>
                </a:solidFill>
              </a:rPr>
              <a:t>Regulatory and best practice information requirements are shown in blue bold</a:t>
            </a:r>
            <a:r>
              <a:rPr lang="en-US" sz="1400" b="1" dirty="0"/>
              <a:t>.  </a:t>
            </a:r>
          </a:p>
          <a:p>
            <a:r>
              <a:rPr lang="en-US" sz="1400" dirty="0"/>
              <a:t>For a  complete list of statutory and regulatory information requirements see the </a:t>
            </a:r>
            <a:r>
              <a:rPr lang="en-US" sz="1400" dirty="0">
                <a:hlinkClick r:id="rId13"/>
              </a:rPr>
              <a:t>AAFDID</a:t>
            </a:r>
            <a:r>
              <a:rPr lang="en-US" sz="1400" dirty="0"/>
              <a:t> tool.</a:t>
            </a:r>
          </a:p>
        </p:txBody>
      </p:sp>
      <p:sp>
        <p:nvSpPr>
          <p:cNvPr id="230" name="Rectangle 1878"/>
          <p:cNvSpPr>
            <a:spLocks noChangeArrowheads="1"/>
          </p:cNvSpPr>
          <p:nvPr/>
        </p:nvSpPr>
        <p:spPr bwMode="auto">
          <a:xfrm>
            <a:off x="323702" y="17114749"/>
            <a:ext cx="1395363" cy="721793"/>
          </a:xfrm>
          <a:prstGeom prst="rect">
            <a:avLst/>
          </a:prstGeom>
          <a:noFill/>
          <a:ln w="9525">
            <a:noFill/>
            <a:miter lim="800000"/>
            <a:headEnd/>
            <a:tailEnd/>
          </a:ln>
        </p:spPr>
        <p:txBody>
          <a:bodyPr wrap="none" lIns="105210" tIns="52606" rIns="105210" bIns="52606">
            <a:spAutoFit/>
          </a:bodyPr>
          <a:lstStyle/>
          <a:p>
            <a:pPr algn="ctr" defTabSz="1044445"/>
            <a:r>
              <a:rPr lang="en-US" sz="2000" b="1" i="1" dirty="0"/>
              <a:t>Test and</a:t>
            </a:r>
          </a:p>
          <a:p>
            <a:pPr algn="ctr" defTabSz="1044445"/>
            <a:r>
              <a:rPr lang="en-US" sz="2000" b="1" i="1" dirty="0"/>
              <a:t> Evaluation</a:t>
            </a:r>
          </a:p>
        </p:txBody>
      </p:sp>
      <p:cxnSp>
        <p:nvCxnSpPr>
          <p:cNvPr id="234" name="Straight Arrow Connector 233"/>
          <p:cNvCxnSpPr>
            <a:cxnSpLocks/>
          </p:cNvCxnSpPr>
          <p:nvPr/>
        </p:nvCxnSpPr>
        <p:spPr bwMode="auto">
          <a:xfrm>
            <a:off x="4957496" y="8875753"/>
            <a:ext cx="1481404" cy="0"/>
          </a:xfrm>
          <a:prstGeom prst="straightConnector1">
            <a:avLst/>
          </a:prstGeom>
          <a:solidFill>
            <a:srgbClr val="BBE0E3"/>
          </a:solidFill>
          <a:ln w="57150" cap="flat" cmpd="sng" algn="ctr">
            <a:solidFill>
              <a:srgbClr val="7030A0"/>
            </a:solidFill>
            <a:prstDash val="solid"/>
            <a:round/>
            <a:headEnd type="none" w="med" len="med"/>
            <a:tailEnd type="stealth" w="lg" len="lg"/>
          </a:ln>
          <a:effectLst/>
        </p:spPr>
      </p:cxnSp>
      <p:sp>
        <p:nvSpPr>
          <p:cNvPr id="264" name="Oval 263"/>
          <p:cNvSpPr/>
          <p:nvPr/>
        </p:nvSpPr>
        <p:spPr bwMode="auto">
          <a:xfrm>
            <a:off x="10900173" y="13973877"/>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kern="0" dirty="0">
                <a:solidFill>
                  <a:sysClr val="windowText" lastClr="000000"/>
                </a:solidFill>
              </a:rPr>
              <a:t>SRR</a:t>
            </a:r>
          </a:p>
        </p:txBody>
      </p:sp>
      <p:sp>
        <p:nvSpPr>
          <p:cNvPr id="268" name="Oval 267"/>
          <p:cNvSpPr/>
          <p:nvPr/>
        </p:nvSpPr>
        <p:spPr bwMode="auto">
          <a:xfrm>
            <a:off x="12009805" y="13973877"/>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kern="0" dirty="0">
                <a:solidFill>
                  <a:sysClr val="windowText" lastClr="000000"/>
                </a:solidFill>
              </a:rPr>
              <a:t>SFR</a:t>
            </a:r>
          </a:p>
        </p:txBody>
      </p:sp>
      <p:sp>
        <p:nvSpPr>
          <p:cNvPr id="269" name="Oval 268">
            <a:hlinkClick r:id="rId14" action="ppaction://hlinksldjump"/>
          </p:cNvPr>
          <p:cNvSpPr/>
          <p:nvPr/>
        </p:nvSpPr>
        <p:spPr bwMode="auto">
          <a:xfrm>
            <a:off x="12942037" y="5800342"/>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kern="0" dirty="0">
                <a:solidFill>
                  <a:sysClr val="windowText" lastClr="000000"/>
                </a:solidFill>
              </a:rPr>
              <a:t>CSB</a:t>
            </a:r>
          </a:p>
        </p:txBody>
      </p:sp>
      <p:sp>
        <p:nvSpPr>
          <p:cNvPr id="270" name="Oval 269">
            <a:hlinkClick r:id="rId15" action="ppaction://hlinksldjump"/>
          </p:cNvPr>
          <p:cNvSpPr/>
          <p:nvPr/>
        </p:nvSpPr>
        <p:spPr bwMode="auto">
          <a:xfrm>
            <a:off x="18455362" y="14022585"/>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defRPr/>
            </a:pPr>
            <a:r>
              <a:rPr lang="en-US" sz="1800" b="1" kern="0" dirty="0">
                <a:solidFill>
                  <a:sysClr val="windowText" lastClr="000000"/>
                </a:solidFill>
              </a:rPr>
              <a:t>SVR</a:t>
            </a:r>
          </a:p>
        </p:txBody>
      </p:sp>
      <p:sp>
        <p:nvSpPr>
          <p:cNvPr id="272" name="Oval 271"/>
          <p:cNvSpPr/>
          <p:nvPr/>
        </p:nvSpPr>
        <p:spPr bwMode="auto">
          <a:xfrm>
            <a:off x="23136025" y="14058768"/>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800" b="1" kern="0" dirty="0">
                <a:solidFill>
                  <a:sysClr val="windowText" lastClr="000000"/>
                </a:solidFill>
              </a:rPr>
              <a:t>PCA</a:t>
            </a:r>
          </a:p>
        </p:txBody>
      </p:sp>
      <p:sp>
        <p:nvSpPr>
          <p:cNvPr id="271" name="Oval 270"/>
          <p:cNvSpPr/>
          <p:nvPr/>
        </p:nvSpPr>
        <p:spPr bwMode="auto">
          <a:xfrm>
            <a:off x="19160649" y="13973877"/>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defRPr/>
            </a:pPr>
            <a:r>
              <a:rPr lang="en-US" sz="1800" b="1" kern="0" dirty="0">
                <a:solidFill>
                  <a:sysClr val="windowText" lastClr="000000"/>
                </a:solidFill>
              </a:rPr>
              <a:t>PRR</a:t>
            </a:r>
          </a:p>
        </p:txBody>
      </p:sp>
      <p:sp>
        <p:nvSpPr>
          <p:cNvPr id="288" name="TextBox 287"/>
          <p:cNvSpPr txBox="1"/>
          <p:nvPr/>
        </p:nvSpPr>
        <p:spPr>
          <a:xfrm>
            <a:off x="19593239" y="17326585"/>
            <a:ext cx="990600" cy="369332"/>
          </a:xfrm>
          <a:prstGeom prst="rect">
            <a:avLst/>
          </a:prstGeom>
          <a:noFill/>
        </p:spPr>
        <p:txBody>
          <a:bodyPr wrap="square" rtlCol="0">
            <a:spAutoFit/>
          </a:bodyPr>
          <a:lstStyle/>
          <a:p>
            <a:pPr algn="ctr" defTabSz="914286">
              <a:defRPr/>
            </a:pPr>
            <a:r>
              <a:rPr lang="en-US" sz="1800" b="1" kern="0" dirty="0">
                <a:solidFill>
                  <a:sysClr val="windowText" lastClr="000000"/>
                </a:solidFill>
              </a:rPr>
              <a:t>TEMP</a:t>
            </a:r>
          </a:p>
        </p:txBody>
      </p:sp>
      <p:sp>
        <p:nvSpPr>
          <p:cNvPr id="289" name="Rectangle 1783">
            <a:hlinkClick r:id="rId16" action="ppaction://hlinksldjump"/>
          </p:cNvPr>
          <p:cNvSpPr>
            <a:spLocks noChangeArrowheads="1"/>
          </p:cNvSpPr>
          <p:nvPr/>
        </p:nvSpPr>
        <p:spPr bwMode="auto">
          <a:xfrm>
            <a:off x="10985316" y="17068155"/>
            <a:ext cx="2987245" cy="289350"/>
          </a:xfrm>
          <a:prstGeom prst="rect">
            <a:avLst/>
          </a:prstGeom>
          <a:noFill/>
          <a:ln w="9525">
            <a:noFill/>
            <a:miter lim="800000"/>
            <a:headEnd/>
            <a:tailEnd/>
          </a:ln>
        </p:spPr>
        <p:txBody>
          <a:bodyPr wrap="none" lIns="105196" tIns="52598" rIns="105196" bIns="52598">
            <a:spAutoFit/>
          </a:bodyPr>
          <a:lstStyle/>
          <a:p>
            <a:pPr algn="ctr" defTabSz="1044309">
              <a:lnSpc>
                <a:spcPct val="85000"/>
              </a:lnSpc>
              <a:defRPr/>
            </a:pPr>
            <a:r>
              <a:rPr lang="en-US" sz="1400" b="1" kern="0" dirty="0">
                <a:solidFill>
                  <a:sysClr val="windowText" lastClr="000000"/>
                </a:solidFill>
              </a:rPr>
              <a:t>Developmental Testing of Prototypes</a:t>
            </a:r>
          </a:p>
        </p:txBody>
      </p:sp>
      <p:sp>
        <p:nvSpPr>
          <p:cNvPr id="294" name="Text Box 2318">
            <a:hlinkClick r:id="rId17" action="ppaction://hlinksldjump"/>
          </p:cNvPr>
          <p:cNvSpPr txBox="1">
            <a:spLocks noChangeArrowheads="1"/>
          </p:cNvSpPr>
          <p:nvPr/>
        </p:nvSpPr>
        <p:spPr bwMode="auto">
          <a:xfrm>
            <a:off x="12803775" y="17443635"/>
            <a:ext cx="527760" cy="425064"/>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EOA</a:t>
            </a:r>
          </a:p>
        </p:txBody>
      </p:sp>
      <p:sp>
        <p:nvSpPr>
          <p:cNvPr id="295" name="Rectangle 1783"/>
          <p:cNvSpPr>
            <a:spLocks noChangeArrowheads="1"/>
          </p:cNvSpPr>
          <p:nvPr/>
        </p:nvSpPr>
        <p:spPr bwMode="auto">
          <a:xfrm>
            <a:off x="16556660" y="17073585"/>
            <a:ext cx="1974147" cy="289350"/>
          </a:xfrm>
          <a:prstGeom prst="rect">
            <a:avLst/>
          </a:prstGeom>
          <a:noFill/>
          <a:ln w="9525">
            <a:noFill/>
            <a:miter lim="800000"/>
            <a:headEnd/>
            <a:tailEnd/>
          </a:ln>
        </p:spPr>
        <p:txBody>
          <a:bodyPr wrap="none" lIns="105196" tIns="52598" rIns="105196" bIns="52598">
            <a:spAutoFit/>
          </a:bodyPr>
          <a:lstStyle/>
          <a:p>
            <a:pPr algn="ctr" defTabSz="1044309">
              <a:lnSpc>
                <a:spcPct val="85000"/>
              </a:lnSpc>
              <a:defRPr/>
            </a:pPr>
            <a:r>
              <a:rPr lang="en-US" sz="1400" b="1" kern="0" dirty="0">
                <a:solidFill>
                  <a:sysClr val="windowText" lastClr="000000"/>
                </a:solidFill>
              </a:rPr>
              <a:t>Developmental Testing </a:t>
            </a:r>
          </a:p>
        </p:txBody>
      </p:sp>
      <p:sp>
        <p:nvSpPr>
          <p:cNvPr id="298" name="Text Box 2318">
            <a:hlinkClick r:id="rId18" action="ppaction://hlinksldjump"/>
          </p:cNvPr>
          <p:cNvSpPr txBox="1">
            <a:spLocks noChangeArrowheads="1"/>
          </p:cNvSpPr>
          <p:nvPr/>
        </p:nvSpPr>
        <p:spPr bwMode="auto">
          <a:xfrm>
            <a:off x="18178097" y="17493812"/>
            <a:ext cx="501650" cy="428625"/>
          </a:xfrm>
          <a:prstGeom prst="rec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dirty="0"/>
              <a:t>OA</a:t>
            </a:r>
          </a:p>
        </p:txBody>
      </p:sp>
      <p:sp>
        <p:nvSpPr>
          <p:cNvPr id="300" name="Text Box 2318">
            <a:hlinkClick r:id="rId19" action="ppaction://hlinksldjump"/>
          </p:cNvPr>
          <p:cNvSpPr txBox="1">
            <a:spLocks noChangeArrowheads="1"/>
          </p:cNvSpPr>
          <p:nvPr/>
        </p:nvSpPr>
        <p:spPr bwMode="auto">
          <a:xfrm>
            <a:off x="21636887" y="17038028"/>
            <a:ext cx="828221" cy="394495"/>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defTabSz="914400">
              <a:defRPr sz="1800" kern="0">
                <a:solidFill>
                  <a:sysClr val="windowText" lastClr="000000"/>
                </a:solidFill>
              </a:defRPr>
            </a:lvl1pPr>
          </a:lstStyle>
          <a:p>
            <a:pPr algn="ctr"/>
            <a:r>
              <a:rPr lang="en-US" sz="1600" b="1" dirty="0"/>
              <a:t>IOT&amp;E</a:t>
            </a:r>
          </a:p>
        </p:txBody>
      </p:sp>
      <p:sp>
        <p:nvSpPr>
          <p:cNvPr id="302" name="Rectangle 1783"/>
          <p:cNvSpPr>
            <a:spLocks noChangeArrowheads="1"/>
          </p:cNvSpPr>
          <p:nvPr/>
        </p:nvSpPr>
        <p:spPr bwMode="auto">
          <a:xfrm>
            <a:off x="20618208" y="17072781"/>
            <a:ext cx="629227" cy="289350"/>
          </a:xfrm>
          <a:prstGeom prst="rect">
            <a:avLst/>
          </a:prstGeom>
          <a:noFill/>
          <a:ln w="9525">
            <a:noFill/>
            <a:miter lim="800000"/>
            <a:headEnd/>
            <a:tailEnd/>
          </a:ln>
        </p:spPr>
        <p:txBody>
          <a:bodyPr wrap="none" lIns="105196" tIns="52598" rIns="105196" bIns="52598">
            <a:spAutoFit/>
          </a:bodyPr>
          <a:lstStyle/>
          <a:p>
            <a:pPr algn="ctr" defTabSz="1044309">
              <a:lnSpc>
                <a:spcPct val="85000"/>
              </a:lnSpc>
              <a:defRPr/>
            </a:pPr>
            <a:r>
              <a:rPr lang="en-US" sz="1400" b="1" kern="0" dirty="0">
                <a:solidFill>
                  <a:sysClr val="windowText" lastClr="000000"/>
                </a:solidFill>
              </a:rPr>
              <a:t>DT&amp;E</a:t>
            </a:r>
          </a:p>
        </p:txBody>
      </p:sp>
      <p:sp>
        <p:nvSpPr>
          <p:cNvPr id="304" name="Text Box 2318">
            <a:hlinkClick r:id="rId20" action="ppaction://hlinksldjump"/>
          </p:cNvPr>
          <p:cNvSpPr txBox="1">
            <a:spLocks noChangeArrowheads="1"/>
          </p:cNvSpPr>
          <p:nvPr/>
        </p:nvSpPr>
        <p:spPr bwMode="auto">
          <a:xfrm>
            <a:off x="21661397" y="17597372"/>
            <a:ext cx="828221" cy="430781"/>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defTabSz="914400">
              <a:defRPr sz="1800" kern="0">
                <a:solidFill>
                  <a:sysClr val="windowText" lastClr="000000"/>
                </a:solidFill>
              </a:defRPr>
            </a:lvl1pPr>
          </a:lstStyle>
          <a:p>
            <a:pPr algn="ctr"/>
            <a:r>
              <a:rPr lang="en-US" sz="1600" b="1" dirty="0"/>
              <a:t>LFT&amp;E</a:t>
            </a:r>
          </a:p>
        </p:txBody>
      </p:sp>
      <p:sp>
        <p:nvSpPr>
          <p:cNvPr id="305" name="Text Box 2318">
            <a:hlinkClick r:id="rId21" action="ppaction://hlinksldjump"/>
          </p:cNvPr>
          <p:cNvSpPr txBox="1">
            <a:spLocks noChangeArrowheads="1"/>
          </p:cNvSpPr>
          <p:nvPr/>
        </p:nvSpPr>
        <p:spPr bwMode="auto">
          <a:xfrm>
            <a:off x="25859330" y="17314342"/>
            <a:ext cx="828221" cy="430781"/>
          </a:xfrm>
          <a:prstGeom prst="rect">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algn="ctr" defTabSz="914400">
              <a:defRPr sz="1800" b="1" kern="0">
                <a:solidFill>
                  <a:sysClr val="windowText" lastClr="000000"/>
                </a:solidFill>
              </a:defRPr>
            </a:lvl1pPr>
          </a:lstStyle>
          <a:p>
            <a:r>
              <a:rPr lang="en-US" dirty="0"/>
              <a:t>FOT&amp;E</a:t>
            </a:r>
          </a:p>
        </p:txBody>
      </p:sp>
      <p:sp>
        <p:nvSpPr>
          <p:cNvPr id="317" name="Oval 316">
            <a:hlinkClick r:id="rId22" action="ppaction://hlinksldjump"/>
          </p:cNvPr>
          <p:cNvSpPr/>
          <p:nvPr/>
        </p:nvSpPr>
        <p:spPr bwMode="auto">
          <a:xfrm>
            <a:off x="14037573" y="18372891"/>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i="1" kern="0" dirty="0">
                <a:solidFill>
                  <a:srgbClr val="C00000"/>
                </a:solidFill>
              </a:rPr>
              <a:t>ILA</a:t>
            </a:r>
          </a:p>
        </p:txBody>
      </p:sp>
      <p:sp>
        <p:nvSpPr>
          <p:cNvPr id="318" name="Oval 317">
            <a:hlinkClick r:id="rId22" action="ppaction://hlinksldjump"/>
          </p:cNvPr>
          <p:cNvSpPr/>
          <p:nvPr/>
        </p:nvSpPr>
        <p:spPr bwMode="auto">
          <a:xfrm>
            <a:off x="19091141" y="18432777"/>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defRPr/>
            </a:pPr>
            <a:r>
              <a:rPr lang="en-US" sz="1800" b="1" i="1" kern="0" dirty="0">
                <a:solidFill>
                  <a:srgbClr val="FF0000"/>
                </a:solidFill>
              </a:rPr>
              <a:t>ILA</a:t>
            </a:r>
          </a:p>
        </p:txBody>
      </p:sp>
      <p:sp>
        <p:nvSpPr>
          <p:cNvPr id="320" name="Rectangle 1783"/>
          <p:cNvSpPr>
            <a:spLocks noChangeArrowheads="1"/>
          </p:cNvSpPr>
          <p:nvPr/>
        </p:nvSpPr>
        <p:spPr bwMode="auto">
          <a:xfrm>
            <a:off x="17772807" y="18726961"/>
            <a:ext cx="1435538" cy="537110"/>
          </a:xfrm>
          <a:prstGeom prst="rect">
            <a:avLst/>
          </a:prstGeom>
          <a:noFill/>
          <a:ln w="9525">
            <a:noFill/>
            <a:miter lim="800000"/>
            <a:headEnd/>
            <a:tailEnd/>
          </a:ln>
        </p:spPr>
        <p:txBody>
          <a:bodyPr wrap="none" lIns="105196" tIns="52598" rIns="105196" bIns="52598">
            <a:spAutoFit/>
          </a:bodyPr>
          <a:lstStyle/>
          <a:p>
            <a:pPr algn="ctr" defTabSz="1044309">
              <a:defRPr/>
            </a:pPr>
            <a:r>
              <a:rPr lang="en-US" sz="1400" b="1" kern="0" dirty="0">
                <a:solidFill>
                  <a:sysClr val="windowText" lastClr="000000"/>
                </a:solidFill>
              </a:rPr>
              <a:t>Demonstrate </a:t>
            </a:r>
          </a:p>
          <a:p>
            <a:pPr algn="ctr" defTabSz="1044309">
              <a:defRPr/>
            </a:pPr>
            <a:r>
              <a:rPr lang="en-US" sz="1400" b="1" kern="0" dirty="0">
                <a:solidFill>
                  <a:sysClr val="windowText" lastClr="000000"/>
                </a:solidFill>
              </a:rPr>
              <a:t>Product Support</a:t>
            </a:r>
          </a:p>
        </p:txBody>
      </p:sp>
      <p:sp>
        <p:nvSpPr>
          <p:cNvPr id="321" name="Oval 320">
            <a:hlinkClick r:id="rId22" action="ppaction://hlinksldjump"/>
          </p:cNvPr>
          <p:cNvSpPr/>
          <p:nvPr/>
        </p:nvSpPr>
        <p:spPr bwMode="auto">
          <a:xfrm>
            <a:off x="22769113" y="18459537"/>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800" b="1" i="1" kern="0" dirty="0">
                <a:solidFill>
                  <a:srgbClr val="FF0000"/>
                </a:solidFill>
              </a:rPr>
              <a:t>ILA</a:t>
            </a:r>
          </a:p>
        </p:txBody>
      </p:sp>
      <p:sp>
        <p:nvSpPr>
          <p:cNvPr id="330" name="Rectangle 1766"/>
          <p:cNvSpPr>
            <a:spLocks noChangeArrowheads="1"/>
          </p:cNvSpPr>
          <p:nvPr/>
        </p:nvSpPr>
        <p:spPr bwMode="auto">
          <a:xfrm>
            <a:off x="24294961" y="20485048"/>
            <a:ext cx="5454195" cy="466847"/>
          </a:xfrm>
          <a:prstGeom prst="rect">
            <a:avLst/>
          </a:prstGeom>
          <a:gradFill rotWithShape="1">
            <a:gsLst>
              <a:gs pos="0">
                <a:srgbClr val="FFFFFF"/>
              </a:gs>
              <a:gs pos="100000">
                <a:schemeClr val="accent3">
                  <a:lumMod val="75000"/>
                </a:schemeClr>
              </a:gs>
            </a:gsLst>
            <a:path path="shape">
              <a:fillToRect l="50000" t="50000" r="50000" b="50000"/>
            </a:path>
          </a:gradFill>
          <a:ln w="12700">
            <a:solidFill>
              <a:srgbClr val="000000"/>
            </a:solidFill>
            <a:miter lim="800000"/>
            <a:headEnd type="none" w="sm" len="sm"/>
            <a:tailEnd/>
          </a:ln>
        </p:spPr>
        <p:txBody>
          <a:bodyPr wrap="none" lIns="91428" tIns="45714" rIns="91428" bIns="45714" anchor="ctr"/>
          <a:lstStyle/>
          <a:p>
            <a:pPr defTabSz="914286">
              <a:defRPr/>
            </a:pPr>
            <a:endParaRPr lang="en-US" sz="1800" kern="0" dirty="0">
              <a:solidFill>
                <a:sysClr val="windowText" lastClr="000000"/>
              </a:solidFill>
            </a:endParaRPr>
          </a:p>
        </p:txBody>
      </p:sp>
      <p:sp>
        <p:nvSpPr>
          <p:cNvPr id="332" name="Freeform 1771"/>
          <p:cNvSpPr>
            <a:spLocks/>
          </p:cNvSpPr>
          <p:nvPr/>
        </p:nvSpPr>
        <p:spPr bwMode="auto">
          <a:xfrm>
            <a:off x="4773203" y="20478205"/>
            <a:ext cx="18274702" cy="446520"/>
          </a:xfrm>
          <a:custGeom>
            <a:avLst/>
            <a:gdLst>
              <a:gd name="T0" fmla="*/ 0 w 2550"/>
              <a:gd name="T1" fmla="*/ 2147483647 h 72"/>
              <a:gd name="T2" fmla="*/ 0 w 2550"/>
              <a:gd name="T3" fmla="*/ 0 h 72"/>
              <a:gd name="T4" fmla="*/ 2147483647 w 2550"/>
              <a:gd name="T5" fmla="*/ 0 h 72"/>
              <a:gd name="T6" fmla="*/ 2147483647 w 2550"/>
              <a:gd name="T7" fmla="*/ 2147483647 h 72"/>
              <a:gd name="T8" fmla="*/ 0 w 2550"/>
              <a:gd name="T9" fmla="*/ 2147483647 h 72"/>
              <a:gd name="T10" fmla="*/ 0 60000 65536"/>
              <a:gd name="T11" fmla="*/ 0 60000 65536"/>
              <a:gd name="T12" fmla="*/ 0 60000 65536"/>
              <a:gd name="T13" fmla="*/ 0 60000 65536"/>
              <a:gd name="T14" fmla="*/ 0 60000 65536"/>
              <a:gd name="T15" fmla="*/ 0 w 2550"/>
              <a:gd name="T16" fmla="*/ 0 h 72"/>
              <a:gd name="T17" fmla="*/ 2550 w 2550"/>
              <a:gd name="T18" fmla="*/ 72 h 72"/>
            </a:gdLst>
            <a:ahLst/>
            <a:cxnLst>
              <a:cxn ang="T10">
                <a:pos x="T0" y="T1"/>
              </a:cxn>
              <a:cxn ang="T11">
                <a:pos x="T2" y="T3"/>
              </a:cxn>
              <a:cxn ang="T12">
                <a:pos x="T4" y="T5"/>
              </a:cxn>
              <a:cxn ang="T13">
                <a:pos x="T6" y="T7"/>
              </a:cxn>
              <a:cxn ang="T14">
                <a:pos x="T8" y="T9"/>
              </a:cxn>
            </a:cxnLst>
            <a:rect l="T15" t="T16" r="T17" b="T18"/>
            <a:pathLst>
              <a:path w="2550" h="72">
                <a:moveTo>
                  <a:pt x="0" y="72"/>
                </a:moveTo>
                <a:lnTo>
                  <a:pt x="0" y="0"/>
                </a:lnTo>
                <a:lnTo>
                  <a:pt x="2340" y="0"/>
                </a:lnTo>
                <a:lnTo>
                  <a:pt x="2550" y="72"/>
                </a:lnTo>
                <a:lnTo>
                  <a:pt x="0" y="72"/>
                </a:lnTo>
                <a:close/>
              </a:path>
            </a:pathLst>
          </a:custGeom>
          <a:gradFill rotWithShape="1">
            <a:gsLst>
              <a:gs pos="0">
                <a:srgbClr val="FFFFFF"/>
              </a:gs>
              <a:gs pos="100000">
                <a:srgbClr val="FF99CC"/>
              </a:gs>
            </a:gsLst>
            <a:path path="rect">
              <a:fillToRect l="50000" t="50000" r="50000" b="50000"/>
            </a:path>
          </a:gradFill>
          <a:ln w="12700">
            <a:solidFill>
              <a:srgbClr val="000000"/>
            </a:solidFill>
            <a:round/>
            <a:headEnd type="none" w="sm" len="sm"/>
            <a:tailEnd/>
          </a:ln>
        </p:spPr>
        <p:txBody>
          <a:bodyPr lIns="91428" tIns="45714" rIns="91428" bIns="45714" anchor="ctr" anchorCtr="0"/>
          <a:lstStyle/>
          <a:p>
            <a:pPr defTabSz="914286">
              <a:defRPr/>
            </a:pPr>
            <a:r>
              <a:rPr lang="en-US" sz="1800" b="1" kern="0" dirty="0">
                <a:solidFill>
                  <a:sysClr val="windowText" lastClr="000000"/>
                </a:solidFill>
              </a:rPr>
              <a:t>              RDT&amp;E</a:t>
            </a:r>
          </a:p>
        </p:txBody>
      </p:sp>
      <p:sp>
        <p:nvSpPr>
          <p:cNvPr id="331" name="Freeform 3457"/>
          <p:cNvSpPr>
            <a:spLocks/>
          </p:cNvSpPr>
          <p:nvPr/>
        </p:nvSpPr>
        <p:spPr bwMode="auto">
          <a:xfrm>
            <a:off x="19536954" y="20478202"/>
            <a:ext cx="8184312" cy="482320"/>
          </a:xfrm>
          <a:custGeom>
            <a:avLst/>
            <a:gdLst>
              <a:gd name="T0" fmla="*/ 0 w 5511"/>
              <a:gd name="T1" fmla="*/ 0 h 357"/>
              <a:gd name="T2" fmla="*/ 2147483647 w 5511"/>
              <a:gd name="T3" fmla="*/ 2147483647 h 357"/>
              <a:gd name="T4" fmla="*/ 2147483647 w 5511"/>
              <a:gd name="T5" fmla="*/ 2147483647 h 357"/>
              <a:gd name="T6" fmla="*/ 2147483647 w 5511"/>
              <a:gd name="T7" fmla="*/ 2147483647 h 357"/>
              <a:gd name="T8" fmla="*/ 2147483647 w 5511"/>
              <a:gd name="T9" fmla="*/ 2147483647 h 357"/>
              <a:gd name="T10" fmla="*/ 2147483647 w 5511"/>
              <a:gd name="T11" fmla="*/ 2147483647 h 357"/>
              <a:gd name="T12" fmla="*/ 2147483647 w 5511"/>
              <a:gd name="T13" fmla="*/ 2147483647 h 357"/>
              <a:gd name="T14" fmla="*/ 0 w 5511"/>
              <a:gd name="T15" fmla="*/ 0 h 357"/>
              <a:gd name="T16" fmla="*/ 0 60000 65536"/>
              <a:gd name="T17" fmla="*/ 0 60000 65536"/>
              <a:gd name="T18" fmla="*/ 0 60000 65536"/>
              <a:gd name="T19" fmla="*/ 0 60000 65536"/>
              <a:gd name="T20" fmla="*/ 0 60000 65536"/>
              <a:gd name="T21" fmla="*/ 0 60000 65536"/>
              <a:gd name="T22" fmla="*/ 0 60000 65536"/>
              <a:gd name="T23" fmla="*/ 0 60000 65536"/>
              <a:gd name="T24" fmla="*/ 0 w 5511"/>
              <a:gd name="T25" fmla="*/ 0 h 357"/>
              <a:gd name="T26" fmla="*/ 5511 w 5511"/>
              <a:gd name="T27" fmla="*/ 357 h 357"/>
              <a:gd name="connsiteX0" fmla="*/ 0 w 10000"/>
              <a:gd name="connsiteY0" fmla="*/ 0 h 10000"/>
              <a:gd name="connsiteX1" fmla="*/ 3898 w 10000"/>
              <a:gd name="connsiteY1" fmla="*/ 84 h 10000"/>
              <a:gd name="connsiteX2" fmla="*/ 6788 w 10000"/>
              <a:gd name="connsiteY2" fmla="*/ 3361 h 10000"/>
              <a:gd name="connsiteX3" fmla="*/ 10000 w 10000"/>
              <a:gd name="connsiteY3" fmla="*/ 10000 h 10000"/>
              <a:gd name="connsiteX4" fmla="*/ 6609 w 10000"/>
              <a:gd name="connsiteY4" fmla="*/ 10000 h 10000"/>
              <a:gd name="connsiteX5" fmla="*/ 3277 w 10000"/>
              <a:gd name="connsiteY5" fmla="*/ 4706 h 10000"/>
              <a:gd name="connsiteX6" fmla="*/ 2288 w 10000"/>
              <a:gd name="connsiteY6" fmla="*/ 3457 h 10000"/>
              <a:gd name="connsiteX7" fmla="*/ 0 w 10000"/>
              <a:gd name="connsiteY7" fmla="*/ 0 h 10000"/>
              <a:gd name="connsiteX0" fmla="*/ 0 w 10000"/>
              <a:gd name="connsiteY0" fmla="*/ 0 h 10786"/>
              <a:gd name="connsiteX1" fmla="*/ 3898 w 10000"/>
              <a:gd name="connsiteY1" fmla="*/ 84 h 10786"/>
              <a:gd name="connsiteX2" fmla="*/ 6788 w 10000"/>
              <a:gd name="connsiteY2" fmla="*/ 3361 h 10786"/>
              <a:gd name="connsiteX3" fmla="*/ 10000 w 10000"/>
              <a:gd name="connsiteY3" fmla="*/ 10000 h 10786"/>
              <a:gd name="connsiteX4" fmla="*/ 6609 w 10000"/>
              <a:gd name="connsiteY4" fmla="*/ 10000 h 10786"/>
              <a:gd name="connsiteX5" fmla="*/ 4818 w 10000"/>
              <a:gd name="connsiteY5" fmla="*/ 10270 h 10786"/>
              <a:gd name="connsiteX6" fmla="*/ 3277 w 10000"/>
              <a:gd name="connsiteY6" fmla="*/ 4706 h 10786"/>
              <a:gd name="connsiteX7" fmla="*/ 2288 w 10000"/>
              <a:gd name="connsiteY7" fmla="*/ 3457 h 10786"/>
              <a:gd name="connsiteX8" fmla="*/ 0 w 10000"/>
              <a:gd name="connsiteY8" fmla="*/ 0 h 10786"/>
              <a:gd name="connsiteX0" fmla="*/ 0 w 10000"/>
              <a:gd name="connsiteY0" fmla="*/ 0 h 10270"/>
              <a:gd name="connsiteX1" fmla="*/ 3898 w 10000"/>
              <a:gd name="connsiteY1" fmla="*/ 84 h 10270"/>
              <a:gd name="connsiteX2" fmla="*/ 6788 w 10000"/>
              <a:gd name="connsiteY2" fmla="*/ 3361 h 10270"/>
              <a:gd name="connsiteX3" fmla="*/ 10000 w 10000"/>
              <a:gd name="connsiteY3" fmla="*/ 10000 h 10270"/>
              <a:gd name="connsiteX4" fmla="*/ 6609 w 10000"/>
              <a:gd name="connsiteY4" fmla="*/ 10000 h 10270"/>
              <a:gd name="connsiteX5" fmla="*/ 4818 w 10000"/>
              <a:gd name="connsiteY5" fmla="*/ 10270 h 10270"/>
              <a:gd name="connsiteX6" fmla="*/ 3277 w 10000"/>
              <a:gd name="connsiteY6" fmla="*/ 4706 h 10270"/>
              <a:gd name="connsiteX7" fmla="*/ 2288 w 10000"/>
              <a:gd name="connsiteY7" fmla="*/ 3457 h 10270"/>
              <a:gd name="connsiteX8" fmla="*/ 0 w 10000"/>
              <a:gd name="connsiteY8" fmla="*/ 0 h 10270"/>
              <a:gd name="connsiteX0" fmla="*/ 0 w 10000"/>
              <a:gd name="connsiteY0" fmla="*/ 0 h 10000"/>
              <a:gd name="connsiteX1" fmla="*/ 3898 w 10000"/>
              <a:gd name="connsiteY1" fmla="*/ 84 h 10000"/>
              <a:gd name="connsiteX2" fmla="*/ 6788 w 10000"/>
              <a:gd name="connsiteY2" fmla="*/ 3361 h 10000"/>
              <a:gd name="connsiteX3" fmla="*/ 10000 w 10000"/>
              <a:gd name="connsiteY3" fmla="*/ 10000 h 10000"/>
              <a:gd name="connsiteX4" fmla="*/ 6609 w 10000"/>
              <a:gd name="connsiteY4" fmla="*/ 10000 h 10000"/>
              <a:gd name="connsiteX5" fmla="*/ 3277 w 10000"/>
              <a:gd name="connsiteY5" fmla="*/ 4706 h 10000"/>
              <a:gd name="connsiteX6" fmla="*/ 2288 w 10000"/>
              <a:gd name="connsiteY6" fmla="*/ 3457 h 10000"/>
              <a:gd name="connsiteX7" fmla="*/ 0 w 10000"/>
              <a:gd name="connsiteY7" fmla="*/ 0 h 10000"/>
              <a:gd name="connsiteX0" fmla="*/ 0 w 10000"/>
              <a:gd name="connsiteY0" fmla="*/ 0 h 10000"/>
              <a:gd name="connsiteX1" fmla="*/ 3898 w 10000"/>
              <a:gd name="connsiteY1" fmla="*/ 84 h 10000"/>
              <a:gd name="connsiteX2" fmla="*/ 6788 w 10000"/>
              <a:gd name="connsiteY2" fmla="*/ 3361 h 10000"/>
              <a:gd name="connsiteX3" fmla="*/ 10000 w 10000"/>
              <a:gd name="connsiteY3" fmla="*/ 10000 h 10000"/>
              <a:gd name="connsiteX4" fmla="*/ 6609 w 10000"/>
              <a:gd name="connsiteY4" fmla="*/ 10000 h 10000"/>
              <a:gd name="connsiteX5" fmla="*/ 4522 w 10000"/>
              <a:gd name="connsiteY5" fmla="*/ 8490 h 10000"/>
              <a:gd name="connsiteX6" fmla="*/ 2288 w 10000"/>
              <a:gd name="connsiteY6" fmla="*/ 3457 h 10000"/>
              <a:gd name="connsiteX7" fmla="*/ 0 w 10000"/>
              <a:gd name="connsiteY7" fmla="*/ 0 h 10000"/>
              <a:gd name="connsiteX0" fmla="*/ 0 w 10000"/>
              <a:gd name="connsiteY0" fmla="*/ 0 h 10000"/>
              <a:gd name="connsiteX1" fmla="*/ 3898 w 10000"/>
              <a:gd name="connsiteY1" fmla="*/ 84 h 10000"/>
              <a:gd name="connsiteX2" fmla="*/ 6788 w 10000"/>
              <a:gd name="connsiteY2" fmla="*/ 3361 h 10000"/>
              <a:gd name="connsiteX3" fmla="*/ 10000 w 10000"/>
              <a:gd name="connsiteY3" fmla="*/ 10000 h 10000"/>
              <a:gd name="connsiteX4" fmla="*/ 6609 w 10000"/>
              <a:gd name="connsiteY4" fmla="*/ 10000 h 10000"/>
              <a:gd name="connsiteX5" fmla="*/ 4522 w 10000"/>
              <a:gd name="connsiteY5" fmla="*/ 8490 h 10000"/>
              <a:gd name="connsiteX6" fmla="*/ 2288 w 10000"/>
              <a:gd name="connsiteY6" fmla="*/ 3457 h 10000"/>
              <a:gd name="connsiteX7" fmla="*/ 0 w 10000"/>
              <a:gd name="connsiteY7" fmla="*/ 0 h 10000"/>
              <a:gd name="connsiteX0" fmla="*/ 0 w 10000"/>
              <a:gd name="connsiteY0" fmla="*/ 0 h 10000"/>
              <a:gd name="connsiteX1" fmla="*/ 3898 w 10000"/>
              <a:gd name="connsiteY1" fmla="*/ 84 h 10000"/>
              <a:gd name="connsiteX2" fmla="*/ 6788 w 10000"/>
              <a:gd name="connsiteY2" fmla="*/ 3361 h 10000"/>
              <a:gd name="connsiteX3" fmla="*/ 10000 w 10000"/>
              <a:gd name="connsiteY3" fmla="*/ 10000 h 10000"/>
              <a:gd name="connsiteX4" fmla="*/ 6609 w 10000"/>
              <a:gd name="connsiteY4" fmla="*/ 9189 h 10000"/>
              <a:gd name="connsiteX5" fmla="*/ 4522 w 10000"/>
              <a:gd name="connsiteY5" fmla="*/ 8490 h 10000"/>
              <a:gd name="connsiteX6" fmla="*/ 2288 w 10000"/>
              <a:gd name="connsiteY6" fmla="*/ 3457 h 10000"/>
              <a:gd name="connsiteX7" fmla="*/ 0 w 10000"/>
              <a:gd name="connsiteY7" fmla="*/ 0 h 10000"/>
              <a:gd name="connsiteX0" fmla="*/ 0 w 10038"/>
              <a:gd name="connsiteY0" fmla="*/ 0 h 9189"/>
              <a:gd name="connsiteX1" fmla="*/ 3898 w 10038"/>
              <a:gd name="connsiteY1" fmla="*/ 84 h 9189"/>
              <a:gd name="connsiteX2" fmla="*/ 6788 w 10038"/>
              <a:gd name="connsiteY2" fmla="*/ 3361 h 9189"/>
              <a:gd name="connsiteX3" fmla="*/ 10038 w 10038"/>
              <a:gd name="connsiteY3" fmla="*/ 8919 h 9189"/>
              <a:gd name="connsiteX4" fmla="*/ 6609 w 10038"/>
              <a:gd name="connsiteY4" fmla="*/ 9189 h 9189"/>
              <a:gd name="connsiteX5" fmla="*/ 4522 w 10038"/>
              <a:gd name="connsiteY5" fmla="*/ 8490 h 9189"/>
              <a:gd name="connsiteX6" fmla="*/ 2288 w 10038"/>
              <a:gd name="connsiteY6" fmla="*/ 3457 h 9189"/>
              <a:gd name="connsiteX7" fmla="*/ 0 w 10038"/>
              <a:gd name="connsiteY7" fmla="*/ 0 h 9189"/>
              <a:gd name="connsiteX0" fmla="*/ 0 w 10000"/>
              <a:gd name="connsiteY0" fmla="*/ 0 h 10000"/>
              <a:gd name="connsiteX1" fmla="*/ 3883 w 10000"/>
              <a:gd name="connsiteY1" fmla="*/ 91 h 10000"/>
              <a:gd name="connsiteX2" fmla="*/ 6762 w 10000"/>
              <a:gd name="connsiteY2" fmla="*/ 3658 h 10000"/>
              <a:gd name="connsiteX3" fmla="*/ 10000 w 10000"/>
              <a:gd name="connsiteY3" fmla="*/ 9706 h 10000"/>
              <a:gd name="connsiteX4" fmla="*/ 6584 w 10000"/>
              <a:gd name="connsiteY4" fmla="*/ 10000 h 10000"/>
              <a:gd name="connsiteX5" fmla="*/ 4620 w 10000"/>
              <a:gd name="connsiteY5" fmla="*/ 9533 h 10000"/>
              <a:gd name="connsiteX6" fmla="*/ 2279 w 10000"/>
              <a:gd name="connsiteY6" fmla="*/ 3762 h 10000"/>
              <a:gd name="connsiteX7" fmla="*/ 0 w 10000"/>
              <a:gd name="connsiteY7" fmla="*/ 0 h 10000"/>
              <a:gd name="connsiteX0" fmla="*/ 0 w 10000"/>
              <a:gd name="connsiteY0" fmla="*/ 0 h 10520"/>
              <a:gd name="connsiteX1" fmla="*/ 3883 w 10000"/>
              <a:gd name="connsiteY1" fmla="*/ 91 h 10520"/>
              <a:gd name="connsiteX2" fmla="*/ 6762 w 10000"/>
              <a:gd name="connsiteY2" fmla="*/ 3658 h 10520"/>
              <a:gd name="connsiteX3" fmla="*/ 10000 w 10000"/>
              <a:gd name="connsiteY3" fmla="*/ 9706 h 10520"/>
              <a:gd name="connsiteX4" fmla="*/ 6584 w 10000"/>
              <a:gd name="connsiteY4" fmla="*/ 10000 h 10520"/>
              <a:gd name="connsiteX5" fmla="*/ 4620 w 10000"/>
              <a:gd name="connsiteY5" fmla="*/ 9533 h 10520"/>
              <a:gd name="connsiteX6" fmla="*/ 2279 w 10000"/>
              <a:gd name="connsiteY6" fmla="*/ 3762 h 10520"/>
              <a:gd name="connsiteX7" fmla="*/ 0 w 10000"/>
              <a:gd name="connsiteY7" fmla="*/ 0 h 10520"/>
              <a:gd name="connsiteX0" fmla="*/ 0 w 10000"/>
              <a:gd name="connsiteY0" fmla="*/ 0 h 10200"/>
              <a:gd name="connsiteX1" fmla="*/ 3883 w 10000"/>
              <a:gd name="connsiteY1" fmla="*/ 91 h 10200"/>
              <a:gd name="connsiteX2" fmla="*/ 6762 w 10000"/>
              <a:gd name="connsiteY2" fmla="*/ 3658 h 10200"/>
              <a:gd name="connsiteX3" fmla="*/ 10000 w 10000"/>
              <a:gd name="connsiteY3" fmla="*/ 9706 h 10200"/>
              <a:gd name="connsiteX4" fmla="*/ 6584 w 10000"/>
              <a:gd name="connsiteY4" fmla="*/ 10000 h 10200"/>
              <a:gd name="connsiteX5" fmla="*/ 4620 w 10000"/>
              <a:gd name="connsiteY5" fmla="*/ 9533 h 10200"/>
              <a:gd name="connsiteX6" fmla="*/ 2279 w 10000"/>
              <a:gd name="connsiteY6" fmla="*/ 3762 h 10200"/>
              <a:gd name="connsiteX7" fmla="*/ 0 w 10000"/>
              <a:gd name="connsiteY7" fmla="*/ 0 h 10200"/>
              <a:gd name="connsiteX0" fmla="*/ 0 w 10000"/>
              <a:gd name="connsiteY0" fmla="*/ 0 h 10000"/>
              <a:gd name="connsiteX1" fmla="*/ 3883 w 10000"/>
              <a:gd name="connsiteY1" fmla="*/ 91 h 10000"/>
              <a:gd name="connsiteX2" fmla="*/ 6762 w 10000"/>
              <a:gd name="connsiteY2" fmla="*/ 3658 h 10000"/>
              <a:gd name="connsiteX3" fmla="*/ 10000 w 10000"/>
              <a:gd name="connsiteY3" fmla="*/ 9706 h 10000"/>
              <a:gd name="connsiteX4" fmla="*/ 6584 w 10000"/>
              <a:gd name="connsiteY4" fmla="*/ 10000 h 10000"/>
              <a:gd name="connsiteX5" fmla="*/ 4391 w 10000"/>
              <a:gd name="connsiteY5" fmla="*/ 8651 h 10000"/>
              <a:gd name="connsiteX6" fmla="*/ 2279 w 10000"/>
              <a:gd name="connsiteY6" fmla="*/ 3762 h 10000"/>
              <a:gd name="connsiteX7" fmla="*/ 0 w 10000"/>
              <a:gd name="connsiteY7" fmla="*/ 0 h 10000"/>
              <a:gd name="connsiteX0" fmla="*/ 0 w 10000"/>
              <a:gd name="connsiteY0" fmla="*/ 0 h 10000"/>
              <a:gd name="connsiteX1" fmla="*/ 6251 w 10000"/>
              <a:gd name="connsiteY1" fmla="*/ 91 h 10000"/>
              <a:gd name="connsiteX2" fmla="*/ 6762 w 10000"/>
              <a:gd name="connsiteY2" fmla="*/ 3658 h 10000"/>
              <a:gd name="connsiteX3" fmla="*/ 10000 w 10000"/>
              <a:gd name="connsiteY3" fmla="*/ 9706 h 10000"/>
              <a:gd name="connsiteX4" fmla="*/ 6584 w 10000"/>
              <a:gd name="connsiteY4" fmla="*/ 10000 h 10000"/>
              <a:gd name="connsiteX5" fmla="*/ 4391 w 10000"/>
              <a:gd name="connsiteY5" fmla="*/ 8651 h 10000"/>
              <a:gd name="connsiteX6" fmla="*/ 2279 w 10000"/>
              <a:gd name="connsiteY6" fmla="*/ 3762 h 10000"/>
              <a:gd name="connsiteX7" fmla="*/ 0 w 10000"/>
              <a:gd name="connsiteY7" fmla="*/ 0 h 10000"/>
              <a:gd name="connsiteX0" fmla="*/ 0 w 10000"/>
              <a:gd name="connsiteY0" fmla="*/ 0 h 10000"/>
              <a:gd name="connsiteX1" fmla="*/ 6251 w 10000"/>
              <a:gd name="connsiteY1" fmla="*/ 91 h 10000"/>
              <a:gd name="connsiteX2" fmla="*/ 10000 w 10000"/>
              <a:gd name="connsiteY2" fmla="*/ 9706 h 10000"/>
              <a:gd name="connsiteX3" fmla="*/ 6584 w 10000"/>
              <a:gd name="connsiteY3" fmla="*/ 10000 h 10000"/>
              <a:gd name="connsiteX4" fmla="*/ 4391 w 10000"/>
              <a:gd name="connsiteY4" fmla="*/ 8651 h 10000"/>
              <a:gd name="connsiteX5" fmla="*/ 2279 w 10000"/>
              <a:gd name="connsiteY5" fmla="*/ 3762 h 10000"/>
              <a:gd name="connsiteX6" fmla="*/ 0 w 10000"/>
              <a:gd name="connsiteY6" fmla="*/ 0 h 10000"/>
              <a:gd name="connsiteX0" fmla="*/ 0 w 9980"/>
              <a:gd name="connsiteY0" fmla="*/ 0 h 10331"/>
              <a:gd name="connsiteX1" fmla="*/ 6251 w 9980"/>
              <a:gd name="connsiteY1" fmla="*/ 91 h 10331"/>
              <a:gd name="connsiteX2" fmla="*/ 9980 w 9980"/>
              <a:gd name="connsiteY2" fmla="*/ 10331 h 10331"/>
              <a:gd name="connsiteX3" fmla="*/ 6584 w 9980"/>
              <a:gd name="connsiteY3" fmla="*/ 10000 h 10331"/>
              <a:gd name="connsiteX4" fmla="*/ 4391 w 9980"/>
              <a:gd name="connsiteY4" fmla="*/ 8651 h 10331"/>
              <a:gd name="connsiteX5" fmla="*/ 2279 w 9980"/>
              <a:gd name="connsiteY5" fmla="*/ 3762 h 10331"/>
              <a:gd name="connsiteX6" fmla="*/ 0 w 9980"/>
              <a:gd name="connsiteY6" fmla="*/ 0 h 10331"/>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400 w 10000"/>
              <a:gd name="connsiteY4" fmla="*/ 8374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400 w 10000"/>
              <a:gd name="connsiteY4" fmla="*/ 8374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87 w 10000"/>
              <a:gd name="connsiteY4" fmla="*/ 9565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87 w 10000"/>
              <a:gd name="connsiteY4" fmla="*/ 9565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87 w 10000"/>
              <a:gd name="connsiteY4" fmla="*/ 9565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87 w 10000"/>
              <a:gd name="connsiteY4" fmla="*/ 9565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54 w 10000"/>
              <a:gd name="connsiteY4" fmla="*/ 9168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02 w 10000"/>
              <a:gd name="connsiteY4" fmla="*/ 9168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09 w 10000"/>
              <a:gd name="connsiteY4" fmla="*/ 9367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597 w 10000"/>
              <a:gd name="connsiteY3" fmla="*/ 9680 h 10000"/>
              <a:gd name="connsiteX4" fmla="*/ 4309 w 10000"/>
              <a:gd name="connsiteY4" fmla="*/ 9367 h 10000"/>
              <a:gd name="connsiteX5" fmla="*/ 0 w 10000"/>
              <a:gd name="connsiteY5" fmla="*/ 0 h 10000"/>
              <a:gd name="connsiteX0" fmla="*/ 0 w 10000"/>
              <a:gd name="connsiteY0" fmla="*/ 0 h 10000"/>
              <a:gd name="connsiteX1" fmla="*/ 6264 w 10000"/>
              <a:gd name="connsiteY1" fmla="*/ 88 h 10000"/>
              <a:gd name="connsiteX2" fmla="*/ 10000 w 10000"/>
              <a:gd name="connsiteY2" fmla="*/ 10000 h 10000"/>
              <a:gd name="connsiteX3" fmla="*/ 6610 w 10000"/>
              <a:gd name="connsiteY3" fmla="*/ 9581 h 10000"/>
              <a:gd name="connsiteX4" fmla="*/ 4309 w 10000"/>
              <a:gd name="connsiteY4" fmla="*/ 9367 h 10000"/>
              <a:gd name="connsiteX5" fmla="*/ 0 w 10000"/>
              <a:gd name="connsiteY5" fmla="*/ 0 h 10000"/>
              <a:gd name="connsiteX0" fmla="*/ 0 w 10007"/>
              <a:gd name="connsiteY0" fmla="*/ 0 h 9801"/>
              <a:gd name="connsiteX1" fmla="*/ 6264 w 10007"/>
              <a:gd name="connsiteY1" fmla="*/ 88 h 9801"/>
              <a:gd name="connsiteX2" fmla="*/ 10007 w 10007"/>
              <a:gd name="connsiteY2" fmla="*/ 9801 h 9801"/>
              <a:gd name="connsiteX3" fmla="*/ 6610 w 10007"/>
              <a:gd name="connsiteY3" fmla="*/ 9581 h 9801"/>
              <a:gd name="connsiteX4" fmla="*/ 4309 w 10007"/>
              <a:gd name="connsiteY4" fmla="*/ 9367 h 9801"/>
              <a:gd name="connsiteX5" fmla="*/ 0 w 10007"/>
              <a:gd name="connsiteY5" fmla="*/ 0 h 9801"/>
              <a:gd name="connsiteX0" fmla="*/ 0 w 10000"/>
              <a:gd name="connsiteY0" fmla="*/ 0 h 10000"/>
              <a:gd name="connsiteX1" fmla="*/ 6260 w 10000"/>
              <a:gd name="connsiteY1" fmla="*/ 90 h 10000"/>
              <a:gd name="connsiteX2" fmla="*/ 10000 w 10000"/>
              <a:gd name="connsiteY2" fmla="*/ 10000 h 10000"/>
              <a:gd name="connsiteX3" fmla="*/ 6605 w 10000"/>
              <a:gd name="connsiteY3" fmla="*/ 9776 h 10000"/>
              <a:gd name="connsiteX4" fmla="*/ 4306 w 10000"/>
              <a:gd name="connsiteY4" fmla="*/ 9557 h 10000"/>
              <a:gd name="connsiteX5" fmla="*/ 0 w 10000"/>
              <a:gd name="connsiteY5" fmla="*/ 0 h 10000"/>
              <a:gd name="connsiteX0" fmla="*/ 0 w 10000"/>
              <a:gd name="connsiteY0" fmla="*/ 0 h 10000"/>
              <a:gd name="connsiteX1" fmla="*/ 6260 w 10000"/>
              <a:gd name="connsiteY1" fmla="*/ 90 h 10000"/>
              <a:gd name="connsiteX2" fmla="*/ 10000 w 10000"/>
              <a:gd name="connsiteY2" fmla="*/ 10000 h 10000"/>
              <a:gd name="connsiteX3" fmla="*/ 6605 w 10000"/>
              <a:gd name="connsiteY3" fmla="*/ 9776 h 10000"/>
              <a:gd name="connsiteX4" fmla="*/ 4306 w 10000"/>
              <a:gd name="connsiteY4" fmla="*/ 9557 h 10000"/>
              <a:gd name="connsiteX5" fmla="*/ 0 w 10000"/>
              <a:gd name="connsiteY5" fmla="*/ 0 h 10000"/>
              <a:gd name="connsiteX0" fmla="*/ 0 w 10000"/>
              <a:gd name="connsiteY0" fmla="*/ 0 h 10000"/>
              <a:gd name="connsiteX1" fmla="*/ 6260 w 10000"/>
              <a:gd name="connsiteY1" fmla="*/ 90 h 10000"/>
              <a:gd name="connsiteX2" fmla="*/ 10000 w 10000"/>
              <a:gd name="connsiteY2" fmla="*/ 10000 h 10000"/>
              <a:gd name="connsiteX3" fmla="*/ 6605 w 10000"/>
              <a:gd name="connsiteY3" fmla="*/ 9776 h 10000"/>
              <a:gd name="connsiteX4" fmla="*/ 4306 w 10000"/>
              <a:gd name="connsiteY4" fmla="*/ 9557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6260" y="90"/>
                </a:lnTo>
                <a:cubicBezTo>
                  <a:pt x="8130" y="4640"/>
                  <a:pt x="9670" y="9281"/>
                  <a:pt x="10000" y="10000"/>
                </a:cubicBezTo>
                <a:lnTo>
                  <a:pt x="6605" y="9776"/>
                </a:lnTo>
                <a:cubicBezTo>
                  <a:pt x="5707" y="9747"/>
                  <a:pt x="5469" y="9615"/>
                  <a:pt x="4306" y="9557"/>
                </a:cubicBezTo>
                <a:cubicBezTo>
                  <a:pt x="2832" y="6710"/>
                  <a:pt x="1461" y="3253"/>
                  <a:pt x="0" y="0"/>
                </a:cubicBezTo>
                <a:close/>
              </a:path>
            </a:pathLst>
          </a:custGeom>
          <a:gradFill rotWithShape="1">
            <a:gsLst>
              <a:gs pos="0">
                <a:srgbClr val="FFFFFF"/>
              </a:gs>
              <a:gs pos="100000">
                <a:schemeClr val="tx2">
                  <a:lumMod val="40000"/>
                  <a:lumOff val="60000"/>
                </a:schemeClr>
              </a:gs>
            </a:gsLst>
            <a:path path="rect">
              <a:fillToRect l="50000" t="50000" r="50000" b="50000"/>
            </a:path>
          </a:gradFill>
          <a:ln w="9525">
            <a:solidFill>
              <a:srgbClr val="000000"/>
            </a:solidFill>
            <a:round/>
            <a:headEnd/>
            <a:tailEnd/>
          </a:ln>
        </p:spPr>
        <p:txBody>
          <a:bodyPr lIns="91428" tIns="45714" rIns="91428" bIns="45714"/>
          <a:lstStyle/>
          <a:p>
            <a:pPr defTabSz="914286">
              <a:defRPr/>
            </a:pPr>
            <a:endParaRPr lang="en-US" sz="1800" kern="0">
              <a:solidFill>
                <a:sysClr val="windowText" lastClr="000000"/>
              </a:solidFill>
            </a:endParaRPr>
          </a:p>
        </p:txBody>
      </p:sp>
      <p:sp>
        <p:nvSpPr>
          <p:cNvPr id="333" name="TextBox 332"/>
          <p:cNvSpPr txBox="1"/>
          <p:nvPr/>
        </p:nvSpPr>
        <p:spPr>
          <a:xfrm>
            <a:off x="26636484" y="20490443"/>
            <a:ext cx="2964088" cy="369320"/>
          </a:xfrm>
          <a:prstGeom prst="rect">
            <a:avLst/>
          </a:prstGeom>
          <a:noFill/>
        </p:spPr>
        <p:txBody>
          <a:bodyPr wrap="square" lIns="91428" tIns="45714" rIns="91428" bIns="45714" rtlCol="0">
            <a:spAutoFit/>
          </a:bodyPr>
          <a:lstStyle/>
          <a:p>
            <a:pPr algn="ctr" defTabSz="914286">
              <a:defRPr/>
            </a:pPr>
            <a:r>
              <a:rPr lang="en-US" sz="1800" b="1" kern="0" dirty="0">
                <a:solidFill>
                  <a:sysClr val="windowText" lastClr="000000"/>
                </a:solidFill>
              </a:rPr>
              <a:t>Operations &amp; Maintenance</a:t>
            </a:r>
          </a:p>
        </p:txBody>
      </p:sp>
      <p:sp>
        <p:nvSpPr>
          <p:cNvPr id="334" name="TextBox 333"/>
          <p:cNvSpPr txBox="1"/>
          <p:nvPr/>
        </p:nvSpPr>
        <p:spPr>
          <a:xfrm>
            <a:off x="23973780" y="20521599"/>
            <a:ext cx="1778011" cy="379400"/>
          </a:xfrm>
          <a:prstGeom prst="rect">
            <a:avLst/>
          </a:prstGeom>
          <a:noFill/>
        </p:spPr>
        <p:txBody>
          <a:bodyPr wrap="square" lIns="91428" tIns="45714" rIns="91428" bIns="45714" rtlCol="0">
            <a:spAutoFit/>
          </a:bodyPr>
          <a:lstStyle/>
          <a:p>
            <a:pPr algn="ctr" defTabSz="914286">
              <a:defRPr/>
            </a:pPr>
            <a:r>
              <a:rPr lang="en-US" sz="1800" b="1" kern="0" dirty="0">
                <a:solidFill>
                  <a:sysClr val="windowText" lastClr="000000"/>
                </a:solidFill>
              </a:rPr>
              <a:t>Procurement</a:t>
            </a:r>
          </a:p>
        </p:txBody>
      </p:sp>
      <p:sp>
        <p:nvSpPr>
          <p:cNvPr id="274" name="TextBox 273"/>
          <p:cNvSpPr txBox="1"/>
          <p:nvPr/>
        </p:nvSpPr>
        <p:spPr>
          <a:xfrm>
            <a:off x="12974360" y="6127506"/>
            <a:ext cx="1658985" cy="830985"/>
          </a:xfrm>
          <a:prstGeom prst="rect">
            <a:avLst/>
          </a:prstGeom>
          <a:noFill/>
        </p:spPr>
        <p:txBody>
          <a:bodyPr wrap="square" lIns="91428" tIns="45714" rIns="91428" bIns="45714" rtlCol="0">
            <a:spAutoFit/>
          </a:bodyPr>
          <a:lstStyle/>
          <a:p>
            <a:r>
              <a:rPr lang="en-US" sz="1200" b="1" dirty="0"/>
              <a:t>Configuration Steering Board (CSB) meets at least annually once established</a:t>
            </a:r>
            <a:endParaRPr lang="en-US" sz="1200" dirty="0"/>
          </a:p>
        </p:txBody>
      </p:sp>
      <p:sp>
        <p:nvSpPr>
          <p:cNvPr id="275" name="Oval 274"/>
          <p:cNvSpPr/>
          <p:nvPr/>
        </p:nvSpPr>
        <p:spPr bwMode="auto">
          <a:xfrm>
            <a:off x="22895396" y="13741400"/>
            <a:ext cx="621102" cy="376905"/>
          </a:xfrm>
          <a:prstGeom prst="ellipse">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800" b="1" kern="0" dirty="0">
                <a:solidFill>
                  <a:sysClr val="windowText" lastClr="000000"/>
                </a:solidFill>
              </a:rPr>
              <a:t>PRR</a:t>
            </a:r>
          </a:p>
        </p:txBody>
      </p:sp>
      <p:sp>
        <p:nvSpPr>
          <p:cNvPr id="276" name="Oval 275">
            <a:hlinkClick r:id="rId11" action="ppaction://hlinksldjump"/>
          </p:cNvPr>
          <p:cNvSpPr/>
          <p:nvPr/>
        </p:nvSpPr>
        <p:spPr bwMode="auto">
          <a:xfrm>
            <a:off x="14529198" y="8148678"/>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i="1" kern="0" dirty="0">
                <a:solidFill>
                  <a:srgbClr val="990033"/>
                </a:solidFill>
              </a:rPr>
              <a:t>TRA</a:t>
            </a:r>
          </a:p>
        </p:txBody>
      </p:sp>
      <p:sp>
        <p:nvSpPr>
          <p:cNvPr id="291" name="Rectangle 1228">
            <a:hlinkClick r:id="rId23" action="ppaction://hlinksldjump"/>
          </p:cNvPr>
          <p:cNvSpPr>
            <a:spLocks noChangeArrowheads="1"/>
          </p:cNvSpPr>
          <p:nvPr/>
        </p:nvSpPr>
        <p:spPr bwMode="auto">
          <a:xfrm>
            <a:off x="58230" y="20406374"/>
            <a:ext cx="1878349" cy="844903"/>
          </a:xfrm>
          <a:prstGeom prst="rect">
            <a:avLst/>
          </a:prstGeom>
          <a:solidFill>
            <a:schemeClr val="bg1">
              <a:lumMod val="95000"/>
            </a:schemeClr>
          </a:solidFill>
          <a:ln w="9525">
            <a:noFill/>
            <a:miter lim="800000"/>
            <a:headEnd/>
            <a:tailEnd/>
          </a:ln>
        </p:spPr>
        <p:txBody>
          <a:bodyPr wrap="square" lIns="105210" tIns="52606" rIns="105210" bIns="52606">
            <a:spAutoFit/>
          </a:bodyPr>
          <a:lstStyle/>
          <a:p>
            <a:pPr algn="ctr" defTabSz="1044445"/>
            <a:r>
              <a:rPr lang="en-US" sz="1200" b="1" i="1" dirty="0"/>
              <a:t>For a more detailed PPBE reference see the DAU Financial Management Platinum Card</a:t>
            </a:r>
          </a:p>
        </p:txBody>
      </p:sp>
      <p:sp>
        <p:nvSpPr>
          <p:cNvPr id="292" name="Oval 291">
            <a:hlinkClick r:id="rId24" action="ppaction://hlinksldjump"/>
          </p:cNvPr>
          <p:cNvSpPr/>
          <p:nvPr/>
        </p:nvSpPr>
        <p:spPr bwMode="auto">
          <a:xfrm>
            <a:off x="17271866" y="17510119"/>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defRPr/>
            </a:pPr>
            <a:r>
              <a:rPr lang="en-US" sz="1800" b="1" kern="0" dirty="0">
                <a:solidFill>
                  <a:sysClr val="windowText" lastClr="000000"/>
                </a:solidFill>
              </a:rPr>
              <a:t>TRR</a:t>
            </a:r>
          </a:p>
        </p:txBody>
      </p:sp>
      <p:sp>
        <p:nvSpPr>
          <p:cNvPr id="296" name="Oval 295">
            <a:hlinkClick r:id="rId25" action="ppaction://hlinksldjump"/>
          </p:cNvPr>
          <p:cNvSpPr/>
          <p:nvPr/>
        </p:nvSpPr>
        <p:spPr bwMode="auto">
          <a:xfrm>
            <a:off x="20965345" y="17512361"/>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800" b="1" kern="0" dirty="0">
                <a:solidFill>
                  <a:sysClr val="windowText" lastClr="000000"/>
                </a:solidFill>
              </a:rPr>
              <a:t>OTRR</a:t>
            </a:r>
          </a:p>
        </p:txBody>
      </p:sp>
      <p:sp>
        <p:nvSpPr>
          <p:cNvPr id="301" name="Oval 300">
            <a:hlinkClick r:id="rId24" action="ppaction://hlinksldjump"/>
          </p:cNvPr>
          <p:cNvSpPr/>
          <p:nvPr/>
        </p:nvSpPr>
        <p:spPr bwMode="auto">
          <a:xfrm>
            <a:off x="12052632" y="17517276"/>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kern="0" dirty="0">
                <a:solidFill>
                  <a:sysClr val="windowText" lastClr="000000"/>
                </a:solidFill>
              </a:rPr>
              <a:t>TRR</a:t>
            </a:r>
          </a:p>
        </p:txBody>
      </p:sp>
      <p:cxnSp>
        <p:nvCxnSpPr>
          <p:cNvPr id="336" name="Straight Arrow Connector 335"/>
          <p:cNvCxnSpPr/>
          <p:nvPr/>
        </p:nvCxnSpPr>
        <p:spPr bwMode="auto">
          <a:xfrm>
            <a:off x="17421832" y="16933310"/>
            <a:ext cx="4356847" cy="1"/>
          </a:xfrm>
          <a:prstGeom prst="straightConnector1">
            <a:avLst/>
          </a:prstGeom>
          <a:solidFill>
            <a:srgbClr val="BBE0E3"/>
          </a:solidFill>
          <a:ln w="57150" cap="flat" cmpd="sng" algn="ctr">
            <a:solidFill>
              <a:srgbClr val="FF9966"/>
            </a:solidFill>
            <a:prstDash val="solid"/>
            <a:round/>
            <a:headEnd type="none" w="med" len="med"/>
            <a:tailEnd type="stealth" w="lg" len="lg"/>
          </a:ln>
          <a:effectLst/>
        </p:spPr>
      </p:cxnSp>
      <p:sp>
        <p:nvSpPr>
          <p:cNvPr id="337" name="Rectangle 1783"/>
          <p:cNvSpPr>
            <a:spLocks noChangeArrowheads="1"/>
          </p:cNvSpPr>
          <p:nvPr/>
        </p:nvSpPr>
        <p:spPr bwMode="auto">
          <a:xfrm>
            <a:off x="18303739" y="16659670"/>
            <a:ext cx="2334822" cy="289350"/>
          </a:xfrm>
          <a:prstGeom prst="rect">
            <a:avLst/>
          </a:prstGeom>
          <a:noFill/>
          <a:ln w="9525">
            <a:noFill/>
            <a:miter lim="800000"/>
            <a:headEnd/>
            <a:tailEnd/>
          </a:ln>
        </p:spPr>
        <p:txBody>
          <a:bodyPr wrap="none" lIns="105196" tIns="52598" rIns="105196" bIns="52598">
            <a:spAutoFit/>
          </a:bodyPr>
          <a:lstStyle/>
          <a:p>
            <a:pPr algn="ctr" defTabSz="1044309">
              <a:lnSpc>
                <a:spcPct val="85000"/>
              </a:lnSpc>
              <a:defRPr/>
            </a:pPr>
            <a:r>
              <a:rPr lang="en-US" sz="1400" b="1" kern="0" dirty="0">
                <a:solidFill>
                  <a:sysClr val="windowText" lastClr="000000"/>
                </a:solidFill>
              </a:rPr>
              <a:t>JITC Interoperability Testing </a:t>
            </a:r>
          </a:p>
        </p:txBody>
      </p:sp>
      <p:cxnSp>
        <p:nvCxnSpPr>
          <p:cNvPr id="346" name="Straight Arrow Connector 345"/>
          <p:cNvCxnSpPr/>
          <p:nvPr/>
        </p:nvCxnSpPr>
        <p:spPr bwMode="auto">
          <a:xfrm>
            <a:off x="22873636" y="11775430"/>
            <a:ext cx="1187021" cy="0"/>
          </a:xfrm>
          <a:prstGeom prst="straightConnector1">
            <a:avLst/>
          </a:prstGeom>
          <a:solidFill>
            <a:srgbClr val="BBE0E3"/>
          </a:solidFill>
          <a:ln w="57150" cap="flat" cmpd="sng" algn="ctr">
            <a:solidFill>
              <a:srgbClr val="00CC99"/>
            </a:solidFill>
            <a:prstDash val="solid"/>
            <a:round/>
            <a:headEnd type="none" w="med" len="med"/>
            <a:tailEnd type="stealth" w="lg" len="lg"/>
          </a:ln>
          <a:effectLst/>
        </p:spPr>
      </p:cxnSp>
      <p:sp>
        <p:nvSpPr>
          <p:cNvPr id="347" name="Rectangle 1783"/>
          <p:cNvSpPr>
            <a:spLocks noChangeArrowheads="1"/>
          </p:cNvSpPr>
          <p:nvPr/>
        </p:nvSpPr>
        <p:spPr bwMode="auto">
          <a:xfrm>
            <a:off x="23400493" y="11078033"/>
            <a:ext cx="1776977" cy="475555"/>
          </a:xfrm>
          <a:prstGeom prst="rect">
            <a:avLst/>
          </a:prstGeom>
          <a:noFill/>
          <a:ln w="9525">
            <a:noFill/>
            <a:miter lim="800000"/>
            <a:headEnd/>
            <a:tailEnd/>
          </a:ln>
        </p:spPr>
        <p:txBody>
          <a:bodyPr wrap="none" lIns="105196" tIns="52598" rIns="105196" bIns="52598">
            <a:spAutoFit/>
          </a:bodyPr>
          <a:lstStyle/>
          <a:p>
            <a:pPr algn="ctr" defTabSz="1044309">
              <a:defRPr/>
            </a:pPr>
            <a:r>
              <a:rPr lang="en-US" sz="1200" b="1" kern="0" dirty="0">
                <a:solidFill>
                  <a:sysClr val="windowText" lastClr="000000"/>
                </a:solidFill>
              </a:rPr>
              <a:t>Contract Awards</a:t>
            </a:r>
          </a:p>
          <a:p>
            <a:pPr algn="ctr" defTabSz="1044309">
              <a:defRPr/>
            </a:pPr>
            <a:r>
              <a:rPr lang="en-US" sz="1200" b="1" kern="0" dirty="0">
                <a:solidFill>
                  <a:sysClr val="windowText" lastClr="000000"/>
                </a:solidFill>
              </a:rPr>
              <a:t>for FRP/FD/Sustainment</a:t>
            </a:r>
          </a:p>
        </p:txBody>
      </p:sp>
      <p:sp>
        <p:nvSpPr>
          <p:cNvPr id="348" name="Flowchart: Decision 347"/>
          <p:cNvSpPr/>
          <p:nvPr/>
        </p:nvSpPr>
        <p:spPr bwMode="auto">
          <a:xfrm>
            <a:off x="24053740" y="11551144"/>
            <a:ext cx="396814" cy="448573"/>
          </a:xfrm>
          <a:prstGeom prst="flowChartDecision">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defTabSz="914286"/>
            <a:endParaRPr lang="en-US" sz="1800" kern="0">
              <a:solidFill>
                <a:sysClr val="windowText" lastClr="000000"/>
              </a:solidFill>
            </a:endParaRPr>
          </a:p>
        </p:txBody>
      </p:sp>
      <p:sp>
        <p:nvSpPr>
          <p:cNvPr id="349" name="Rectangle 1783"/>
          <p:cNvSpPr>
            <a:spLocks noChangeArrowheads="1"/>
          </p:cNvSpPr>
          <p:nvPr/>
        </p:nvSpPr>
        <p:spPr bwMode="auto">
          <a:xfrm>
            <a:off x="22899769" y="11420778"/>
            <a:ext cx="834412" cy="631624"/>
          </a:xfrm>
          <a:prstGeom prst="rect">
            <a:avLst/>
          </a:prstGeom>
          <a:noFill/>
          <a:ln w="9525">
            <a:noFill/>
            <a:miter lim="800000"/>
            <a:headEnd/>
            <a:tailEnd/>
          </a:ln>
        </p:spPr>
        <p:txBody>
          <a:bodyPr wrap="none" lIns="105196" tIns="52598" rIns="105196" bIns="52598">
            <a:spAutoFit/>
          </a:bodyPr>
          <a:lstStyle/>
          <a:p>
            <a:pPr algn="ctr" defTabSz="1044309">
              <a:lnSpc>
                <a:spcPct val="150000"/>
              </a:lnSpc>
              <a:defRPr/>
            </a:pPr>
            <a:r>
              <a:rPr lang="en-US" sz="1200" b="1" kern="0" dirty="0">
                <a:solidFill>
                  <a:sysClr val="windowText" lastClr="000000"/>
                </a:solidFill>
              </a:rPr>
              <a:t>Source</a:t>
            </a:r>
          </a:p>
          <a:p>
            <a:pPr algn="ctr" defTabSz="1044309">
              <a:lnSpc>
                <a:spcPct val="150000"/>
              </a:lnSpc>
              <a:defRPr/>
            </a:pPr>
            <a:r>
              <a:rPr lang="en-US" sz="1200" b="1" kern="0" dirty="0">
                <a:solidFill>
                  <a:sysClr val="windowText" lastClr="000000"/>
                </a:solidFill>
              </a:rPr>
              <a:t> Selection</a:t>
            </a:r>
          </a:p>
        </p:txBody>
      </p:sp>
      <p:sp>
        <p:nvSpPr>
          <p:cNvPr id="350" name="Rectangle 1228">
            <a:hlinkClick r:id="rId26" action="ppaction://hlinksldjump"/>
          </p:cNvPr>
          <p:cNvSpPr>
            <a:spLocks noChangeArrowheads="1"/>
          </p:cNvSpPr>
          <p:nvPr/>
        </p:nvSpPr>
        <p:spPr bwMode="auto">
          <a:xfrm>
            <a:off x="2074927" y="20485276"/>
            <a:ext cx="2155956" cy="383238"/>
          </a:xfrm>
          <a:prstGeom prst="rect">
            <a:avLst/>
          </a:prstGeom>
          <a:noFill/>
          <a:ln w="9525">
            <a:noFill/>
            <a:miter lim="800000"/>
            <a:headEnd/>
            <a:tailEnd/>
          </a:ln>
        </p:spPr>
        <p:txBody>
          <a:bodyPr wrap="none" lIns="105210" tIns="52606" rIns="105210" bIns="52606">
            <a:spAutoFit/>
          </a:bodyPr>
          <a:lstStyle/>
          <a:p>
            <a:pPr algn="ctr" defTabSz="1044445"/>
            <a:r>
              <a:rPr lang="en-US" sz="1800" b="1" dirty="0"/>
              <a:t>Appropriation Types</a:t>
            </a:r>
          </a:p>
        </p:txBody>
      </p:sp>
      <p:cxnSp>
        <p:nvCxnSpPr>
          <p:cNvPr id="352" name="Straight Arrow Connector 351"/>
          <p:cNvCxnSpPr/>
          <p:nvPr/>
        </p:nvCxnSpPr>
        <p:spPr bwMode="auto">
          <a:xfrm>
            <a:off x="12335951" y="12905515"/>
            <a:ext cx="2624510" cy="2654"/>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sp>
        <p:nvSpPr>
          <p:cNvPr id="353" name="Rectangle 1783"/>
          <p:cNvSpPr>
            <a:spLocks noChangeArrowheads="1"/>
          </p:cNvSpPr>
          <p:nvPr/>
        </p:nvSpPr>
        <p:spPr bwMode="auto">
          <a:xfrm>
            <a:off x="12189430" y="12592549"/>
            <a:ext cx="2285256" cy="628587"/>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400" b="1" kern="0" dirty="0">
                <a:solidFill>
                  <a:sysClr val="windowText" lastClr="000000"/>
                </a:solidFill>
              </a:rPr>
              <a:t>Competitive</a:t>
            </a:r>
          </a:p>
          <a:p>
            <a:pPr algn="ctr" defTabSz="1044309">
              <a:spcBef>
                <a:spcPts val="600"/>
              </a:spcBef>
              <a:defRPr/>
            </a:pPr>
            <a:r>
              <a:rPr lang="en-US" sz="1400" b="1" kern="0" dirty="0">
                <a:solidFill>
                  <a:sysClr val="windowText" lastClr="000000"/>
                </a:solidFill>
              </a:rPr>
              <a:t> Prototyping</a:t>
            </a:r>
          </a:p>
        </p:txBody>
      </p:sp>
      <p:sp>
        <p:nvSpPr>
          <p:cNvPr id="354" name="Flowchart: Decision 353">
            <a:hlinkClick r:id="rId27" action="ppaction://hlinksldjump"/>
          </p:cNvPr>
          <p:cNvSpPr/>
          <p:nvPr/>
        </p:nvSpPr>
        <p:spPr>
          <a:xfrm>
            <a:off x="15046188" y="20205855"/>
            <a:ext cx="981075" cy="971551"/>
          </a:xfrm>
          <a:prstGeom prst="flowChartDecision">
            <a:avLst/>
          </a:prstGeom>
          <a:gradFill flip="none" rotWithShape="1">
            <a:gsLst>
              <a:gs pos="24000">
                <a:srgbClr val="FFFFFF"/>
              </a:gs>
              <a:gs pos="91000">
                <a:schemeClr val="bg1">
                  <a:lumMod val="75000"/>
                </a:schemeClr>
              </a:gs>
            </a:gsLst>
            <a:path path="shape">
              <a:fillToRect l="50000" t="50000" r="50000" b="50000"/>
            </a:path>
            <a:tileRect/>
          </a:gradFill>
          <a:ln w="28575">
            <a:solidFill>
              <a:srgbClr val="000000"/>
            </a:solidFill>
            <a:miter lim="800000"/>
            <a:headEnd/>
            <a:tailEnd/>
          </a:ln>
        </p:spPr>
        <p:txBody>
          <a:bodyPr wrap="none" lIns="104484" tIns="52243" rIns="104484" bIns="52243" anchor="ctr"/>
          <a:lstStyle/>
          <a:p>
            <a:pPr algn="ctr" defTabSz="1044309"/>
            <a:r>
              <a:rPr lang="en-US" sz="1200" b="1" kern="0" dirty="0">
                <a:solidFill>
                  <a:srgbClr val="0000FF"/>
                </a:solidFill>
              </a:rPr>
              <a:t>Full </a:t>
            </a:r>
          </a:p>
          <a:p>
            <a:pPr algn="ctr" defTabSz="1044309"/>
            <a:r>
              <a:rPr lang="en-US" sz="1200" b="1" kern="0" dirty="0">
                <a:solidFill>
                  <a:srgbClr val="0000FF"/>
                </a:solidFill>
              </a:rPr>
              <a:t>Funding in </a:t>
            </a:r>
          </a:p>
          <a:p>
            <a:pPr algn="ctr" defTabSz="1044309"/>
            <a:r>
              <a:rPr lang="en-US" sz="1200" b="1" kern="0" dirty="0">
                <a:solidFill>
                  <a:srgbClr val="0000FF"/>
                </a:solidFill>
              </a:rPr>
              <a:t>FYDP</a:t>
            </a:r>
          </a:p>
        </p:txBody>
      </p:sp>
      <p:sp>
        <p:nvSpPr>
          <p:cNvPr id="355" name="Flowchart: Decision 354">
            <a:hlinkClick r:id="rId27" action="ppaction://hlinksldjump"/>
          </p:cNvPr>
          <p:cNvSpPr/>
          <p:nvPr/>
        </p:nvSpPr>
        <p:spPr>
          <a:xfrm>
            <a:off x="19521721" y="20205855"/>
            <a:ext cx="981075" cy="971551"/>
          </a:xfrm>
          <a:prstGeom prst="flowChartDecision">
            <a:avLst/>
          </a:prstGeom>
          <a:gradFill flip="none" rotWithShape="1">
            <a:gsLst>
              <a:gs pos="24000">
                <a:srgbClr val="FFFFFF"/>
              </a:gs>
              <a:gs pos="91000">
                <a:schemeClr val="bg1">
                  <a:lumMod val="75000"/>
                </a:schemeClr>
              </a:gs>
            </a:gsLst>
            <a:path path="shape">
              <a:fillToRect l="50000" t="50000" r="50000" b="50000"/>
            </a:path>
            <a:tileRect/>
          </a:gradFill>
          <a:ln w="28575">
            <a:solidFill>
              <a:srgbClr val="000000"/>
            </a:solidFill>
            <a:miter lim="800000"/>
            <a:headEnd/>
            <a:tailEnd/>
          </a:ln>
        </p:spPr>
        <p:txBody>
          <a:bodyPr wrap="none" lIns="104484" tIns="52243" rIns="104484" bIns="52243" anchor="ctr"/>
          <a:lstStyle/>
          <a:p>
            <a:pPr algn="ctr" defTabSz="1044309"/>
            <a:r>
              <a:rPr lang="en-US" sz="1200" b="1" kern="0" dirty="0">
                <a:solidFill>
                  <a:srgbClr val="0000FF"/>
                </a:solidFill>
              </a:rPr>
              <a:t>Full </a:t>
            </a:r>
          </a:p>
          <a:p>
            <a:pPr algn="ctr" defTabSz="1044309"/>
            <a:r>
              <a:rPr lang="en-US" sz="1200" b="1" kern="0" dirty="0">
                <a:solidFill>
                  <a:srgbClr val="0000FF"/>
                </a:solidFill>
              </a:rPr>
              <a:t>Funding in </a:t>
            </a:r>
          </a:p>
          <a:p>
            <a:pPr algn="ctr" defTabSz="1044309"/>
            <a:r>
              <a:rPr lang="en-US" sz="1200" b="1" kern="0" dirty="0">
                <a:solidFill>
                  <a:srgbClr val="0000FF"/>
                </a:solidFill>
              </a:rPr>
              <a:t>FYDP</a:t>
            </a:r>
          </a:p>
        </p:txBody>
      </p:sp>
      <p:grpSp>
        <p:nvGrpSpPr>
          <p:cNvPr id="71" name="Group 70"/>
          <p:cNvGrpSpPr/>
          <p:nvPr/>
        </p:nvGrpSpPr>
        <p:grpSpPr>
          <a:xfrm>
            <a:off x="6965275" y="20874000"/>
            <a:ext cx="1289758" cy="659894"/>
            <a:chOff x="8149517" y="15908144"/>
            <a:chExt cx="1289758" cy="659894"/>
          </a:xfrm>
        </p:grpSpPr>
        <p:grpSp>
          <p:nvGrpSpPr>
            <p:cNvPr id="67" name="Group 66"/>
            <p:cNvGrpSpPr/>
            <p:nvPr/>
          </p:nvGrpSpPr>
          <p:grpSpPr>
            <a:xfrm>
              <a:off x="8963304" y="16092067"/>
              <a:ext cx="475971" cy="475971"/>
              <a:chOff x="1395692" y="11592624"/>
              <a:chExt cx="589152" cy="589152"/>
            </a:xfrm>
          </p:grpSpPr>
          <p:sp>
            <p:nvSpPr>
              <p:cNvPr id="64" name="Oval 63"/>
              <p:cNvSpPr/>
              <p:nvPr/>
            </p:nvSpPr>
            <p:spPr>
              <a:xfrm>
                <a:off x="1614768" y="11815763"/>
                <a:ext cx="142875" cy="1428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514754" y="11714069"/>
                <a:ext cx="346263" cy="346263"/>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395692" y="11592624"/>
                <a:ext cx="589152" cy="589152"/>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Rectangle 1228"/>
            <p:cNvSpPr>
              <a:spLocks noChangeArrowheads="1"/>
            </p:cNvSpPr>
            <p:nvPr/>
          </p:nvSpPr>
          <p:spPr bwMode="auto">
            <a:xfrm>
              <a:off x="8149517" y="15908144"/>
              <a:ext cx="968990" cy="475583"/>
            </a:xfrm>
            <a:prstGeom prst="rect">
              <a:avLst/>
            </a:prstGeom>
            <a:noFill/>
            <a:ln w="9525">
              <a:noFill/>
              <a:miter lim="800000"/>
              <a:headEnd/>
              <a:tailEnd/>
            </a:ln>
          </p:spPr>
          <p:txBody>
            <a:bodyPr wrap="none" lIns="105223" tIns="52612" rIns="105223" bIns="52612">
              <a:spAutoFit/>
            </a:bodyPr>
            <a:lstStyle/>
            <a:p>
              <a:pPr algn="ctr" defTabSz="1044445"/>
              <a:r>
                <a:rPr lang="en-US" sz="1200" b="1" dirty="0">
                  <a:solidFill>
                    <a:srgbClr val="0000FF"/>
                  </a:solidFill>
                </a:rPr>
                <a:t>Should Cost</a:t>
              </a:r>
            </a:p>
            <a:p>
              <a:pPr algn="ctr" defTabSz="1044445"/>
              <a:r>
                <a:rPr lang="en-US" sz="1200" b="1" dirty="0">
                  <a:solidFill>
                    <a:srgbClr val="0000FF"/>
                  </a:solidFill>
                </a:rPr>
                <a:t>Targets</a:t>
              </a:r>
            </a:p>
          </p:txBody>
        </p:sp>
      </p:grpSp>
      <p:sp>
        <p:nvSpPr>
          <p:cNvPr id="368" name="Rectangle 1228"/>
          <p:cNvSpPr>
            <a:spLocks noChangeArrowheads="1"/>
          </p:cNvSpPr>
          <p:nvPr/>
        </p:nvSpPr>
        <p:spPr bwMode="auto">
          <a:xfrm>
            <a:off x="18685019" y="20871017"/>
            <a:ext cx="968990" cy="475583"/>
          </a:xfrm>
          <a:prstGeom prst="rect">
            <a:avLst/>
          </a:prstGeom>
          <a:noFill/>
          <a:ln w="9525">
            <a:noFill/>
            <a:miter lim="800000"/>
            <a:headEnd/>
            <a:tailEnd/>
          </a:ln>
        </p:spPr>
        <p:txBody>
          <a:bodyPr wrap="none" lIns="105223" tIns="52612" rIns="105223" bIns="52612">
            <a:spAutoFit/>
          </a:bodyPr>
          <a:lstStyle/>
          <a:p>
            <a:pPr algn="ctr" defTabSz="1044445"/>
            <a:r>
              <a:rPr lang="en-US" sz="1200" b="1" dirty="0">
                <a:solidFill>
                  <a:srgbClr val="0000FF"/>
                </a:solidFill>
              </a:rPr>
              <a:t>Should Cost</a:t>
            </a:r>
          </a:p>
          <a:p>
            <a:pPr algn="ctr" defTabSz="1044445"/>
            <a:r>
              <a:rPr lang="en-US" sz="1200" b="1" dirty="0">
                <a:solidFill>
                  <a:srgbClr val="0000FF"/>
                </a:solidFill>
              </a:rPr>
              <a:t>Targets</a:t>
            </a:r>
          </a:p>
        </p:txBody>
      </p:sp>
      <p:cxnSp>
        <p:nvCxnSpPr>
          <p:cNvPr id="73" name="Straight Arrow Connector 72"/>
          <p:cNvCxnSpPr/>
          <p:nvPr/>
        </p:nvCxnSpPr>
        <p:spPr>
          <a:xfrm>
            <a:off x="23571947" y="21320278"/>
            <a:ext cx="5756875" cy="0"/>
          </a:xfrm>
          <a:prstGeom prst="straightConnector1">
            <a:avLst/>
          </a:prstGeom>
          <a:solidFill>
            <a:srgbClr val="BBE0E3"/>
          </a:solidFill>
          <a:ln w="57150" cap="flat" cmpd="sng" algn="ctr">
            <a:solidFill>
              <a:schemeClr val="accent3">
                <a:lumMod val="50000"/>
              </a:schemeClr>
            </a:solidFill>
            <a:prstDash val="solid"/>
            <a:round/>
            <a:headEnd type="none" w="med" len="med"/>
            <a:tailEnd type="stealth" w="lg" len="lg"/>
          </a:ln>
          <a:effectLst/>
        </p:spPr>
      </p:cxnSp>
      <p:sp>
        <p:nvSpPr>
          <p:cNvPr id="77" name="Right Arrow 76"/>
          <p:cNvSpPr/>
          <p:nvPr/>
        </p:nvSpPr>
        <p:spPr>
          <a:xfrm>
            <a:off x="24515307" y="11463174"/>
            <a:ext cx="5196114" cy="597355"/>
          </a:xfrm>
          <a:prstGeom prst="rightArrow">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600" b="1" kern="0" dirty="0">
                <a:solidFill>
                  <a:sysClr val="windowText" lastClr="000000"/>
                </a:solidFill>
              </a:rPr>
              <a:t>ECPs, Sustainment Contracts/Software  Support Contracts</a:t>
            </a:r>
          </a:p>
        </p:txBody>
      </p:sp>
      <p:sp>
        <p:nvSpPr>
          <p:cNvPr id="373" name="Oval 372"/>
          <p:cNvSpPr/>
          <p:nvPr/>
        </p:nvSpPr>
        <p:spPr bwMode="auto">
          <a:xfrm>
            <a:off x="25980891" y="15778887"/>
            <a:ext cx="621102" cy="379563"/>
          </a:xfrm>
          <a:prstGeom prst="ellipse">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800" b="1" kern="0" dirty="0"/>
              <a:t>PIR</a:t>
            </a:r>
          </a:p>
        </p:txBody>
      </p:sp>
      <p:sp>
        <p:nvSpPr>
          <p:cNvPr id="388" name="Right Arrow 387"/>
          <p:cNvSpPr/>
          <p:nvPr/>
        </p:nvSpPr>
        <p:spPr>
          <a:xfrm>
            <a:off x="24517283" y="18462398"/>
            <a:ext cx="5031468" cy="546554"/>
          </a:xfrm>
          <a:prstGeom prst="rightArrow">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1044309">
              <a:defRPr/>
            </a:pPr>
            <a:r>
              <a:rPr lang="en-US" sz="1600" b="1" kern="0" dirty="0">
                <a:solidFill>
                  <a:sysClr val="windowText" lastClr="000000"/>
                </a:solidFill>
              </a:rPr>
              <a:t>Performance Based PS Strategy and Optimization</a:t>
            </a:r>
          </a:p>
        </p:txBody>
      </p:sp>
      <p:sp>
        <p:nvSpPr>
          <p:cNvPr id="390" name="Text Box 4078"/>
          <p:cNvSpPr txBox="1">
            <a:spLocks noChangeArrowheads="1"/>
          </p:cNvSpPr>
          <p:nvPr/>
        </p:nvSpPr>
        <p:spPr bwMode="auto">
          <a:xfrm>
            <a:off x="7706539"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392" name="Text Box 4078"/>
          <p:cNvSpPr txBox="1">
            <a:spLocks noChangeArrowheads="1"/>
          </p:cNvSpPr>
          <p:nvPr/>
        </p:nvSpPr>
        <p:spPr bwMode="auto">
          <a:xfrm>
            <a:off x="6286234" y="20256273"/>
            <a:ext cx="588215"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07" name="Text Box 4078"/>
          <p:cNvSpPr txBox="1">
            <a:spLocks noChangeArrowheads="1"/>
          </p:cNvSpPr>
          <p:nvPr/>
        </p:nvSpPr>
        <p:spPr bwMode="auto">
          <a:xfrm>
            <a:off x="14254008"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08" name="Text Box 4078"/>
          <p:cNvSpPr txBox="1">
            <a:spLocks noChangeArrowheads="1"/>
          </p:cNvSpPr>
          <p:nvPr/>
        </p:nvSpPr>
        <p:spPr bwMode="auto">
          <a:xfrm>
            <a:off x="13267720"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16" name="Text Box 4078"/>
          <p:cNvSpPr txBox="1">
            <a:spLocks noChangeArrowheads="1"/>
          </p:cNvSpPr>
          <p:nvPr/>
        </p:nvSpPr>
        <p:spPr bwMode="auto">
          <a:xfrm>
            <a:off x="14756161"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25" name="Text Box 4078"/>
          <p:cNvSpPr txBox="1">
            <a:spLocks noChangeArrowheads="1"/>
          </p:cNvSpPr>
          <p:nvPr/>
        </p:nvSpPr>
        <p:spPr bwMode="auto">
          <a:xfrm>
            <a:off x="18646590"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26" name="Text Box 4078"/>
          <p:cNvSpPr txBox="1">
            <a:spLocks noChangeArrowheads="1"/>
          </p:cNvSpPr>
          <p:nvPr/>
        </p:nvSpPr>
        <p:spPr bwMode="auto">
          <a:xfrm>
            <a:off x="17643484"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31" name="Text Box 4078"/>
          <p:cNvSpPr txBox="1">
            <a:spLocks noChangeArrowheads="1"/>
          </p:cNvSpPr>
          <p:nvPr/>
        </p:nvSpPr>
        <p:spPr bwMode="auto">
          <a:xfrm>
            <a:off x="19123252"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34" name="Rectangle 1362">
            <a:hlinkClick r:id="rId28" action="ppaction://hlinksldjump"/>
          </p:cNvPr>
          <p:cNvSpPr>
            <a:spLocks noChangeArrowheads="1"/>
          </p:cNvSpPr>
          <p:nvPr/>
        </p:nvSpPr>
        <p:spPr bwMode="auto">
          <a:xfrm>
            <a:off x="4468677" y="20944171"/>
            <a:ext cx="909636" cy="395032"/>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71" tIns="52235" rIns="104471" bIns="52235" anchor="ctr"/>
          <a:lstStyle/>
          <a:p>
            <a:pPr algn="ctr" defTabSz="1044309"/>
            <a:r>
              <a:rPr lang="en-US" sz="1200" b="1" kern="0" dirty="0">
                <a:solidFill>
                  <a:srgbClr val="0000FF"/>
                </a:solidFill>
              </a:rPr>
              <a:t>Affordability </a:t>
            </a:r>
          </a:p>
          <a:p>
            <a:pPr algn="ctr" defTabSz="1044309"/>
            <a:r>
              <a:rPr lang="en-US" sz="1200" b="1" kern="0" dirty="0">
                <a:solidFill>
                  <a:srgbClr val="0000FF"/>
                </a:solidFill>
              </a:rPr>
              <a:t>Analysis </a:t>
            </a:r>
          </a:p>
        </p:txBody>
      </p:sp>
      <p:sp>
        <p:nvSpPr>
          <p:cNvPr id="435" name="Rectangle 1362">
            <a:hlinkClick r:id="rId28" action="ppaction://hlinksldjump"/>
          </p:cNvPr>
          <p:cNvSpPr>
            <a:spLocks noChangeArrowheads="1"/>
          </p:cNvSpPr>
          <p:nvPr/>
        </p:nvSpPr>
        <p:spPr bwMode="auto">
          <a:xfrm>
            <a:off x="7078693" y="20506022"/>
            <a:ext cx="909636" cy="395032"/>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71" tIns="52235" rIns="104471" bIns="52235" anchor="ctr"/>
          <a:lstStyle/>
          <a:p>
            <a:pPr algn="ctr" defTabSz="1044309"/>
            <a:r>
              <a:rPr lang="en-US" sz="1200" b="1" kern="0" dirty="0">
                <a:solidFill>
                  <a:srgbClr val="0000FF"/>
                </a:solidFill>
              </a:rPr>
              <a:t>Affordability </a:t>
            </a:r>
          </a:p>
          <a:p>
            <a:pPr algn="ctr" defTabSz="1044309"/>
            <a:r>
              <a:rPr lang="en-US" sz="1200" b="1" kern="0" dirty="0">
                <a:solidFill>
                  <a:srgbClr val="0000FF"/>
                </a:solidFill>
              </a:rPr>
              <a:t>Analysis </a:t>
            </a:r>
          </a:p>
        </p:txBody>
      </p:sp>
      <p:sp>
        <p:nvSpPr>
          <p:cNvPr id="57" name="Flowchart: Decision 56">
            <a:hlinkClick r:id="rId27" action="ppaction://hlinksldjump"/>
          </p:cNvPr>
          <p:cNvSpPr/>
          <p:nvPr/>
        </p:nvSpPr>
        <p:spPr>
          <a:xfrm>
            <a:off x="7899806" y="20263003"/>
            <a:ext cx="981075" cy="971551"/>
          </a:xfrm>
          <a:prstGeom prst="flowChartDecision">
            <a:avLst/>
          </a:prstGeom>
          <a:gradFill flip="none" rotWithShape="1">
            <a:gsLst>
              <a:gs pos="24000">
                <a:srgbClr val="FFFFFF"/>
              </a:gs>
              <a:gs pos="91000">
                <a:schemeClr val="bg1">
                  <a:lumMod val="75000"/>
                </a:schemeClr>
              </a:gs>
            </a:gsLst>
            <a:path path="shape">
              <a:fillToRect l="50000" t="50000" r="50000" b="50000"/>
            </a:path>
            <a:tileRect/>
          </a:gradFill>
          <a:ln w="28575">
            <a:solidFill>
              <a:srgbClr val="000000"/>
            </a:solidFill>
            <a:miter lim="800000"/>
            <a:headEnd/>
            <a:tailEnd/>
          </a:ln>
        </p:spPr>
        <p:txBody>
          <a:bodyPr wrap="none" lIns="104484" tIns="52243" rIns="104484" bIns="52243" anchor="ctr"/>
          <a:lstStyle/>
          <a:p>
            <a:pPr algn="ctr" defTabSz="1044309"/>
            <a:r>
              <a:rPr lang="en-US" sz="1200" b="1" kern="0" dirty="0">
                <a:solidFill>
                  <a:srgbClr val="0000FF"/>
                </a:solidFill>
              </a:rPr>
              <a:t>Full </a:t>
            </a:r>
          </a:p>
          <a:p>
            <a:pPr algn="ctr" defTabSz="1044309"/>
            <a:r>
              <a:rPr lang="en-US" sz="1200" b="1" kern="0" dirty="0">
                <a:solidFill>
                  <a:srgbClr val="0000FF"/>
                </a:solidFill>
              </a:rPr>
              <a:t>Funding in </a:t>
            </a:r>
          </a:p>
          <a:p>
            <a:pPr algn="ctr" defTabSz="1044309"/>
            <a:r>
              <a:rPr lang="en-US" sz="1200" b="1" kern="0" dirty="0">
                <a:solidFill>
                  <a:srgbClr val="0000FF"/>
                </a:solidFill>
              </a:rPr>
              <a:t>FYDP</a:t>
            </a:r>
          </a:p>
        </p:txBody>
      </p:sp>
      <p:sp>
        <p:nvSpPr>
          <p:cNvPr id="437" name="Rectangle 1362">
            <a:hlinkClick r:id="rId28" action="ppaction://hlinksldjump"/>
          </p:cNvPr>
          <p:cNvSpPr>
            <a:spLocks noChangeArrowheads="1"/>
          </p:cNvSpPr>
          <p:nvPr/>
        </p:nvSpPr>
        <p:spPr bwMode="auto">
          <a:xfrm>
            <a:off x="18530562" y="20506022"/>
            <a:ext cx="981075" cy="395032"/>
          </a:xfrm>
          <a:prstGeom prst="rec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286"/>
            <a:r>
              <a:rPr lang="en-US" sz="1200" b="1" kern="0" dirty="0">
                <a:solidFill>
                  <a:srgbClr val="0000FF"/>
                </a:solidFill>
              </a:rPr>
              <a:t>Affordability </a:t>
            </a:r>
          </a:p>
          <a:p>
            <a:pPr algn="ctr" defTabSz="914286"/>
            <a:r>
              <a:rPr lang="en-US" sz="1200" b="1" kern="0" dirty="0">
                <a:solidFill>
                  <a:srgbClr val="0000FF"/>
                </a:solidFill>
              </a:rPr>
              <a:t>Analysis </a:t>
            </a:r>
          </a:p>
        </p:txBody>
      </p:sp>
      <p:cxnSp>
        <p:nvCxnSpPr>
          <p:cNvPr id="439" name="Straight Arrow Connector 438"/>
          <p:cNvCxnSpPr/>
          <p:nvPr/>
        </p:nvCxnSpPr>
        <p:spPr bwMode="auto">
          <a:xfrm>
            <a:off x="21633173" y="20108305"/>
            <a:ext cx="1868950" cy="0"/>
          </a:xfrm>
          <a:prstGeom prst="straightConnector1">
            <a:avLst/>
          </a:prstGeom>
          <a:solidFill>
            <a:srgbClr val="BBE0E3"/>
          </a:solidFill>
          <a:ln w="28575" cap="flat" cmpd="sng" algn="ctr">
            <a:solidFill>
              <a:srgbClr val="00B050"/>
            </a:solidFill>
            <a:prstDash val="solid"/>
            <a:round/>
            <a:headEnd type="none" w="med" len="med"/>
            <a:tailEnd type="stealth" w="lg" len="lg"/>
          </a:ln>
          <a:effectLst/>
        </p:spPr>
      </p:cxnSp>
      <p:sp>
        <p:nvSpPr>
          <p:cNvPr id="446" name="Text Box 4078"/>
          <p:cNvSpPr txBox="1">
            <a:spLocks noChangeArrowheads="1"/>
          </p:cNvSpPr>
          <p:nvPr/>
        </p:nvSpPr>
        <p:spPr bwMode="auto">
          <a:xfrm>
            <a:off x="22290862"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47" name="Text Box 4078"/>
          <p:cNvSpPr txBox="1">
            <a:spLocks noChangeArrowheads="1"/>
          </p:cNvSpPr>
          <p:nvPr/>
        </p:nvSpPr>
        <p:spPr bwMode="auto">
          <a:xfrm>
            <a:off x="21319111"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52" name="Text Box 4078"/>
          <p:cNvSpPr txBox="1">
            <a:spLocks noChangeArrowheads="1"/>
          </p:cNvSpPr>
          <p:nvPr/>
        </p:nvSpPr>
        <p:spPr bwMode="auto">
          <a:xfrm>
            <a:off x="22787102" y="20256273"/>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sp>
        <p:nvSpPr>
          <p:cNvPr id="454" name="Rectangle 1362">
            <a:hlinkClick r:id="rId28" action="ppaction://hlinksldjump"/>
          </p:cNvPr>
          <p:cNvSpPr>
            <a:spLocks noChangeArrowheads="1"/>
          </p:cNvSpPr>
          <p:nvPr/>
        </p:nvSpPr>
        <p:spPr bwMode="auto">
          <a:xfrm>
            <a:off x="22139436" y="20499275"/>
            <a:ext cx="981075" cy="395032"/>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200" b="1" kern="0" dirty="0">
                <a:solidFill>
                  <a:srgbClr val="0000FF"/>
                </a:solidFill>
              </a:rPr>
              <a:t>Affordability </a:t>
            </a:r>
          </a:p>
          <a:p>
            <a:pPr algn="ctr" defTabSz="914286"/>
            <a:r>
              <a:rPr lang="en-US" sz="1200" b="1" kern="0" dirty="0">
                <a:solidFill>
                  <a:srgbClr val="0000FF"/>
                </a:solidFill>
              </a:rPr>
              <a:t>Analysis </a:t>
            </a:r>
          </a:p>
        </p:txBody>
      </p:sp>
      <p:sp>
        <p:nvSpPr>
          <p:cNvPr id="456" name="Flowchart: Decision 455">
            <a:hlinkClick r:id="rId27" action="ppaction://hlinksldjump"/>
          </p:cNvPr>
          <p:cNvSpPr/>
          <p:nvPr/>
        </p:nvSpPr>
        <p:spPr>
          <a:xfrm>
            <a:off x="23182177" y="20224903"/>
            <a:ext cx="981075" cy="971551"/>
          </a:xfrm>
          <a:prstGeom prst="flowChartDecision">
            <a:avLst/>
          </a:prstGeom>
          <a:gradFill flip="none" rotWithShape="1">
            <a:gsLst>
              <a:gs pos="24000">
                <a:srgbClr val="FFFFFF"/>
              </a:gs>
              <a:gs pos="91000">
                <a:schemeClr val="bg1">
                  <a:lumMod val="75000"/>
                </a:schemeClr>
              </a:gs>
            </a:gsLst>
            <a:path path="shape">
              <a:fillToRect l="50000" t="50000" r="50000" b="50000"/>
            </a:path>
            <a:tileRect/>
          </a:gradFill>
          <a:ln w="28575">
            <a:solidFill>
              <a:srgbClr val="000000"/>
            </a:solidFill>
            <a:miter lim="800000"/>
            <a:headEnd/>
            <a:tailEnd/>
          </a:ln>
        </p:spPr>
        <p:txBody>
          <a:bodyPr wrap="none" lIns="104484" tIns="52243" rIns="104484" bIns="52243" anchor="ctr"/>
          <a:lstStyle/>
          <a:p>
            <a:pPr algn="ctr" defTabSz="1044309"/>
            <a:r>
              <a:rPr lang="en-US" sz="1200" b="1" kern="0" dirty="0">
                <a:solidFill>
                  <a:srgbClr val="0000FF"/>
                </a:solidFill>
              </a:rPr>
              <a:t>Full </a:t>
            </a:r>
          </a:p>
          <a:p>
            <a:pPr algn="ctr" defTabSz="1044309"/>
            <a:r>
              <a:rPr lang="en-US" sz="1200" b="1" kern="0" dirty="0">
                <a:solidFill>
                  <a:srgbClr val="0000FF"/>
                </a:solidFill>
              </a:rPr>
              <a:t>Funding in </a:t>
            </a:r>
          </a:p>
          <a:p>
            <a:pPr algn="ctr" defTabSz="1044309"/>
            <a:r>
              <a:rPr lang="en-US" sz="1200" b="1" kern="0" dirty="0">
                <a:solidFill>
                  <a:srgbClr val="0000FF"/>
                </a:solidFill>
              </a:rPr>
              <a:t>FYDP</a:t>
            </a:r>
          </a:p>
        </p:txBody>
      </p:sp>
      <p:cxnSp>
        <p:nvCxnSpPr>
          <p:cNvPr id="457" name="Straight Arrow Connector 456"/>
          <p:cNvCxnSpPr/>
          <p:nvPr/>
        </p:nvCxnSpPr>
        <p:spPr bwMode="auto">
          <a:xfrm>
            <a:off x="13455511" y="20729729"/>
            <a:ext cx="1514476" cy="0"/>
          </a:xfrm>
          <a:prstGeom prst="straightConnector1">
            <a:avLst/>
          </a:prstGeom>
          <a:solidFill>
            <a:srgbClr val="BBE0E3"/>
          </a:solidFill>
          <a:ln w="38100" cap="flat" cmpd="sng" algn="ctr">
            <a:solidFill>
              <a:srgbClr val="00CCFF"/>
            </a:solidFill>
            <a:prstDash val="solid"/>
            <a:round/>
            <a:headEnd type="none" w="med" len="med"/>
            <a:tailEnd type="stealth" w="lg" len="lg"/>
          </a:ln>
          <a:effectLst/>
        </p:spPr>
      </p:cxnSp>
      <p:sp>
        <p:nvSpPr>
          <p:cNvPr id="436" name="Rectangle 1362">
            <a:hlinkClick r:id="rId28" action="ppaction://hlinksldjump"/>
          </p:cNvPr>
          <p:cNvSpPr>
            <a:spLocks noChangeArrowheads="1"/>
          </p:cNvSpPr>
          <p:nvPr/>
        </p:nvSpPr>
        <p:spPr bwMode="auto">
          <a:xfrm>
            <a:off x="12860202" y="20506022"/>
            <a:ext cx="909636" cy="395032"/>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algn="ctr" defTabSz="914286"/>
            <a:r>
              <a:rPr lang="en-US" sz="1200" b="1" kern="0" dirty="0">
                <a:solidFill>
                  <a:srgbClr val="0000FF"/>
                </a:solidFill>
              </a:rPr>
              <a:t>Affordability </a:t>
            </a:r>
          </a:p>
          <a:p>
            <a:pPr algn="ctr" defTabSz="914286"/>
            <a:r>
              <a:rPr lang="en-US" sz="1200" b="1" kern="0" dirty="0">
                <a:solidFill>
                  <a:srgbClr val="0000FF"/>
                </a:solidFill>
              </a:rPr>
              <a:t>Analysis </a:t>
            </a:r>
          </a:p>
        </p:txBody>
      </p:sp>
      <p:grpSp>
        <p:nvGrpSpPr>
          <p:cNvPr id="51" name="Group 50"/>
          <p:cNvGrpSpPr/>
          <p:nvPr/>
        </p:nvGrpSpPr>
        <p:grpSpPr>
          <a:xfrm>
            <a:off x="4640904" y="8520503"/>
            <a:ext cx="651653" cy="819509"/>
            <a:chOff x="4351668" y="6806241"/>
            <a:chExt cx="651653" cy="819509"/>
          </a:xfrm>
        </p:grpSpPr>
        <p:sp>
          <p:nvSpPr>
            <p:cNvPr id="47" name="Flowchart: Document 46"/>
            <p:cNvSpPr/>
            <p:nvPr/>
          </p:nvSpPr>
          <p:spPr>
            <a:xfrm>
              <a:off x="4356340" y="6806241"/>
              <a:ext cx="621102" cy="819509"/>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200" name="TextBox 199"/>
            <p:cNvSpPr txBox="1"/>
            <p:nvPr/>
          </p:nvSpPr>
          <p:spPr>
            <a:xfrm>
              <a:off x="4351668" y="6912685"/>
              <a:ext cx="651653" cy="470059"/>
            </a:xfrm>
            <a:prstGeom prst="rect">
              <a:avLst/>
            </a:prstGeom>
            <a:noFill/>
          </p:spPr>
          <p:txBody>
            <a:bodyPr wrap="square" rtlCol="0">
              <a:spAutoFit/>
            </a:bodyPr>
            <a:lstStyle/>
            <a:p>
              <a:pPr algn="ctr" defTabSz="914286">
                <a:defRPr/>
              </a:pPr>
              <a:r>
                <a:rPr lang="en-US" sz="2400" b="1" kern="0" dirty="0">
                  <a:solidFill>
                    <a:srgbClr val="0000FF"/>
                  </a:solidFill>
                </a:rPr>
                <a:t>ICD</a:t>
              </a:r>
            </a:p>
          </p:txBody>
        </p:sp>
      </p:grpSp>
      <p:grpSp>
        <p:nvGrpSpPr>
          <p:cNvPr id="511" name="Group 510"/>
          <p:cNvGrpSpPr/>
          <p:nvPr/>
        </p:nvGrpSpPr>
        <p:grpSpPr>
          <a:xfrm>
            <a:off x="7145335" y="8334252"/>
            <a:ext cx="990600" cy="718140"/>
            <a:chOff x="8107032" y="9736525"/>
            <a:chExt cx="990600" cy="824490"/>
          </a:xfrm>
        </p:grpSpPr>
        <p:sp>
          <p:nvSpPr>
            <p:cNvPr id="413" name="Flowchart: Document 412"/>
            <p:cNvSpPr/>
            <p:nvPr/>
          </p:nvSpPr>
          <p:spPr>
            <a:xfrm>
              <a:off x="8278482" y="9741506"/>
              <a:ext cx="621102" cy="819509"/>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202" name="TextBox 201"/>
            <p:cNvSpPr txBox="1"/>
            <p:nvPr/>
          </p:nvSpPr>
          <p:spPr>
            <a:xfrm>
              <a:off x="8107032" y="9736525"/>
              <a:ext cx="990600" cy="707886"/>
            </a:xfrm>
            <a:prstGeom prst="rect">
              <a:avLst/>
            </a:prstGeom>
            <a:noFill/>
          </p:spPr>
          <p:txBody>
            <a:bodyPr wrap="square" rtlCol="0">
              <a:spAutoFit/>
            </a:bodyPr>
            <a:lstStyle/>
            <a:p>
              <a:pPr algn="ctr" defTabSz="914286">
                <a:defRPr/>
              </a:pPr>
              <a:r>
                <a:rPr lang="en-US" sz="2000" b="1" kern="0" dirty="0">
                  <a:solidFill>
                    <a:srgbClr val="0000FF"/>
                  </a:solidFill>
                </a:rPr>
                <a:t>Draft</a:t>
              </a:r>
            </a:p>
            <a:p>
              <a:pPr algn="ctr" defTabSz="914286">
                <a:defRPr/>
              </a:pPr>
              <a:r>
                <a:rPr lang="en-US" sz="2000" b="1" kern="0" dirty="0">
                  <a:solidFill>
                    <a:srgbClr val="0000FF"/>
                  </a:solidFill>
                </a:rPr>
                <a:t>CDD</a:t>
              </a:r>
            </a:p>
          </p:txBody>
        </p:sp>
      </p:grpSp>
      <p:sp>
        <p:nvSpPr>
          <p:cNvPr id="414" name="Flowchart: Document 413"/>
          <p:cNvSpPr/>
          <p:nvPr/>
        </p:nvSpPr>
        <p:spPr>
          <a:xfrm>
            <a:off x="12364896" y="8428270"/>
            <a:ext cx="621102" cy="703111"/>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208" name="TextBox 207"/>
          <p:cNvSpPr txBox="1"/>
          <p:nvPr/>
        </p:nvSpPr>
        <p:spPr>
          <a:xfrm>
            <a:off x="12285878" y="8511855"/>
            <a:ext cx="783434" cy="461665"/>
          </a:xfrm>
          <a:prstGeom prst="rect">
            <a:avLst/>
          </a:prstGeom>
          <a:noFill/>
        </p:spPr>
        <p:txBody>
          <a:bodyPr wrap="square" rtlCol="0">
            <a:spAutoFit/>
          </a:bodyPr>
          <a:lstStyle/>
          <a:p>
            <a:pPr algn="ctr" defTabSz="914286">
              <a:defRPr/>
            </a:pPr>
            <a:r>
              <a:rPr lang="en-US" sz="2400" b="1" kern="0" dirty="0">
                <a:solidFill>
                  <a:srgbClr val="0000FF"/>
                </a:solidFill>
              </a:rPr>
              <a:t>CDD</a:t>
            </a:r>
          </a:p>
        </p:txBody>
      </p:sp>
      <p:grpSp>
        <p:nvGrpSpPr>
          <p:cNvPr id="55" name="Group 54"/>
          <p:cNvGrpSpPr/>
          <p:nvPr/>
        </p:nvGrpSpPr>
        <p:grpSpPr>
          <a:xfrm>
            <a:off x="22485602" y="16864113"/>
            <a:ext cx="883637" cy="629418"/>
            <a:chOff x="23020161" y="12267073"/>
            <a:chExt cx="883637" cy="629418"/>
          </a:xfrm>
        </p:grpSpPr>
        <p:sp>
          <p:nvSpPr>
            <p:cNvPr id="53" name="Flowchart: Document 52"/>
            <p:cNvSpPr/>
            <p:nvPr/>
          </p:nvSpPr>
          <p:spPr>
            <a:xfrm>
              <a:off x="23127420" y="12296954"/>
              <a:ext cx="655607" cy="599537"/>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anchor="ctr"/>
            <a:lstStyle/>
            <a:p>
              <a:pPr algn="ctr" defTabSz="914286"/>
              <a:endParaRPr lang="en-US" sz="1800" b="1" kern="0">
                <a:solidFill>
                  <a:sysClr val="windowText" lastClr="000000"/>
                </a:solidFill>
              </a:endParaRPr>
            </a:p>
          </p:txBody>
        </p:sp>
        <p:sp>
          <p:nvSpPr>
            <p:cNvPr id="340" name="TextBox 339"/>
            <p:cNvSpPr txBox="1"/>
            <p:nvPr/>
          </p:nvSpPr>
          <p:spPr>
            <a:xfrm>
              <a:off x="23020161" y="12267073"/>
              <a:ext cx="883637" cy="553998"/>
            </a:xfrm>
            <a:prstGeom prst="rect">
              <a:avLst/>
            </a:prstGeom>
            <a:noFill/>
          </p:spPr>
          <p:txBody>
            <a:bodyPr wrap="square" rtlCol="0">
              <a:spAutoFit/>
            </a:bodyPr>
            <a:lstStyle/>
            <a:p>
              <a:pPr algn="ctr" defTabSz="914286">
                <a:lnSpc>
                  <a:spcPts val="1200"/>
                </a:lnSpc>
                <a:defRPr/>
              </a:pPr>
              <a:r>
                <a:rPr lang="en-US" sz="1200" b="1" i="1" kern="0" dirty="0">
                  <a:solidFill>
                    <a:srgbClr val="C00000"/>
                  </a:solidFill>
                </a:rPr>
                <a:t>DOT&amp;E</a:t>
              </a:r>
            </a:p>
            <a:p>
              <a:pPr algn="ctr" defTabSz="914286">
                <a:lnSpc>
                  <a:spcPts val="1200"/>
                </a:lnSpc>
                <a:defRPr/>
              </a:pPr>
              <a:r>
                <a:rPr lang="en-US" sz="1200" b="1" i="1" kern="0" dirty="0">
                  <a:solidFill>
                    <a:srgbClr val="C00000"/>
                  </a:solidFill>
                </a:rPr>
                <a:t>Report</a:t>
              </a:r>
            </a:p>
            <a:p>
              <a:pPr algn="ctr" defTabSz="914286">
                <a:lnSpc>
                  <a:spcPts val="1200"/>
                </a:lnSpc>
                <a:defRPr/>
              </a:pPr>
              <a:r>
                <a:rPr lang="en-US" sz="1200" b="1" i="1" kern="0" dirty="0">
                  <a:solidFill>
                    <a:srgbClr val="C00000"/>
                  </a:solidFill>
                </a:rPr>
                <a:t>on IOT&amp;E</a:t>
              </a:r>
            </a:p>
          </p:txBody>
        </p:sp>
      </p:grpSp>
      <p:grpSp>
        <p:nvGrpSpPr>
          <p:cNvPr id="557" name="Group 556"/>
          <p:cNvGrpSpPr/>
          <p:nvPr/>
        </p:nvGrpSpPr>
        <p:grpSpPr>
          <a:xfrm>
            <a:off x="22621823" y="17572606"/>
            <a:ext cx="679839" cy="576533"/>
            <a:chOff x="22960132" y="17527938"/>
            <a:chExt cx="679839" cy="576533"/>
          </a:xfrm>
        </p:grpSpPr>
        <p:sp>
          <p:nvSpPr>
            <p:cNvPr id="432" name="Flowchart: Document 431"/>
            <p:cNvSpPr/>
            <p:nvPr/>
          </p:nvSpPr>
          <p:spPr>
            <a:xfrm>
              <a:off x="22984364" y="17527938"/>
              <a:ext cx="655607" cy="576533"/>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anchor="ctr"/>
            <a:lstStyle/>
            <a:p>
              <a:pPr algn="ctr" defTabSz="914286"/>
              <a:endParaRPr lang="en-US" sz="1800" b="1" kern="0">
                <a:solidFill>
                  <a:sysClr val="windowText" lastClr="000000"/>
                </a:solidFill>
              </a:endParaRPr>
            </a:p>
          </p:txBody>
        </p:sp>
        <p:sp>
          <p:nvSpPr>
            <p:cNvPr id="343" name="TextBox 342"/>
            <p:cNvSpPr txBox="1"/>
            <p:nvPr/>
          </p:nvSpPr>
          <p:spPr>
            <a:xfrm>
              <a:off x="22960132" y="17554843"/>
              <a:ext cx="635269" cy="461665"/>
            </a:xfrm>
            <a:prstGeom prst="rect">
              <a:avLst/>
            </a:prstGeom>
            <a:noFill/>
          </p:spPr>
          <p:txBody>
            <a:bodyPr wrap="square" rtlCol="0">
              <a:spAutoFit/>
            </a:bodyPr>
            <a:lstStyle/>
            <a:p>
              <a:pPr algn="ctr" defTabSz="914286">
                <a:defRPr/>
              </a:pPr>
              <a:r>
                <a:rPr lang="en-US" sz="1200" b="1" i="1" kern="0" dirty="0">
                  <a:solidFill>
                    <a:srgbClr val="C00000"/>
                  </a:solidFill>
                </a:rPr>
                <a:t>LFT&amp;E</a:t>
              </a:r>
            </a:p>
            <a:p>
              <a:pPr algn="ctr" defTabSz="914286">
                <a:defRPr/>
              </a:pPr>
              <a:r>
                <a:rPr lang="en-US" sz="1200" b="1" i="1" kern="0" dirty="0">
                  <a:solidFill>
                    <a:srgbClr val="C00000"/>
                  </a:solidFill>
                </a:rPr>
                <a:t>Report</a:t>
              </a:r>
            </a:p>
          </p:txBody>
        </p:sp>
      </p:grpSp>
      <p:grpSp>
        <p:nvGrpSpPr>
          <p:cNvPr id="126" name="Group 125"/>
          <p:cNvGrpSpPr/>
          <p:nvPr/>
        </p:nvGrpSpPr>
        <p:grpSpPr>
          <a:xfrm>
            <a:off x="23439673" y="18349790"/>
            <a:ext cx="680070" cy="576533"/>
            <a:chOff x="23105115" y="18417357"/>
            <a:chExt cx="680070" cy="576533"/>
          </a:xfrm>
        </p:grpSpPr>
        <p:sp>
          <p:nvSpPr>
            <p:cNvPr id="433" name="Flowchart: Document 432"/>
            <p:cNvSpPr/>
            <p:nvPr/>
          </p:nvSpPr>
          <p:spPr>
            <a:xfrm>
              <a:off x="23123824" y="18417357"/>
              <a:ext cx="655607" cy="576533"/>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anchor="ctr"/>
            <a:lstStyle/>
            <a:p>
              <a:pPr algn="ctr" defTabSz="914286"/>
              <a:endParaRPr lang="en-US" sz="1800" b="1" kern="0">
                <a:solidFill>
                  <a:sysClr val="windowText" lastClr="000000"/>
                </a:solidFill>
              </a:endParaRPr>
            </a:p>
          </p:txBody>
        </p:sp>
        <p:sp>
          <p:nvSpPr>
            <p:cNvPr id="324" name="TextBox 323"/>
            <p:cNvSpPr txBox="1"/>
            <p:nvPr/>
          </p:nvSpPr>
          <p:spPr>
            <a:xfrm>
              <a:off x="23105115" y="18475844"/>
              <a:ext cx="680070" cy="369332"/>
            </a:xfrm>
            <a:prstGeom prst="rect">
              <a:avLst/>
            </a:prstGeom>
            <a:noFill/>
          </p:spPr>
          <p:txBody>
            <a:bodyPr wrap="square" rtlCol="0">
              <a:spAutoFit/>
            </a:bodyPr>
            <a:lstStyle/>
            <a:p>
              <a:pPr algn="ctr" defTabSz="914286">
                <a:defRPr/>
              </a:pPr>
              <a:r>
                <a:rPr lang="en-US" sz="1800" b="1" kern="0" dirty="0">
                  <a:solidFill>
                    <a:srgbClr val="0000FF"/>
                  </a:solidFill>
                </a:rPr>
                <a:t>LCSP</a:t>
              </a:r>
            </a:p>
          </p:txBody>
        </p:sp>
      </p:grpSp>
      <p:grpSp>
        <p:nvGrpSpPr>
          <p:cNvPr id="481" name="Group 480"/>
          <p:cNvGrpSpPr/>
          <p:nvPr/>
        </p:nvGrpSpPr>
        <p:grpSpPr>
          <a:xfrm>
            <a:off x="8505337" y="11438281"/>
            <a:ext cx="634623" cy="674299"/>
            <a:chOff x="9458283" y="7947803"/>
            <a:chExt cx="634623" cy="674299"/>
          </a:xfrm>
        </p:grpSpPr>
        <p:sp>
          <p:nvSpPr>
            <p:cNvPr id="464" name="Flowchart: Document 463"/>
            <p:cNvSpPr/>
            <p:nvPr/>
          </p:nvSpPr>
          <p:spPr>
            <a:xfrm>
              <a:off x="9466053" y="7947803"/>
              <a:ext cx="621102" cy="674299"/>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2000" kern="0">
                <a:solidFill>
                  <a:sysClr val="windowText" lastClr="000000"/>
                </a:solidFill>
              </a:endParaRPr>
            </a:p>
          </p:txBody>
        </p:sp>
        <p:sp>
          <p:nvSpPr>
            <p:cNvPr id="191" name="TextBox 190"/>
            <p:cNvSpPr txBox="1"/>
            <p:nvPr/>
          </p:nvSpPr>
          <p:spPr>
            <a:xfrm>
              <a:off x="9458283" y="7969960"/>
              <a:ext cx="634623" cy="523220"/>
            </a:xfrm>
            <a:prstGeom prst="rect">
              <a:avLst/>
            </a:prstGeom>
            <a:noFill/>
          </p:spPr>
          <p:txBody>
            <a:bodyPr wrap="square" rtlCol="0">
              <a:spAutoFit/>
            </a:bodyPr>
            <a:lstStyle/>
            <a:p>
              <a:pPr algn="ctr" defTabSz="914286">
                <a:defRPr/>
              </a:pPr>
              <a:r>
                <a:rPr lang="en-US" sz="1400" b="1" kern="0" dirty="0">
                  <a:solidFill>
                    <a:sysClr val="windowText" lastClr="000000"/>
                  </a:solidFill>
                </a:rPr>
                <a:t>TMRR</a:t>
              </a:r>
            </a:p>
            <a:p>
              <a:pPr algn="ctr" defTabSz="914286">
                <a:defRPr/>
              </a:pPr>
              <a:r>
                <a:rPr lang="en-US" sz="1400" b="1" kern="0" dirty="0">
                  <a:solidFill>
                    <a:sysClr val="windowText" lastClr="000000"/>
                  </a:solidFill>
                </a:rPr>
                <a:t>RFP</a:t>
              </a:r>
            </a:p>
          </p:txBody>
        </p:sp>
      </p:grpSp>
      <p:sp>
        <p:nvSpPr>
          <p:cNvPr id="468" name="TextBox 467"/>
          <p:cNvSpPr txBox="1"/>
          <p:nvPr/>
        </p:nvSpPr>
        <p:spPr>
          <a:xfrm>
            <a:off x="638900" y="1477757"/>
            <a:ext cx="3594958" cy="307777"/>
          </a:xfrm>
          <a:prstGeom prst="rect">
            <a:avLst/>
          </a:prstGeom>
          <a:noFill/>
        </p:spPr>
        <p:txBody>
          <a:bodyPr wrap="none" rtlCol="0">
            <a:spAutoFit/>
          </a:bodyPr>
          <a:lstStyle/>
          <a:p>
            <a:r>
              <a:rPr lang="en-US" sz="1400" b="1" dirty="0"/>
              <a:t>Milestone &amp; Phase Information Requirements</a:t>
            </a:r>
          </a:p>
        </p:txBody>
      </p:sp>
      <p:grpSp>
        <p:nvGrpSpPr>
          <p:cNvPr id="482" name="Group 481"/>
          <p:cNvGrpSpPr/>
          <p:nvPr/>
        </p:nvGrpSpPr>
        <p:grpSpPr>
          <a:xfrm>
            <a:off x="22279982" y="11451940"/>
            <a:ext cx="616789" cy="646981"/>
            <a:chOff x="21650827" y="7896047"/>
            <a:chExt cx="616789" cy="646981"/>
          </a:xfrm>
        </p:grpSpPr>
        <p:sp>
          <p:nvSpPr>
            <p:cNvPr id="472" name="Flowchart: Document 471"/>
            <p:cNvSpPr/>
            <p:nvPr/>
          </p:nvSpPr>
          <p:spPr>
            <a:xfrm>
              <a:off x="21650827" y="7896047"/>
              <a:ext cx="616789" cy="646981"/>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anchor="ctr"/>
            <a:lstStyle/>
            <a:p>
              <a:pPr algn="ctr" defTabSz="914286"/>
              <a:endParaRPr lang="en-US" sz="1800" b="1" kern="0">
                <a:solidFill>
                  <a:sysClr val="windowText" lastClr="000000"/>
                </a:solidFill>
              </a:endParaRPr>
            </a:p>
          </p:txBody>
        </p:sp>
        <p:sp>
          <p:nvSpPr>
            <p:cNvPr id="345" name="TextBox 344"/>
            <p:cNvSpPr txBox="1"/>
            <p:nvPr/>
          </p:nvSpPr>
          <p:spPr>
            <a:xfrm>
              <a:off x="21685403" y="7896895"/>
              <a:ext cx="527617" cy="537211"/>
            </a:xfrm>
            <a:prstGeom prst="rect">
              <a:avLst/>
            </a:prstGeom>
            <a:noFill/>
          </p:spPr>
          <p:txBody>
            <a:bodyPr wrap="square" rtlCol="0">
              <a:spAutoFit/>
            </a:bodyPr>
            <a:lstStyle/>
            <a:p>
              <a:pPr algn="ctr" defTabSz="914286">
                <a:defRPr/>
              </a:pPr>
              <a:r>
                <a:rPr lang="en-US" sz="1400" b="1" kern="0" dirty="0">
                  <a:solidFill>
                    <a:srgbClr val="0000FF"/>
                  </a:solidFill>
                </a:rPr>
                <a:t>FRP</a:t>
              </a:r>
            </a:p>
            <a:p>
              <a:pPr algn="ctr" defTabSz="914286">
                <a:defRPr/>
              </a:pPr>
              <a:r>
                <a:rPr lang="en-US" sz="1400" b="1" kern="0" dirty="0">
                  <a:solidFill>
                    <a:srgbClr val="0000FF"/>
                  </a:solidFill>
                </a:rPr>
                <a:t>RFP</a:t>
              </a:r>
            </a:p>
          </p:txBody>
        </p:sp>
      </p:grpSp>
      <p:grpSp>
        <p:nvGrpSpPr>
          <p:cNvPr id="474" name="Group 473"/>
          <p:cNvGrpSpPr/>
          <p:nvPr/>
        </p:nvGrpSpPr>
        <p:grpSpPr>
          <a:xfrm>
            <a:off x="4966329" y="11420450"/>
            <a:ext cx="808725" cy="709960"/>
            <a:chOff x="4507241" y="7894725"/>
            <a:chExt cx="808725" cy="709960"/>
          </a:xfrm>
        </p:grpSpPr>
        <p:sp>
          <p:nvSpPr>
            <p:cNvPr id="473" name="Flowchart: Document 472"/>
            <p:cNvSpPr/>
            <p:nvPr/>
          </p:nvSpPr>
          <p:spPr>
            <a:xfrm>
              <a:off x="4602316" y="7930386"/>
              <a:ext cx="621102" cy="674299"/>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183" name="TextBox 182"/>
            <p:cNvSpPr txBox="1"/>
            <p:nvPr/>
          </p:nvSpPr>
          <p:spPr>
            <a:xfrm>
              <a:off x="4507241" y="7894725"/>
              <a:ext cx="808725" cy="646319"/>
            </a:xfrm>
            <a:prstGeom prst="rect">
              <a:avLst/>
            </a:prstGeom>
            <a:noFill/>
          </p:spPr>
          <p:txBody>
            <a:bodyPr wrap="square" lIns="91428" tIns="45714" rIns="91428" bIns="45714" rtlCol="0">
              <a:spAutoFit/>
            </a:bodyPr>
            <a:lstStyle/>
            <a:p>
              <a:pPr algn="ctr" defTabSz="914286">
                <a:defRPr/>
              </a:pPr>
              <a:r>
                <a:rPr lang="en-US" sz="1200" b="1" kern="0" dirty="0">
                  <a:solidFill>
                    <a:srgbClr val="0000FF"/>
                  </a:solidFill>
                </a:rPr>
                <a:t>Study Contract</a:t>
              </a:r>
            </a:p>
            <a:p>
              <a:pPr algn="ctr" defTabSz="914286">
                <a:defRPr/>
              </a:pPr>
              <a:r>
                <a:rPr lang="en-US" sz="1200" b="1" kern="0" dirty="0">
                  <a:solidFill>
                    <a:srgbClr val="0000FF"/>
                  </a:solidFill>
                </a:rPr>
                <a:t>RFP</a:t>
              </a:r>
            </a:p>
          </p:txBody>
        </p:sp>
      </p:grpSp>
      <p:grpSp>
        <p:nvGrpSpPr>
          <p:cNvPr id="476" name="Group 475"/>
          <p:cNvGrpSpPr/>
          <p:nvPr/>
        </p:nvGrpSpPr>
        <p:grpSpPr>
          <a:xfrm>
            <a:off x="13420792" y="11438281"/>
            <a:ext cx="621102" cy="674299"/>
            <a:chOff x="12923356" y="7786694"/>
            <a:chExt cx="621102" cy="674299"/>
          </a:xfrm>
        </p:grpSpPr>
        <p:sp>
          <p:nvSpPr>
            <p:cNvPr id="475" name="Flowchart: Document 474"/>
            <p:cNvSpPr/>
            <p:nvPr/>
          </p:nvSpPr>
          <p:spPr>
            <a:xfrm>
              <a:off x="12923356" y="7786694"/>
              <a:ext cx="621102" cy="674299"/>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2000" kern="0">
                <a:solidFill>
                  <a:sysClr val="windowText" lastClr="000000"/>
                </a:solidFill>
              </a:endParaRPr>
            </a:p>
          </p:txBody>
        </p:sp>
        <p:sp>
          <p:nvSpPr>
            <p:cNvPr id="217" name="TextBox 216"/>
            <p:cNvSpPr txBox="1"/>
            <p:nvPr/>
          </p:nvSpPr>
          <p:spPr>
            <a:xfrm>
              <a:off x="12954840" y="7816900"/>
              <a:ext cx="552630" cy="537211"/>
            </a:xfrm>
            <a:prstGeom prst="rect">
              <a:avLst/>
            </a:prstGeom>
            <a:noFill/>
          </p:spPr>
          <p:txBody>
            <a:bodyPr wrap="square" rtlCol="0">
              <a:spAutoFit/>
            </a:bodyPr>
            <a:lstStyle/>
            <a:p>
              <a:pPr algn="ctr" defTabSz="914286">
                <a:defRPr/>
              </a:pPr>
              <a:r>
                <a:rPr lang="en-US" sz="1400" b="1" kern="0" dirty="0">
                  <a:solidFill>
                    <a:sysClr val="windowText" lastClr="000000"/>
                  </a:solidFill>
                </a:rPr>
                <a:t>EMD</a:t>
              </a:r>
            </a:p>
            <a:p>
              <a:pPr algn="ctr" defTabSz="914286">
                <a:defRPr/>
              </a:pPr>
              <a:r>
                <a:rPr lang="en-US" sz="1400" b="1" kern="0" dirty="0">
                  <a:solidFill>
                    <a:sysClr val="windowText" lastClr="000000"/>
                  </a:solidFill>
                </a:rPr>
                <a:t>RFP</a:t>
              </a:r>
            </a:p>
          </p:txBody>
        </p:sp>
      </p:grpSp>
      <p:sp>
        <p:nvSpPr>
          <p:cNvPr id="478" name="Flowchart: Document 477"/>
          <p:cNvSpPr/>
          <p:nvPr/>
        </p:nvSpPr>
        <p:spPr>
          <a:xfrm>
            <a:off x="18550250" y="11446985"/>
            <a:ext cx="621102" cy="674299"/>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defTabSz="914286"/>
            <a:endParaRPr lang="en-US" sz="1800" kern="0">
              <a:solidFill>
                <a:sysClr val="windowText" lastClr="000000"/>
              </a:solidFill>
            </a:endParaRPr>
          </a:p>
        </p:txBody>
      </p:sp>
      <p:sp>
        <p:nvSpPr>
          <p:cNvPr id="225" name="TextBox 224"/>
          <p:cNvSpPr txBox="1"/>
          <p:nvPr/>
        </p:nvSpPr>
        <p:spPr>
          <a:xfrm>
            <a:off x="18567849" y="11429577"/>
            <a:ext cx="626671" cy="604362"/>
          </a:xfrm>
          <a:prstGeom prst="rect">
            <a:avLst/>
          </a:prstGeom>
          <a:noFill/>
        </p:spPr>
        <p:txBody>
          <a:bodyPr wrap="square" rtlCol="0">
            <a:spAutoFit/>
          </a:bodyPr>
          <a:lstStyle/>
          <a:p>
            <a:pPr algn="ctr" defTabSz="914286">
              <a:defRPr/>
            </a:pPr>
            <a:r>
              <a:rPr lang="en-US" sz="1600" b="1" kern="0" dirty="0">
                <a:solidFill>
                  <a:sysClr val="windowText" lastClr="000000"/>
                </a:solidFill>
              </a:rPr>
              <a:t>LRIP</a:t>
            </a:r>
          </a:p>
          <a:p>
            <a:pPr algn="ctr" defTabSz="914286">
              <a:defRPr/>
            </a:pPr>
            <a:r>
              <a:rPr lang="en-US" sz="1600" b="1" kern="0" dirty="0">
                <a:solidFill>
                  <a:sysClr val="windowText" lastClr="000000"/>
                </a:solidFill>
              </a:rPr>
              <a:t>RFP</a:t>
            </a:r>
          </a:p>
        </p:txBody>
      </p:sp>
      <p:sp>
        <p:nvSpPr>
          <p:cNvPr id="383" name="TextBox 382">
            <a:hlinkClick r:id="rId6" action="ppaction://hlinksldjump"/>
          </p:cNvPr>
          <p:cNvSpPr txBox="1"/>
          <p:nvPr/>
        </p:nvSpPr>
        <p:spPr>
          <a:xfrm>
            <a:off x="4131506" y="4144690"/>
            <a:ext cx="2506554" cy="1138179"/>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71" tIns="52235" rIns="104471" bIns="52235" anchor="ctr"/>
          <a:lstStyle>
            <a:defPPr>
              <a:defRPr lang="en-US"/>
            </a:defPPr>
            <a:lvl1pPr marR="0" lvl="0" indent="0" algn="ctr" defTabSz="1044439" fontAlgn="auto">
              <a:lnSpc>
                <a:spcPct val="100000"/>
              </a:lnSpc>
              <a:spcBef>
                <a:spcPts val="0"/>
              </a:spcBef>
              <a:spcAft>
                <a:spcPts val="0"/>
              </a:spcAft>
              <a:buClrTx/>
              <a:buSzTx/>
              <a:buFontTx/>
              <a:buNone/>
              <a:tabLst/>
              <a:defRPr kumimoji="0" sz="900" b="1" i="0" u="none" strike="noStrike" kern="0" cap="none" spc="0" normalizeH="0" baseline="0">
                <a:ln>
                  <a:noFill/>
                </a:ln>
                <a:solidFill>
                  <a:sysClr val="windowText" lastClr="000000"/>
                </a:solidFill>
                <a:effectLst/>
                <a:uLnTx/>
                <a:uFillTx/>
              </a:defRPr>
            </a:lvl1pPr>
          </a:lstStyle>
          <a:p>
            <a:r>
              <a:rPr lang="en-US" sz="1400" dirty="0">
                <a:solidFill>
                  <a:schemeClr val="tx1"/>
                </a:solidFill>
              </a:rPr>
              <a:t>MDD</a:t>
            </a:r>
          </a:p>
          <a:p>
            <a:pPr marL="171428" indent="-171428" algn="l">
              <a:buFont typeface="Arial" panose="020B0604020202020204" pitchFamily="34" charset="0"/>
              <a:buChar char="•"/>
            </a:pPr>
            <a:r>
              <a:rPr lang="en-US" sz="1200" dirty="0">
                <a:solidFill>
                  <a:schemeClr val="tx1"/>
                </a:solidFill>
              </a:rPr>
              <a:t>Authorizes MSA Phase Entry</a:t>
            </a:r>
          </a:p>
          <a:p>
            <a:pPr marL="171428" indent="-171428" algn="l">
              <a:buFont typeface="Arial" panose="020B0604020202020204" pitchFamily="34" charset="0"/>
              <a:buChar char="•"/>
            </a:pPr>
            <a:r>
              <a:rPr lang="en-US" sz="1200" dirty="0">
                <a:solidFill>
                  <a:schemeClr val="tx1"/>
                </a:solidFill>
              </a:rPr>
              <a:t>Directs conduct of </a:t>
            </a:r>
            <a:r>
              <a:rPr lang="en-US" sz="1200" i="1" dirty="0">
                <a:solidFill>
                  <a:srgbClr val="C00000"/>
                </a:solidFill>
              </a:rPr>
              <a:t>AoA</a:t>
            </a:r>
          </a:p>
          <a:p>
            <a:pPr marL="171428" indent="-171428" algn="l">
              <a:buFont typeface="Arial" panose="020B0604020202020204" pitchFamily="34" charset="0"/>
              <a:buChar char="•"/>
            </a:pPr>
            <a:r>
              <a:rPr lang="en-US" sz="1200" dirty="0">
                <a:solidFill>
                  <a:schemeClr val="tx1"/>
                </a:solidFill>
              </a:rPr>
              <a:t>Designates Lead Component</a:t>
            </a:r>
          </a:p>
          <a:p>
            <a:pPr marL="171428" indent="-171428" algn="l">
              <a:buFont typeface="Arial" panose="020B0604020202020204" pitchFamily="34" charset="0"/>
              <a:buChar char="•"/>
            </a:pPr>
            <a:r>
              <a:rPr lang="en-US" sz="1200" dirty="0">
                <a:solidFill>
                  <a:schemeClr val="tx1"/>
                </a:solidFill>
              </a:rPr>
              <a:t>Determines Phase of Entry</a:t>
            </a:r>
          </a:p>
        </p:txBody>
      </p:sp>
      <p:sp>
        <p:nvSpPr>
          <p:cNvPr id="391" name="TextBox 390">
            <a:hlinkClick r:id="rId29" action="ppaction://hlinksldjump"/>
          </p:cNvPr>
          <p:cNvSpPr txBox="1"/>
          <p:nvPr/>
        </p:nvSpPr>
        <p:spPr>
          <a:xfrm>
            <a:off x="7083645" y="3862147"/>
            <a:ext cx="2925056" cy="1415760"/>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square" lIns="91428" tIns="45714" rIns="91428" bIns="45714" anchor="ctr">
            <a:spAutoFit/>
          </a:bodyP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400" b="1" dirty="0"/>
              <a:t>Milestone A</a:t>
            </a:r>
          </a:p>
          <a:p>
            <a:pPr marL="171428" indent="-171428">
              <a:buFont typeface="Arial" panose="020B0604020202020204" pitchFamily="34" charset="0"/>
              <a:buChar char="•"/>
            </a:pPr>
            <a:r>
              <a:rPr lang="en-US" sz="1200" b="1" dirty="0"/>
              <a:t>Approves TMRR Phase Entry</a:t>
            </a:r>
          </a:p>
          <a:p>
            <a:pPr marL="171428" indent="-171428">
              <a:buFont typeface="Arial" panose="020B0604020202020204" pitchFamily="34" charset="0"/>
              <a:buChar char="•"/>
            </a:pPr>
            <a:r>
              <a:rPr lang="en-US" sz="1200" b="1" dirty="0"/>
              <a:t>Approves Materiel Solution &amp; </a:t>
            </a:r>
            <a:r>
              <a:rPr lang="en-US" sz="1200" b="1" i="1" dirty="0">
                <a:solidFill>
                  <a:srgbClr val="FF0000"/>
                </a:solidFill>
              </a:rPr>
              <a:t>Acquisition Strategy</a:t>
            </a:r>
          </a:p>
          <a:p>
            <a:pPr marL="171428" indent="-171428">
              <a:buFont typeface="Arial" panose="020B0604020202020204" pitchFamily="34" charset="0"/>
              <a:buChar char="•"/>
            </a:pPr>
            <a:r>
              <a:rPr lang="en-US" sz="1200" b="1" dirty="0"/>
              <a:t>Approves TMRR </a:t>
            </a:r>
            <a:r>
              <a:rPr lang="en-US" sz="1200" b="1" dirty="0">
                <a:solidFill>
                  <a:srgbClr val="0000FF"/>
                </a:solidFill>
              </a:rPr>
              <a:t>RFP </a:t>
            </a:r>
            <a:r>
              <a:rPr lang="en-US" sz="1200" b="1" dirty="0"/>
              <a:t>release &amp; Source Selection </a:t>
            </a:r>
          </a:p>
          <a:p>
            <a:pPr marL="171428" indent="-171428">
              <a:buFont typeface="Arial" panose="020B0604020202020204" pitchFamily="34" charset="0"/>
              <a:buChar char="•"/>
            </a:pPr>
            <a:r>
              <a:rPr lang="en-US" sz="1200" b="1" i="1" dirty="0">
                <a:solidFill>
                  <a:srgbClr val="C00000"/>
                </a:solidFill>
              </a:rPr>
              <a:t>MDAP Program Written Determinations</a:t>
            </a:r>
          </a:p>
        </p:txBody>
      </p:sp>
      <p:sp>
        <p:nvSpPr>
          <p:cNvPr id="393" name="TextBox 392">
            <a:hlinkClick r:id="rId30" action="ppaction://hlinksldjump"/>
          </p:cNvPr>
          <p:cNvSpPr txBox="1"/>
          <p:nvPr/>
        </p:nvSpPr>
        <p:spPr>
          <a:xfrm>
            <a:off x="15229712" y="3862147"/>
            <a:ext cx="2279181" cy="1377667"/>
          </a:xfrm>
          <a:prstGeom prst="rec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square" lIns="91428" tIns="45714" rIns="91428" bIns="45714"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400" b="1" dirty="0"/>
              <a:t>MS B</a:t>
            </a:r>
          </a:p>
          <a:p>
            <a:pPr marL="171428" indent="-171428">
              <a:buFont typeface="Arial" panose="020B0604020202020204" pitchFamily="34" charset="0"/>
              <a:buChar char="•"/>
            </a:pPr>
            <a:r>
              <a:rPr lang="en-US" sz="1200" b="1" dirty="0"/>
              <a:t>Program Initiation</a:t>
            </a:r>
          </a:p>
          <a:p>
            <a:pPr marL="171428" indent="-171428">
              <a:buFont typeface="Arial" panose="020B0604020202020204" pitchFamily="34" charset="0"/>
              <a:buChar char="•"/>
            </a:pPr>
            <a:r>
              <a:rPr lang="en-US" sz="1200" b="1" dirty="0"/>
              <a:t>Approves EMD Phase Entry</a:t>
            </a:r>
          </a:p>
          <a:p>
            <a:pPr marL="171428" indent="-171428">
              <a:buFont typeface="Arial" panose="020B0604020202020204" pitchFamily="34" charset="0"/>
              <a:buChar char="•"/>
            </a:pPr>
            <a:r>
              <a:rPr lang="en-US" sz="1200" b="1" dirty="0"/>
              <a:t>Approves </a:t>
            </a:r>
            <a:r>
              <a:rPr lang="en-US" sz="1200" b="1" i="1" dirty="0">
                <a:solidFill>
                  <a:srgbClr val="C00000"/>
                </a:solidFill>
              </a:rPr>
              <a:t>APB</a:t>
            </a:r>
            <a:r>
              <a:rPr lang="en-US" sz="1200" b="1" dirty="0"/>
              <a:t> &amp; Updated DRFPRD Information</a:t>
            </a:r>
          </a:p>
          <a:p>
            <a:pPr marL="171428" indent="-171428">
              <a:buFont typeface="Arial" panose="020B0604020202020204" pitchFamily="34" charset="0"/>
              <a:buChar char="•"/>
            </a:pPr>
            <a:r>
              <a:rPr lang="en-US" sz="1200" b="1" i="1" dirty="0">
                <a:solidFill>
                  <a:srgbClr val="C00000"/>
                </a:solidFill>
              </a:rPr>
              <a:t>MDAP Program Certifications and Determinations</a:t>
            </a:r>
          </a:p>
        </p:txBody>
      </p:sp>
      <p:sp>
        <p:nvSpPr>
          <p:cNvPr id="460" name="TextBox 459"/>
          <p:cNvSpPr txBox="1"/>
          <p:nvPr/>
        </p:nvSpPr>
        <p:spPr>
          <a:xfrm>
            <a:off x="20877840" y="5761958"/>
            <a:ext cx="3669400" cy="1424348"/>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lIns="91428" tIns="45714" rIns="91428" bIns="45714" anchor="ctr"/>
          <a:lstStyle>
            <a:defPPr>
              <a:defRPr lang="en-US"/>
            </a:defPPr>
            <a:lvl1pPr algn="ctr" defTabSz="914400">
              <a:defRPr sz="1200" b="1" kern="0">
                <a:solidFill>
                  <a:sysClr val="windowText" lastClr="000000"/>
                </a:solidFill>
              </a:defRPr>
            </a:lvl1pPr>
          </a:lstStyle>
          <a:p>
            <a:endParaRPr lang="en-US" dirty="0"/>
          </a:p>
        </p:txBody>
      </p:sp>
      <p:sp>
        <p:nvSpPr>
          <p:cNvPr id="462" name="TextBox 461">
            <a:hlinkClick r:id="rId31" action="ppaction://hlinksldjump"/>
          </p:cNvPr>
          <p:cNvSpPr txBox="1"/>
          <p:nvPr/>
        </p:nvSpPr>
        <p:spPr>
          <a:xfrm>
            <a:off x="18954118" y="3862147"/>
            <a:ext cx="2228850" cy="1323427"/>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lIns="91428" tIns="45714" rIns="91428" bIns="45714" anchor="ctr"/>
          <a:lstStyle>
            <a:defPPr>
              <a:defRPr lang="en-US"/>
            </a:defPPr>
            <a:lvl1pPr algn="ctr" defTabSz="914400">
              <a:defRPr sz="1600" b="1" kern="0">
                <a:solidFill>
                  <a:sysClr val="windowText" lastClr="000000"/>
                </a:solidFill>
              </a:defRPr>
            </a:lvl1pPr>
          </a:lstStyle>
          <a:p>
            <a:r>
              <a:rPr lang="en-US" sz="1400" dirty="0"/>
              <a:t>MS C</a:t>
            </a:r>
          </a:p>
          <a:p>
            <a:pPr marL="171428" indent="-171428" algn="l">
              <a:buFont typeface="Arial" panose="020B0604020202020204" pitchFamily="34" charset="0"/>
              <a:buChar char="•"/>
            </a:pPr>
            <a:r>
              <a:rPr lang="en-US" sz="1200" dirty="0"/>
              <a:t>Approves  Production &amp; Deployment Phase Entry</a:t>
            </a:r>
          </a:p>
          <a:p>
            <a:pPr marL="171428" indent="-171428" algn="l">
              <a:buFont typeface="Arial" panose="020B0604020202020204" pitchFamily="34" charset="0"/>
              <a:buChar char="•"/>
            </a:pPr>
            <a:r>
              <a:rPr lang="en-US" sz="1200" dirty="0"/>
              <a:t>Approves Updated </a:t>
            </a:r>
            <a:r>
              <a:rPr lang="en-US" sz="1200" i="1" dirty="0">
                <a:solidFill>
                  <a:srgbClr val="FF0000"/>
                </a:solidFill>
              </a:rPr>
              <a:t>APB</a:t>
            </a:r>
            <a:r>
              <a:rPr lang="en-US" sz="1200" dirty="0"/>
              <a:t> &amp; </a:t>
            </a:r>
            <a:r>
              <a:rPr lang="en-US" sz="1200" i="1" dirty="0">
                <a:solidFill>
                  <a:srgbClr val="FF0000"/>
                </a:solidFill>
              </a:rPr>
              <a:t>Acquisition Strategy</a:t>
            </a:r>
          </a:p>
        </p:txBody>
      </p:sp>
      <p:sp>
        <p:nvSpPr>
          <p:cNvPr id="463" name="TextBox 462">
            <a:hlinkClick r:id="rId32" action="ppaction://hlinksldjump"/>
          </p:cNvPr>
          <p:cNvSpPr txBox="1"/>
          <p:nvPr/>
        </p:nvSpPr>
        <p:spPr>
          <a:xfrm>
            <a:off x="22836023" y="4149239"/>
            <a:ext cx="1657350" cy="1149067"/>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lIns="91428" tIns="45714" rIns="91428" bIns="45714" anchor="ctr"/>
          <a:lstStyle>
            <a:defPPr>
              <a:defRPr lang="en-US"/>
            </a:defPPr>
            <a:lvl1pPr algn="ctr" defTabSz="914400">
              <a:defRPr sz="1200" b="1" kern="0">
                <a:solidFill>
                  <a:sysClr val="windowText" lastClr="000000"/>
                </a:solidFill>
              </a:defRPr>
            </a:lvl1pPr>
          </a:lstStyle>
          <a:p>
            <a:r>
              <a:rPr lang="en-US" sz="1400" dirty="0"/>
              <a:t>FRP</a:t>
            </a:r>
          </a:p>
          <a:p>
            <a:r>
              <a:rPr lang="en-US" dirty="0"/>
              <a:t>Approves proceeding to Full Rate Production and/or Full Deployment </a:t>
            </a:r>
          </a:p>
        </p:txBody>
      </p:sp>
      <p:sp>
        <p:nvSpPr>
          <p:cNvPr id="465" name="TextBox 464">
            <a:hlinkClick r:id="rId33" action="ppaction://hlinksldjump"/>
          </p:cNvPr>
          <p:cNvSpPr txBox="1"/>
          <p:nvPr/>
        </p:nvSpPr>
        <p:spPr>
          <a:xfrm>
            <a:off x="12654421" y="4159275"/>
            <a:ext cx="2324100" cy="1600426"/>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square" lIns="91428" tIns="45714" rIns="91428" bIns="45714" anchor="ct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1" i="0" u="none" strike="noStrike" kern="0" cap="none" spc="0" normalizeH="0" baseline="0">
                <a:ln>
                  <a:noFill/>
                </a:ln>
                <a:solidFill>
                  <a:sysClr val="windowText" lastClr="000000"/>
                </a:solidFill>
                <a:effectLst/>
                <a:uLnTx/>
                <a:uFillTx/>
              </a:defRPr>
            </a:lvl1pPr>
          </a:lstStyle>
          <a:p>
            <a:r>
              <a:rPr lang="en-US" sz="1400" dirty="0"/>
              <a:t>DRFPRD</a:t>
            </a:r>
          </a:p>
          <a:p>
            <a:pPr marL="171428" indent="-171428" algn="l">
              <a:buFont typeface="Arial" panose="020B0604020202020204" pitchFamily="34" charset="0"/>
              <a:buChar char="•"/>
            </a:pPr>
            <a:r>
              <a:rPr lang="en-US" dirty="0"/>
              <a:t>Approves </a:t>
            </a:r>
            <a:r>
              <a:rPr lang="en-US" i="1" dirty="0">
                <a:solidFill>
                  <a:srgbClr val="C00000"/>
                </a:solidFill>
              </a:rPr>
              <a:t>Acquisition Strategy </a:t>
            </a:r>
            <a:r>
              <a:rPr lang="en-US" dirty="0"/>
              <a:t>&amp; EMD </a:t>
            </a:r>
            <a:r>
              <a:rPr lang="en-US" dirty="0">
                <a:solidFill>
                  <a:srgbClr val="0000FF"/>
                </a:solidFill>
              </a:rPr>
              <a:t>RFP</a:t>
            </a:r>
            <a:r>
              <a:rPr lang="en-US" dirty="0"/>
              <a:t>  Release  </a:t>
            </a:r>
          </a:p>
          <a:p>
            <a:pPr marL="171428" indent="-171428" algn="l">
              <a:buFont typeface="Arial" panose="020B0604020202020204" pitchFamily="34" charset="0"/>
              <a:buChar char="•"/>
            </a:pPr>
            <a:r>
              <a:rPr lang="en-US" dirty="0"/>
              <a:t>This review is </a:t>
            </a:r>
            <a:r>
              <a:rPr lang="en-US" u="sng" dirty="0"/>
              <a:t>the</a:t>
            </a:r>
            <a:r>
              <a:rPr lang="en-US" dirty="0"/>
              <a:t> critical decision point in a program</a:t>
            </a:r>
          </a:p>
          <a:p>
            <a:pPr marL="171428" indent="-171428" algn="l">
              <a:buFont typeface="Arial" panose="020B0604020202020204" pitchFamily="34" charset="0"/>
              <a:buChar char="•"/>
            </a:pPr>
            <a:r>
              <a:rPr lang="en-US" dirty="0"/>
              <a:t>Last point at which significant changes can be made without major disruption</a:t>
            </a:r>
          </a:p>
        </p:txBody>
      </p:sp>
      <p:sp>
        <p:nvSpPr>
          <p:cNvPr id="466" name="Rectangular Callout 465">
            <a:hlinkClick r:id="rId34" action="ppaction://hlinksldjump"/>
          </p:cNvPr>
          <p:cNvSpPr/>
          <p:nvPr/>
        </p:nvSpPr>
        <p:spPr>
          <a:xfrm>
            <a:off x="10630056" y="4252599"/>
            <a:ext cx="1954005" cy="1046428"/>
          </a:xfrm>
          <a:prstGeom prst="wedgeRectCallout">
            <a:avLst>
              <a:gd name="adj1" fmla="val 40541"/>
              <a:gd name="adj2" fmla="val -49181"/>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square" lIns="91428" tIns="45714" rIns="91428" bIns="45714" anchor="ctr">
            <a:spAutoFit/>
          </a:bodyPr>
          <a:lstStyle/>
          <a:p>
            <a:pPr algn="ctr" defTabSz="914400"/>
            <a:r>
              <a:rPr lang="en-US" sz="1400" b="1" kern="0" dirty="0">
                <a:solidFill>
                  <a:sysClr val="windowText" lastClr="000000"/>
                </a:solidFill>
              </a:rPr>
              <a:t>CDD-V</a:t>
            </a:r>
          </a:p>
          <a:p>
            <a:pPr algn="ctr" defTabSz="914400"/>
            <a:r>
              <a:rPr lang="en-US" sz="1200" b="1" kern="0" dirty="0">
                <a:solidFill>
                  <a:sysClr val="windowText" lastClr="000000"/>
                </a:solidFill>
              </a:rPr>
              <a:t>Validation of the program requirements contained in the CDD by the requirements authority</a:t>
            </a:r>
          </a:p>
        </p:txBody>
      </p:sp>
      <p:sp>
        <p:nvSpPr>
          <p:cNvPr id="469" name="Rectangle 468">
            <a:hlinkClick r:id="rId35" action="ppaction://hlinksldjump"/>
          </p:cNvPr>
          <p:cNvSpPr/>
          <p:nvPr/>
        </p:nvSpPr>
        <p:spPr>
          <a:xfrm>
            <a:off x="8769032" y="5621112"/>
            <a:ext cx="3726611" cy="1741714"/>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dirty="0">
              <a:solidFill>
                <a:sysClr val="windowText" lastClr="000000"/>
              </a:solidFill>
            </a:endParaRPr>
          </a:p>
        </p:txBody>
      </p:sp>
      <p:sp>
        <p:nvSpPr>
          <p:cNvPr id="471" name="Rectangle 470"/>
          <p:cNvSpPr/>
          <p:nvPr/>
        </p:nvSpPr>
        <p:spPr>
          <a:xfrm>
            <a:off x="8786281" y="5610971"/>
            <a:ext cx="3692110" cy="1785104"/>
          </a:xfrm>
          <a:prstGeom prst="rect">
            <a:avLst/>
          </a:prstGeom>
        </p:spPr>
        <p:txBody>
          <a:bodyPr wrap="square">
            <a:spAutoFit/>
          </a:bodyPr>
          <a:lstStyle/>
          <a:p>
            <a:pPr algn="ctr" defTabSz="914286">
              <a:defRPr/>
            </a:pPr>
            <a:r>
              <a:rPr lang="en-US" sz="1400" b="1" kern="0" dirty="0">
                <a:solidFill>
                  <a:sysClr val="windowText" lastClr="000000"/>
                </a:solidFill>
              </a:rPr>
              <a:t>TMRR Phase Key Activities</a:t>
            </a:r>
          </a:p>
          <a:p>
            <a:pPr marL="171450" indent="-171450" defTabSz="914286">
              <a:buFont typeface="Arial" panose="020B0604020202020204" pitchFamily="34" charset="0"/>
              <a:buChar char="•"/>
              <a:defRPr/>
            </a:pPr>
            <a:r>
              <a:rPr lang="en-US" sz="1200" b="1" kern="0" dirty="0">
                <a:solidFill>
                  <a:sysClr val="windowText" lastClr="000000"/>
                </a:solidFill>
              </a:rPr>
              <a:t>Competitive Prototyping</a:t>
            </a:r>
          </a:p>
          <a:p>
            <a:pPr marL="171450" indent="-171450" defTabSz="914286">
              <a:buFont typeface="Arial" panose="020B0604020202020204" pitchFamily="34" charset="0"/>
              <a:buChar char="•"/>
              <a:defRPr/>
            </a:pPr>
            <a:r>
              <a:rPr lang="en-US" sz="1200" b="1" kern="0" dirty="0">
                <a:solidFill>
                  <a:sysClr val="windowText" lastClr="000000"/>
                </a:solidFill>
              </a:rPr>
              <a:t>Technology Readiness Assessment (TRA)</a:t>
            </a:r>
          </a:p>
          <a:p>
            <a:pPr marL="171450" indent="-171450" defTabSz="914286">
              <a:buFont typeface="Arial" panose="020B0604020202020204" pitchFamily="34" charset="0"/>
              <a:buChar char="•"/>
              <a:defRPr/>
            </a:pPr>
            <a:r>
              <a:rPr lang="en-US" sz="1200" b="1" kern="0" dirty="0">
                <a:solidFill>
                  <a:sysClr val="windowText" lastClr="000000"/>
                </a:solidFill>
              </a:rPr>
              <a:t>Preliminary Design Review (PDR)</a:t>
            </a:r>
          </a:p>
          <a:p>
            <a:pPr marL="171450" indent="-171450" defTabSz="914286">
              <a:buFont typeface="Arial" panose="020B0604020202020204" pitchFamily="34" charset="0"/>
              <a:buChar char="•"/>
              <a:defRPr/>
            </a:pPr>
            <a:r>
              <a:rPr lang="en-US" sz="1200" b="1" kern="0" dirty="0">
                <a:solidFill>
                  <a:sysClr val="windowText" lastClr="000000"/>
                </a:solidFill>
              </a:rPr>
              <a:t>Validate </a:t>
            </a:r>
            <a:r>
              <a:rPr lang="en-US" sz="1200" b="1" kern="0" dirty="0">
                <a:solidFill>
                  <a:srgbClr val="0000FF"/>
                </a:solidFill>
              </a:rPr>
              <a:t>Capability Development Document (CDD)</a:t>
            </a:r>
          </a:p>
          <a:p>
            <a:pPr marL="171450" indent="-171450" defTabSz="914286">
              <a:buFont typeface="Arial" panose="020B0604020202020204" pitchFamily="34" charset="0"/>
              <a:buChar char="•"/>
              <a:defRPr/>
            </a:pPr>
            <a:r>
              <a:rPr lang="en-US" sz="1200" b="1" kern="0" dirty="0">
                <a:solidFill>
                  <a:sysClr val="windowText" lastClr="000000"/>
                </a:solidFill>
              </a:rPr>
              <a:t>Update </a:t>
            </a:r>
            <a:r>
              <a:rPr lang="en-US" sz="1200" b="1" i="1" kern="0" dirty="0">
                <a:solidFill>
                  <a:srgbClr val="C00000"/>
                </a:solidFill>
              </a:rPr>
              <a:t>Acquisition Strategy</a:t>
            </a:r>
            <a:r>
              <a:rPr lang="en-US" sz="1200" b="1" kern="0" dirty="0">
                <a:solidFill>
                  <a:sysClr val="windowText" lastClr="000000"/>
                </a:solidFill>
              </a:rPr>
              <a:t>, and Other  Information to Support DRFPRD and MS B</a:t>
            </a:r>
          </a:p>
          <a:p>
            <a:pPr marL="171450" indent="-171450" defTabSz="914286">
              <a:buFont typeface="Arial" panose="020B0604020202020204" pitchFamily="34" charset="0"/>
              <a:buChar char="•"/>
              <a:defRPr/>
            </a:pPr>
            <a:r>
              <a:rPr lang="en-US" sz="1200" b="1" kern="0" dirty="0">
                <a:solidFill>
                  <a:sysClr val="windowText" lastClr="000000"/>
                </a:solidFill>
              </a:rPr>
              <a:t>Release </a:t>
            </a:r>
            <a:r>
              <a:rPr lang="en-US" sz="1200" b="1" kern="0" dirty="0">
                <a:solidFill>
                  <a:srgbClr val="0000FF"/>
                </a:solidFill>
              </a:rPr>
              <a:t>Request for Proposal (RFP) </a:t>
            </a:r>
            <a:r>
              <a:rPr lang="en-US" sz="1200" b="1" kern="0" dirty="0">
                <a:solidFill>
                  <a:sysClr val="windowText" lastClr="000000"/>
                </a:solidFill>
              </a:rPr>
              <a:t>and Conduct Source Selections for TMRR and EMD</a:t>
            </a:r>
          </a:p>
        </p:txBody>
      </p:sp>
      <p:grpSp>
        <p:nvGrpSpPr>
          <p:cNvPr id="11" name="Group 10"/>
          <p:cNvGrpSpPr/>
          <p:nvPr/>
        </p:nvGrpSpPr>
        <p:grpSpPr>
          <a:xfrm>
            <a:off x="5654895" y="5608497"/>
            <a:ext cx="2700068" cy="1649553"/>
            <a:chOff x="5654895" y="5782665"/>
            <a:chExt cx="2700068" cy="1617127"/>
          </a:xfrm>
        </p:grpSpPr>
        <p:sp>
          <p:nvSpPr>
            <p:cNvPr id="455" name="TextBox 454"/>
            <p:cNvSpPr txBox="1"/>
            <p:nvPr/>
          </p:nvSpPr>
          <p:spPr>
            <a:xfrm>
              <a:off x="5664182" y="5799986"/>
              <a:ext cx="2578638" cy="1599806"/>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84" tIns="52243" rIns="104484" bIns="52243" anchor="ctr"/>
            <a:lstStyle>
              <a:defPPr>
                <a:defRPr lang="en-US"/>
              </a:defPPr>
              <a:lvl1pPr algn="ctr" defTabSz="1044309">
                <a:defRPr sz="900" b="1" kern="0">
                  <a:solidFill>
                    <a:sysClr val="windowText" lastClr="000000"/>
                  </a:solidFill>
                </a:defRPr>
              </a:lvl1pPr>
            </a:lstStyle>
            <a:p>
              <a:pPr marL="171450" indent="-171450" algn="l">
                <a:buFont typeface="Arial" panose="020B0604020202020204" pitchFamily="34" charset="0"/>
                <a:buChar char="•"/>
              </a:pPr>
              <a:endParaRPr lang="en-US" sz="1200" dirty="0"/>
            </a:p>
          </p:txBody>
        </p:sp>
        <p:sp>
          <p:nvSpPr>
            <p:cNvPr id="477" name="Rectangle 476">
              <a:hlinkClick r:id="rId36" action="ppaction://hlinksldjump"/>
            </p:cNvPr>
            <p:cNvSpPr/>
            <p:nvPr/>
          </p:nvSpPr>
          <p:spPr>
            <a:xfrm>
              <a:off x="5654895" y="5782665"/>
              <a:ext cx="2700068" cy="1568977"/>
            </a:xfrm>
            <a:prstGeom prst="rect">
              <a:avLst/>
            </a:prstGeom>
          </p:spPr>
          <p:txBody>
            <a:bodyPr wrap="square">
              <a:spAutoFit/>
            </a:bodyPr>
            <a:lstStyle/>
            <a:p>
              <a:pPr algn="ctr"/>
              <a:r>
                <a:rPr lang="en-US" sz="1400" b="1" dirty="0"/>
                <a:t>MSA Phase Key Activities</a:t>
              </a:r>
            </a:p>
            <a:p>
              <a:pPr marL="171450" indent="-171450">
                <a:buFont typeface="Arial" panose="020B0604020202020204" pitchFamily="34" charset="0"/>
                <a:buChar char="•"/>
              </a:pPr>
              <a:r>
                <a:rPr lang="en-US" sz="1200" b="1" i="1" dirty="0">
                  <a:solidFill>
                    <a:srgbClr val="C00000"/>
                  </a:solidFill>
                </a:rPr>
                <a:t>AoA</a:t>
              </a:r>
            </a:p>
            <a:p>
              <a:pPr marL="171450" indent="-171450">
                <a:buFont typeface="Arial" panose="020B0604020202020204" pitchFamily="34" charset="0"/>
                <a:buChar char="•"/>
              </a:pPr>
              <a:r>
                <a:rPr lang="en-US" sz="1200" b="1" dirty="0"/>
                <a:t>Cost/Performance Trades</a:t>
              </a:r>
            </a:p>
            <a:p>
              <a:pPr marL="171450" indent="-171450">
                <a:buFont typeface="Arial" panose="020B0604020202020204" pitchFamily="34" charset="0"/>
                <a:buChar char="•"/>
              </a:pPr>
              <a:r>
                <a:rPr lang="en-US" sz="1200" b="1" dirty="0"/>
                <a:t>Affordability Analysis</a:t>
              </a:r>
            </a:p>
            <a:p>
              <a:pPr marL="171450" indent="-171450">
                <a:buFont typeface="Arial" panose="020B0604020202020204" pitchFamily="34" charset="0"/>
                <a:buChar char="•"/>
              </a:pPr>
              <a:r>
                <a:rPr lang="en-US" sz="1200" b="1" dirty="0"/>
                <a:t>Risk Analysis</a:t>
              </a:r>
            </a:p>
            <a:p>
              <a:pPr marL="171450" indent="-171450">
                <a:buFont typeface="Arial" panose="020B0604020202020204" pitchFamily="34" charset="0"/>
                <a:buChar char="•"/>
              </a:pPr>
              <a:r>
                <a:rPr lang="en-US" sz="1200" b="1" dirty="0"/>
                <a:t>Develop </a:t>
              </a:r>
              <a:r>
                <a:rPr lang="en-US" sz="1200" b="1" i="1" dirty="0">
                  <a:solidFill>
                    <a:srgbClr val="C00000"/>
                  </a:solidFill>
                </a:rPr>
                <a:t>Acquisition Strategy</a:t>
              </a:r>
              <a:r>
                <a:rPr lang="en-US" sz="1200" b="1" dirty="0"/>
                <a:t>, and </a:t>
              </a:r>
            </a:p>
            <a:p>
              <a:r>
                <a:rPr lang="en-US" sz="1200" b="1" dirty="0"/>
                <a:t>     Other Information to Support MS A</a:t>
              </a:r>
            </a:p>
            <a:p>
              <a:pPr marL="171450" indent="-171450">
                <a:buFont typeface="Arial" panose="020B0604020202020204" pitchFamily="34" charset="0"/>
                <a:buChar char="•"/>
              </a:pPr>
              <a:r>
                <a:rPr lang="en-US" sz="1200" b="1" dirty="0"/>
                <a:t>Select PM; establish PMO</a:t>
              </a:r>
            </a:p>
          </p:txBody>
        </p:sp>
      </p:grpSp>
      <p:grpSp>
        <p:nvGrpSpPr>
          <p:cNvPr id="3" name="Group 2"/>
          <p:cNvGrpSpPr/>
          <p:nvPr/>
        </p:nvGrpSpPr>
        <p:grpSpPr>
          <a:xfrm>
            <a:off x="15804142" y="5378080"/>
            <a:ext cx="3584037" cy="2340947"/>
            <a:chOff x="15804142" y="5378081"/>
            <a:chExt cx="3584037" cy="2296839"/>
          </a:xfrm>
        </p:grpSpPr>
        <p:sp>
          <p:nvSpPr>
            <p:cNvPr id="459" name="TextBox 458"/>
            <p:cNvSpPr txBox="1"/>
            <p:nvPr/>
          </p:nvSpPr>
          <p:spPr>
            <a:xfrm>
              <a:off x="15804142" y="5378081"/>
              <a:ext cx="3506400" cy="2014873"/>
            </a:xfrm>
            <a:prstGeom prst="rec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defPPr>
                <a:defRPr lang="en-US"/>
              </a:defPPr>
              <a:lvl1pPr defTabSz="914286">
                <a:defRPr sz="1800" kern="0">
                  <a:solidFill>
                    <a:sysClr val="windowText" lastClr="000000"/>
                  </a:solidFill>
                </a:defRPr>
              </a:lvl1pPr>
            </a:lstStyle>
            <a:p>
              <a:endParaRPr lang="en-US" sz="1200" dirty="0"/>
            </a:p>
          </p:txBody>
        </p:sp>
        <p:sp>
          <p:nvSpPr>
            <p:cNvPr id="479" name="Rectangle 478"/>
            <p:cNvSpPr/>
            <p:nvPr/>
          </p:nvSpPr>
          <p:spPr>
            <a:xfrm>
              <a:off x="15825470" y="5379891"/>
              <a:ext cx="3562709" cy="2295029"/>
            </a:xfrm>
            <a:prstGeom prst="rect">
              <a:avLst/>
            </a:prstGeom>
          </p:spPr>
          <p:txBody>
            <a:bodyPr wrap="square">
              <a:spAutoFit/>
            </a:bodyPr>
            <a:lstStyle/>
            <a:p>
              <a:pPr algn="ctr"/>
              <a:r>
                <a:rPr lang="en-US" sz="1400" b="1" dirty="0"/>
                <a:t>EMD Phase Key Activities</a:t>
              </a:r>
            </a:p>
            <a:p>
              <a:pPr marL="171450" indent="-171450">
                <a:buFont typeface="Arial" panose="020B0604020202020204" pitchFamily="34" charset="0"/>
                <a:buChar char="•"/>
              </a:pPr>
              <a:r>
                <a:rPr lang="en-US" sz="1200" b="1" dirty="0"/>
                <a:t>Developmental Testing (DT)</a:t>
              </a:r>
            </a:p>
            <a:p>
              <a:pPr marL="171450" indent="-171450">
                <a:buFont typeface="Arial" panose="020B0604020202020204" pitchFamily="34" charset="0"/>
                <a:buChar char="•"/>
              </a:pPr>
              <a:r>
                <a:rPr lang="en-US" sz="1200" b="1" dirty="0"/>
                <a:t>Operational Assessments (OA)</a:t>
              </a:r>
            </a:p>
            <a:p>
              <a:pPr marL="171450" indent="-171450">
                <a:buFont typeface="Arial" panose="020B0604020202020204" pitchFamily="34" charset="0"/>
                <a:buChar char="•"/>
              </a:pPr>
              <a:r>
                <a:rPr lang="en-US" sz="1200" b="1" dirty="0"/>
                <a:t>Critical Design Review</a:t>
              </a:r>
            </a:p>
            <a:p>
              <a:pPr marL="171450" indent="-171450">
                <a:buFont typeface="Arial" panose="020B0604020202020204" pitchFamily="34" charset="0"/>
                <a:buChar char="•"/>
              </a:pPr>
              <a:r>
                <a:rPr lang="en-US" sz="1200" b="1" dirty="0"/>
                <a:t>Update </a:t>
              </a:r>
              <a:r>
                <a:rPr lang="en-US" sz="1200" b="1" i="1" dirty="0">
                  <a:solidFill>
                    <a:srgbClr val="C00000"/>
                  </a:solidFill>
                </a:rPr>
                <a:t>Acquisition Strategy</a:t>
              </a:r>
              <a:r>
                <a:rPr lang="en-US" sz="1200" b="1" dirty="0"/>
                <a:t>, APB and Other  Information to Support MS C</a:t>
              </a:r>
            </a:p>
            <a:p>
              <a:pPr marL="171450" indent="-171450">
                <a:buFont typeface="Arial" panose="020B0604020202020204" pitchFamily="34" charset="0"/>
                <a:buChar char="•"/>
              </a:pPr>
              <a:r>
                <a:rPr lang="en-US" sz="1200" b="1" dirty="0"/>
                <a:t>Update </a:t>
              </a:r>
              <a:r>
                <a:rPr lang="en-US" sz="1200" b="1" dirty="0">
                  <a:solidFill>
                    <a:srgbClr val="0000FF"/>
                  </a:solidFill>
                </a:rPr>
                <a:t>Capability Development Document (CDD)</a:t>
              </a:r>
            </a:p>
            <a:p>
              <a:pPr marL="171450" indent="-171450">
                <a:buFont typeface="Arial" panose="020B0604020202020204" pitchFamily="34" charset="0"/>
                <a:buChar char="•"/>
              </a:pPr>
              <a:r>
                <a:rPr lang="en-US" sz="1200" b="1" dirty="0"/>
                <a:t>Release </a:t>
              </a:r>
              <a:r>
                <a:rPr lang="en-US" sz="1200" b="1" dirty="0">
                  <a:solidFill>
                    <a:srgbClr val="0000FF"/>
                  </a:solidFill>
                </a:rPr>
                <a:t>RFP</a:t>
              </a:r>
              <a:r>
                <a:rPr lang="en-US" sz="1200" b="1" dirty="0"/>
                <a:t> and Conduct Source Selection for LRIP/FRP Prepare for Production, Fielding and Sustainment</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sz="1200" b="1" dirty="0"/>
            </a:p>
          </p:txBody>
        </p:sp>
      </p:grpSp>
      <p:sp>
        <p:nvSpPr>
          <p:cNvPr id="487" name="Rectangle 486"/>
          <p:cNvSpPr/>
          <p:nvPr/>
        </p:nvSpPr>
        <p:spPr>
          <a:xfrm>
            <a:off x="20873372" y="5781062"/>
            <a:ext cx="3588589" cy="1600438"/>
          </a:xfrm>
          <a:prstGeom prst="rect">
            <a:avLst/>
          </a:prstGeom>
        </p:spPr>
        <p:txBody>
          <a:bodyPr wrap="square">
            <a:spAutoFit/>
          </a:bodyPr>
          <a:lstStyle/>
          <a:p>
            <a:pPr algn="ctr"/>
            <a:r>
              <a:rPr lang="en-US" sz="1400" b="1" dirty="0"/>
              <a:t>P&amp;D Phase Key Activities</a:t>
            </a:r>
          </a:p>
          <a:p>
            <a:pPr marL="171450" indent="-171450">
              <a:buFont typeface="Arial" panose="020B0604020202020204" pitchFamily="34" charset="0"/>
              <a:buChar char="•"/>
            </a:pPr>
            <a:r>
              <a:rPr lang="en-US" sz="1200" b="1" dirty="0"/>
              <a:t>LRIP</a:t>
            </a:r>
          </a:p>
          <a:p>
            <a:pPr marL="171450" indent="-171450">
              <a:buFont typeface="Arial" panose="020B0604020202020204" pitchFamily="34" charset="0"/>
              <a:buChar char="•"/>
            </a:pPr>
            <a:r>
              <a:rPr lang="en-US" sz="1200" b="1" dirty="0"/>
              <a:t>Initial Operational Test &amp; Evaluation (IOT&amp;E)</a:t>
            </a:r>
          </a:p>
          <a:p>
            <a:pPr marL="171450" indent="-171450">
              <a:buFont typeface="Arial" panose="020B0604020202020204" pitchFamily="34" charset="0"/>
              <a:buChar char="•"/>
            </a:pPr>
            <a:r>
              <a:rPr lang="en-US" sz="1200" b="1" dirty="0"/>
              <a:t>Full Rate Production</a:t>
            </a:r>
          </a:p>
          <a:p>
            <a:pPr marL="171450" indent="-171450">
              <a:buFont typeface="Arial" panose="020B0604020202020204" pitchFamily="34" charset="0"/>
              <a:buChar char="•"/>
            </a:pPr>
            <a:r>
              <a:rPr lang="en-US" sz="1200" b="1" dirty="0"/>
              <a:t>Deployment </a:t>
            </a:r>
          </a:p>
          <a:p>
            <a:pPr marL="171450" indent="-171450">
              <a:buFont typeface="Arial" panose="020B0604020202020204" pitchFamily="34" charset="0"/>
              <a:buChar char="•"/>
            </a:pPr>
            <a:r>
              <a:rPr lang="en-US" sz="1200" b="1" dirty="0"/>
              <a:t>Performance Based Logistics (PBL) Implementation</a:t>
            </a:r>
          </a:p>
          <a:p>
            <a:pPr marL="171450" indent="-171450">
              <a:buFont typeface="Arial" panose="020B0604020202020204" pitchFamily="34" charset="0"/>
              <a:buChar char="•"/>
            </a:pPr>
            <a:r>
              <a:rPr lang="en-US" sz="1200" b="1" kern="0" dirty="0"/>
              <a:t>Update Intel/CI Products</a:t>
            </a:r>
            <a:endParaRPr lang="en-US" sz="1200" b="1" dirty="0"/>
          </a:p>
          <a:p>
            <a:r>
              <a:rPr lang="en-US" sz="1200" b="1" dirty="0"/>
              <a:t> </a:t>
            </a:r>
          </a:p>
        </p:txBody>
      </p:sp>
      <p:sp>
        <p:nvSpPr>
          <p:cNvPr id="488" name="TextBox 487"/>
          <p:cNvSpPr txBox="1"/>
          <p:nvPr/>
        </p:nvSpPr>
        <p:spPr>
          <a:xfrm>
            <a:off x="25514610" y="5743860"/>
            <a:ext cx="3506400" cy="1442446"/>
          </a:xfrm>
          <a:prstGeom prst="rect">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algn="ctr" defTabSz="914286">
              <a:defRPr sz="1600" b="1" kern="0">
                <a:solidFill>
                  <a:sysClr val="windowText" lastClr="000000"/>
                </a:solidFill>
              </a:defRPr>
            </a:lvl1pPr>
          </a:lstStyle>
          <a:p>
            <a:endParaRPr lang="en-US" dirty="0"/>
          </a:p>
        </p:txBody>
      </p:sp>
      <p:sp>
        <p:nvSpPr>
          <p:cNvPr id="489" name="Rectangle 488"/>
          <p:cNvSpPr/>
          <p:nvPr/>
        </p:nvSpPr>
        <p:spPr>
          <a:xfrm>
            <a:off x="25510027" y="5777200"/>
            <a:ext cx="3588589" cy="1600438"/>
          </a:xfrm>
          <a:prstGeom prst="rect">
            <a:avLst/>
          </a:prstGeom>
        </p:spPr>
        <p:txBody>
          <a:bodyPr wrap="square">
            <a:spAutoFit/>
          </a:bodyPr>
          <a:lstStyle/>
          <a:p>
            <a:pPr algn="ctr"/>
            <a:r>
              <a:rPr lang="en-US" sz="1400" b="1" dirty="0"/>
              <a:t>O&amp;S Phase Key Activities</a:t>
            </a:r>
          </a:p>
          <a:p>
            <a:pPr marL="171450" indent="-171450">
              <a:buFont typeface="Arial" panose="020B0604020202020204" pitchFamily="34" charset="0"/>
              <a:buChar char="•"/>
            </a:pPr>
            <a:r>
              <a:rPr lang="en-US" sz="1200" b="1" dirty="0"/>
              <a:t>Overlaps P&amp;D Phase</a:t>
            </a:r>
          </a:p>
          <a:p>
            <a:pPr marL="171450" indent="-171450">
              <a:buFont typeface="Arial" panose="020B0604020202020204" pitchFamily="34" charset="0"/>
              <a:buChar char="•"/>
            </a:pPr>
            <a:r>
              <a:rPr lang="en-US" sz="1200" b="1" dirty="0"/>
              <a:t>Full Rate Production &amp; Deployment Continue</a:t>
            </a:r>
          </a:p>
          <a:p>
            <a:pPr marL="171450" indent="-171450">
              <a:buFont typeface="Arial" panose="020B0604020202020204" pitchFamily="34" charset="0"/>
              <a:buChar char="•"/>
            </a:pPr>
            <a:r>
              <a:rPr lang="en-US" sz="1200" b="1" dirty="0"/>
              <a:t>PBL Implementation Continues</a:t>
            </a:r>
          </a:p>
          <a:p>
            <a:pPr marL="171450" indent="-171450">
              <a:buFont typeface="Arial" panose="020B0604020202020204" pitchFamily="34" charset="0"/>
              <a:buChar char="•"/>
            </a:pPr>
            <a:r>
              <a:rPr lang="en-US" sz="1200" b="1" dirty="0"/>
              <a:t>Disposal – Demilitarization and Disposal at end of useful life</a:t>
            </a:r>
          </a:p>
          <a:p>
            <a:pPr marL="171450" indent="-171450">
              <a:buFont typeface="Arial" panose="020B0604020202020204" pitchFamily="34" charset="0"/>
              <a:buChar char="•"/>
            </a:pPr>
            <a:r>
              <a:rPr lang="en-US" sz="1200" b="1" kern="0" dirty="0"/>
              <a:t>Update Intel/CI Products</a:t>
            </a:r>
            <a:endParaRPr lang="en-US" sz="1200" b="1" dirty="0"/>
          </a:p>
          <a:p>
            <a:pPr marL="171450" indent="-171450">
              <a:buFont typeface="Arial" panose="020B0604020202020204" pitchFamily="34" charset="0"/>
              <a:buChar char="•"/>
            </a:pPr>
            <a:endParaRPr lang="en-US" sz="1200" b="1" dirty="0"/>
          </a:p>
        </p:txBody>
      </p:sp>
      <p:sp>
        <p:nvSpPr>
          <p:cNvPr id="492" name="Rectangle 1783"/>
          <p:cNvSpPr>
            <a:spLocks noChangeArrowheads="1"/>
          </p:cNvSpPr>
          <p:nvPr/>
        </p:nvSpPr>
        <p:spPr bwMode="auto">
          <a:xfrm>
            <a:off x="13042595" y="7301102"/>
            <a:ext cx="1494615" cy="290889"/>
          </a:xfrm>
          <a:prstGeom prst="rect">
            <a:avLst/>
          </a:prstGeom>
          <a:noFill/>
          <a:ln w="9525">
            <a:noFill/>
            <a:miter lim="800000"/>
            <a:headEnd/>
            <a:tailEnd/>
          </a:ln>
        </p:spPr>
        <p:txBody>
          <a:bodyPr wrap="square" lIns="105196" tIns="52598" rIns="105196" bIns="52598">
            <a:spAutoFit/>
          </a:bodyPr>
          <a:lstStyle/>
          <a:p>
            <a:pPr algn="ctr" defTabSz="1044309">
              <a:defRPr/>
            </a:pPr>
            <a:r>
              <a:rPr lang="en-US" sz="1200" b="1" kern="0" dirty="0">
                <a:solidFill>
                  <a:sysClr val="windowText" lastClr="000000"/>
                </a:solidFill>
              </a:rPr>
              <a:t>MDA Approved </a:t>
            </a:r>
          </a:p>
        </p:txBody>
      </p:sp>
      <p:sp>
        <p:nvSpPr>
          <p:cNvPr id="493" name="Rectangle 1783"/>
          <p:cNvSpPr>
            <a:spLocks noChangeArrowheads="1"/>
          </p:cNvSpPr>
          <p:nvPr/>
        </p:nvSpPr>
        <p:spPr bwMode="auto">
          <a:xfrm>
            <a:off x="18120679" y="7402563"/>
            <a:ext cx="1494615" cy="290889"/>
          </a:xfrm>
          <a:prstGeom prst="rect">
            <a:avLst/>
          </a:prstGeom>
          <a:noFill/>
          <a:ln w="9525">
            <a:noFill/>
            <a:miter lim="800000"/>
            <a:headEnd/>
            <a:tailEnd/>
          </a:ln>
        </p:spPr>
        <p:txBody>
          <a:bodyPr wrap="square" lIns="105196" tIns="52598" rIns="105196" bIns="52598">
            <a:spAutoFit/>
          </a:bodyPr>
          <a:lstStyle/>
          <a:p>
            <a:pPr algn="ctr" defTabSz="1044309">
              <a:defRPr/>
            </a:pPr>
            <a:r>
              <a:rPr lang="en-US" sz="1200" b="1" kern="0" dirty="0">
                <a:solidFill>
                  <a:sysClr val="windowText" lastClr="000000"/>
                </a:solidFill>
              </a:rPr>
              <a:t>MDA Approved </a:t>
            </a:r>
          </a:p>
        </p:txBody>
      </p:sp>
      <p:cxnSp>
        <p:nvCxnSpPr>
          <p:cNvPr id="494" name="Straight Arrow Connector 493"/>
          <p:cNvCxnSpPr>
            <a:endCxn id="191" idx="0"/>
          </p:cNvCxnSpPr>
          <p:nvPr/>
        </p:nvCxnSpPr>
        <p:spPr>
          <a:xfrm>
            <a:off x="8460854" y="5793013"/>
            <a:ext cx="361795" cy="5667425"/>
          </a:xfrm>
          <a:prstGeom prst="straightConnector1">
            <a:avLst/>
          </a:prstGeom>
          <a:solidFill>
            <a:srgbClr val="BBE0E3"/>
          </a:solidFill>
          <a:ln w="19050" cap="flat" cmpd="sng" algn="ctr">
            <a:solidFill>
              <a:srgbClr val="00CCFF"/>
            </a:solidFill>
            <a:prstDash val="solid"/>
            <a:round/>
            <a:headEnd type="none" w="med" len="med"/>
            <a:tailEnd type="stealth" w="lg" len="lg"/>
          </a:ln>
          <a:effectLst/>
        </p:spPr>
      </p:cxnSp>
      <p:cxnSp>
        <p:nvCxnSpPr>
          <p:cNvPr id="496" name="Straight Arrow Connector 495"/>
          <p:cNvCxnSpPr>
            <a:stCxn id="232" idx="2"/>
            <a:endCxn id="225" idx="0"/>
          </p:cNvCxnSpPr>
          <p:nvPr/>
        </p:nvCxnSpPr>
        <p:spPr>
          <a:xfrm flipH="1">
            <a:off x="18881185" y="8156595"/>
            <a:ext cx="17386" cy="3272982"/>
          </a:xfrm>
          <a:prstGeom prst="straightConnector1">
            <a:avLst/>
          </a:prstGeom>
          <a:solidFill>
            <a:srgbClr val="BBE0E3"/>
          </a:solidFill>
          <a:ln w="19050" cap="flat" cmpd="sng" algn="ctr">
            <a:solidFill>
              <a:schemeClr val="accent6"/>
            </a:solidFill>
            <a:prstDash val="solid"/>
            <a:round/>
            <a:headEnd type="none" w="med" len="med"/>
            <a:tailEnd type="stealth" w="lg" len="lg"/>
          </a:ln>
          <a:effectLst/>
        </p:spPr>
      </p:cxnSp>
      <p:sp>
        <p:nvSpPr>
          <p:cNvPr id="499" name="Rectangle 1783"/>
          <p:cNvSpPr>
            <a:spLocks noChangeArrowheads="1"/>
          </p:cNvSpPr>
          <p:nvPr/>
        </p:nvSpPr>
        <p:spPr bwMode="auto">
          <a:xfrm>
            <a:off x="21805738" y="7393805"/>
            <a:ext cx="1494615" cy="290889"/>
          </a:xfrm>
          <a:prstGeom prst="rect">
            <a:avLst/>
          </a:prstGeom>
          <a:noFill/>
          <a:ln w="9525">
            <a:noFill/>
            <a:miter lim="800000"/>
            <a:headEnd/>
            <a:tailEnd/>
          </a:ln>
        </p:spPr>
        <p:txBody>
          <a:bodyPr wrap="square" lIns="105196" tIns="52598" rIns="105196" bIns="52598">
            <a:spAutoFit/>
          </a:bodyPr>
          <a:lstStyle/>
          <a:p>
            <a:pPr algn="ctr" defTabSz="1044309">
              <a:defRPr/>
            </a:pPr>
            <a:r>
              <a:rPr lang="en-US" sz="1200" b="1" kern="0" dirty="0">
                <a:solidFill>
                  <a:sysClr val="windowText" lastClr="000000"/>
                </a:solidFill>
              </a:rPr>
              <a:t>MDA Approved </a:t>
            </a:r>
          </a:p>
        </p:txBody>
      </p:sp>
      <p:cxnSp>
        <p:nvCxnSpPr>
          <p:cNvPr id="500" name="Straight Arrow Connector 499"/>
          <p:cNvCxnSpPr>
            <a:stCxn id="498" idx="2"/>
            <a:endCxn id="345" idx="0"/>
          </p:cNvCxnSpPr>
          <p:nvPr/>
        </p:nvCxnSpPr>
        <p:spPr>
          <a:xfrm flipH="1">
            <a:off x="22578367" y="8147837"/>
            <a:ext cx="5263" cy="3304951"/>
          </a:xfrm>
          <a:prstGeom prst="straightConnector1">
            <a:avLst/>
          </a:prstGeom>
          <a:solidFill>
            <a:srgbClr val="BBE0E3"/>
          </a:solidFill>
          <a:ln w="19050" cap="flat" cmpd="sng" algn="ctr">
            <a:solidFill>
              <a:srgbClr val="00CC99"/>
            </a:solidFill>
            <a:prstDash val="solid"/>
            <a:round/>
            <a:headEnd type="none" w="med" len="med"/>
            <a:tailEnd type="stealth" w="lg" len="lg"/>
          </a:ln>
          <a:effectLst/>
        </p:spPr>
      </p:cxnSp>
      <p:cxnSp>
        <p:nvCxnSpPr>
          <p:cNvPr id="501" name="Straight Arrow Connector 500"/>
          <p:cNvCxnSpPr/>
          <p:nvPr/>
        </p:nvCxnSpPr>
        <p:spPr bwMode="auto">
          <a:xfrm flipV="1">
            <a:off x="17662865" y="18981621"/>
            <a:ext cx="2116760" cy="6978"/>
          </a:xfrm>
          <a:prstGeom prst="straightConnector1">
            <a:avLst/>
          </a:prstGeom>
          <a:solidFill>
            <a:srgbClr val="BBE0E3"/>
          </a:solidFill>
          <a:ln w="57150" cap="flat" cmpd="sng" algn="ctr">
            <a:solidFill>
              <a:srgbClr val="FF9966"/>
            </a:solidFill>
            <a:prstDash val="solid"/>
            <a:round/>
            <a:headEnd type="none" w="med" len="med"/>
            <a:tailEnd type="stealth" w="lg" len="lg"/>
          </a:ln>
          <a:effectLst/>
        </p:spPr>
      </p:cxnSp>
      <p:sp>
        <p:nvSpPr>
          <p:cNvPr id="514" name="Rectangle 1228"/>
          <p:cNvSpPr>
            <a:spLocks noChangeArrowheads="1"/>
          </p:cNvSpPr>
          <p:nvPr/>
        </p:nvSpPr>
        <p:spPr bwMode="auto">
          <a:xfrm>
            <a:off x="22365656" y="20885393"/>
            <a:ext cx="968990" cy="475583"/>
          </a:xfrm>
          <a:prstGeom prst="rect">
            <a:avLst/>
          </a:prstGeom>
          <a:noFill/>
          <a:ln w="9525">
            <a:noFill/>
            <a:miter lim="800000"/>
            <a:headEnd/>
            <a:tailEnd/>
          </a:ln>
        </p:spPr>
        <p:txBody>
          <a:bodyPr wrap="none" lIns="105223" tIns="52612" rIns="105223" bIns="52612">
            <a:spAutoFit/>
          </a:bodyPr>
          <a:lstStyle/>
          <a:p>
            <a:pPr algn="ctr" defTabSz="1044445"/>
            <a:r>
              <a:rPr lang="en-US" sz="1200" b="1" dirty="0">
                <a:solidFill>
                  <a:srgbClr val="0000FF"/>
                </a:solidFill>
              </a:rPr>
              <a:t>Should Cost</a:t>
            </a:r>
          </a:p>
          <a:p>
            <a:pPr algn="ctr" defTabSz="1044445"/>
            <a:r>
              <a:rPr lang="en-US" sz="1200" b="1" dirty="0">
                <a:solidFill>
                  <a:srgbClr val="0000FF"/>
                </a:solidFill>
              </a:rPr>
              <a:t>Targets</a:t>
            </a:r>
          </a:p>
        </p:txBody>
      </p:sp>
      <p:grpSp>
        <p:nvGrpSpPr>
          <p:cNvPr id="114" name="Group 113"/>
          <p:cNvGrpSpPr/>
          <p:nvPr/>
        </p:nvGrpSpPr>
        <p:grpSpPr>
          <a:xfrm>
            <a:off x="13316584" y="13836899"/>
            <a:ext cx="671960" cy="621102"/>
            <a:chOff x="14941837" y="14058181"/>
            <a:chExt cx="671960" cy="621102"/>
          </a:xfrm>
        </p:grpSpPr>
        <p:sp>
          <p:nvSpPr>
            <p:cNvPr id="518" name="Flowchart: Document 517"/>
            <p:cNvSpPr/>
            <p:nvPr/>
          </p:nvSpPr>
          <p:spPr>
            <a:xfrm>
              <a:off x="14955325" y="14058181"/>
              <a:ext cx="629728" cy="621102"/>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algn="ctr" defTabSz="914400"/>
              <a:endParaRPr lang="en-US" sz="1600" b="1" kern="0">
                <a:solidFill>
                  <a:sysClr val="windowText" lastClr="000000"/>
                </a:solidFill>
              </a:endParaRPr>
            </a:p>
          </p:txBody>
        </p:sp>
        <p:sp>
          <p:nvSpPr>
            <p:cNvPr id="267" name="TextBox 266"/>
            <p:cNvSpPr txBox="1"/>
            <p:nvPr/>
          </p:nvSpPr>
          <p:spPr>
            <a:xfrm>
              <a:off x="14941837" y="14076378"/>
              <a:ext cx="671960" cy="470059"/>
            </a:xfrm>
            <a:prstGeom prst="rect">
              <a:avLst/>
            </a:prstGeom>
            <a:noFill/>
          </p:spPr>
          <p:txBody>
            <a:bodyPr wrap="square" rtlCol="0">
              <a:spAutoFit/>
            </a:bodyPr>
            <a:lstStyle/>
            <a:p>
              <a:pPr algn="ctr" defTabSz="914286">
                <a:defRPr/>
              </a:pPr>
              <a:r>
                <a:rPr lang="en-US" sz="2400" b="1" kern="0" dirty="0">
                  <a:solidFill>
                    <a:srgbClr val="0000FF"/>
                  </a:solidFill>
                </a:rPr>
                <a:t>SEP</a:t>
              </a:r>
            </a:p>
          </p:txBody>
        </p:sp>
      </p:grpSp>
      <p:grpSp>
        <p:nvGrpSpPr>
          <p:cNvPr id="69" name="Group 68"/>
          <p:cNvGrpSpPr/>
          <p:nvPr/>
        </p:nvGrpSpPr>
        <p:grpSpPr>
          <a:xfrm>
            <a:off x="7278446" y="14617717"/>
            <a:ext cx="1238253" cy="684360"/>
            <a:chOff x="7357960" y="15343519"/>
            <a:chExt cx="1238253" cy="684360"/>
          </a:xfrm>
        </p:grpSpPr>
        <p:sp>
          <p:nvSpPr>
            <p:cNvPr id="519" name="Flowchart: Document 518"/>
            <p:cNvSpPr/>
            <p:nvPr/>
          </p:nvSpPr>
          <p:spPr>
            <a:xfrm>
              <a:off x="7582619" y="15343519"/>
              <a:ext cx="785004" cy="684360"/>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376" name="TextBox 375"/>
            <p:cNvSpPr txBox="1"/>
            <p:nvPr/>
          </p:nvSpPr>
          <p:spPr>
            <a:xfrm>
              <a:off x="7357960" y="15368250"/>
              <a:ext cx="1238253" cy="646331"/>
            </a:xfrm>
            <a:prstGeom prst="rect">
              <a:avLst/>
            </a:prstGeom>
            <a:noFill/>
          </p:spPr>
          <p:txBody>
            <a:bodyPr wrap="square" rtlCol="0">
              <a:spAutoFit/>
            </a:bodyPr>
            <a:lstStyle/>
            <a:p>
              <a:pPr algn="ctr" defTabSz="914286">
                <a:defRPr/>
              </a:pPr>
              <a:r>
                <a:rPr lang="en-US" sz="1200" b="1" i="1" kern="0" dirty="0">
                  <a:solidFill>
                    <a:srgbClr val="C00000"/>
                  </a:solidFill>
                  <a:effectLst>
                    <a:outerShdw blurRad="38100" dist="38100" dir="2700000" algn="tl">
                      <a:srgbClr val="000000">
                        <a:alpha val="43137"/>
                      </a:srgbClr>
                    </a:outerShdw>
                  </a:effectLst>
                </a:rPr>
                <a:t>Program </a:t>
              </a:r>
            </a:p>
            <a:p>
              <a:pPr algn="ctr" defTabSz="914286">
                <a:defRPr/>
              </a:pPr>
              <a:r>
                <a:rPr lang="en-US" sz="1200" b="1" i="1" kern="0" dirty="0">
                  <a:solidFill>
                    <a:srgbClr val="C00000"/>
                  </a:solidFill>
                  <a:effectLst>
                    <a:outerShdw blurRad="38100" dist="38100" dir="2700000" algn="tl">
                      <a:srgbClr val="000000">
                        <a:alpha val="43137"/>
                      </a:srgbClr>
                    </a:outerShdw>
                  </a:effectLst>
                </a:rPr>
                <a:t>Protection</a:t>
              </a:r>
            </a:p>
            <a:p>
              <a:pPr algn="ctr" defTabSz="914286">
                <a:defRPr/>
              </a:pPr>
              <a:r>
                <a:rPr lang="en-US" sz="1200" b="1" i="1" kern="0" dirty="0">
                  <a:solidFill>
                    <a:srgbClr val="C00000"/>
                  </a:solidFill>
                  <a:effectLst>
                    <a:outerShdw blurRad="38100" dist="38100" dir="2700000" algn="tl">
                      <a:srgbClr val="000000">
                        <a:alpha val="43137"/>
                      </a:srgbClr>
                    </a:outerShdw>
                  </a:effectLst>
                </a:rPr>
                <a:t>Plan</a:t>
              </a:r>
            </a:p>
          </p:txBody>
        </p:sp>
      </p:grpSp>
      <p:grpSp>
        <p:nvGrpSpPr>
          <p:cNvPr id="125" name="Group 124"/>
          <p:cNvGrpSpPr/>
          <p:nvPr/>
        </p:nvGrpSpPr>
        <p:grpSpPr>
          <a:xfrm>
            <a:off x="13003523" y="14529345"/>
            <a:ext cx="1238253" cy="990336"/>
            <a:chOff x="13083037" y="15390511"/>
            <a:chExt cx="1238253" cy="830997"/>
          </a:xfrm>
        </p:grpSpPr>
        <p:sp>
          <p:nvSpPr>
            <p:cNvPr id="521" name="Flowchart: Document 520"/>
            <p:cNvSpPr/>
            <p:nvPr/>
          </p:nvSpPr>
          <p:spPr>
            <a:xfrm>
              <a:off x="13307696" y="15444158"/>
              <a:ext cx="785004" cy="684360"/>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522" name="TextBox 521"/>
            <p:cNvSpPr txBox="1"/>
            <p:nvPr/>
          </p:nvSpPr>
          <p:spPr>
            <a:xfrm>
              <a:off x="13083037" y="15390511"/>
              <a:ext cx="1238253" cy="830997"/>
            </a:xfrm>
            <a:prstGeom prst="rect">
              <a:avLst/>
            </a:prstGeom>
            <a:noFill/>
          </p:spPr>
          <p:txBody>
            <a:bodyPr wrap="square" rtlCol="0">
              <a:spAutoFit/>
            </a:bodyPr>
            <a:lstStyle/>
            <a:p>
              <a:pPr algn="ctr" defTabSz="914286">
                <a:defRPr/>
              </a:pPr>
              <a:r>
                <a:rPr lang="en-US" sz="1200" b="1" i="1" kern="0" dirty="0">
                  <a:solidFill>
                    <a:srgbClr val="C00000"/>
                  </a:solidFill>
                </a:rPr>
                <a:t>Draft </a:t>
              </a:r>
            </a:p>
            <a:p>
              <a:pPr algn="ctr" defTabSz="914286">
                <a:defRPr/>
              </a:pPr>
              <a:r>
                <a:rPr lang="en-US" sz="1200" b="1" i="1" kern="0" dirty="0">
                  <a:solidFill>
                    <a:srgbClr val="C00000"/>
                  </a:solidFill>
                </a:rPr>
                <a:t>Program </a:t>
              </a:r>
            </a:p>
            <a:p>
              <a:pPr algn="ctr" defTabSz="914286">
                <a:defRPr/>
              </a:pPr>
              <a:r>
                <a:rPr lang="en-US" sz="1200" b="1" i="1" kern="0" dirty="0">
                  <a:solidFill>
                    <a:srgbClr val="C00000"/>
                  </a:solidFill>
                </a:rPr>
                <a:t>Protection</a:t>
              </a:r>
            </a:p>
            <a:p>
              <a:pPr algn="ctr" defTabSz="914286">
                <a:defRPr/>
              </a:pPr>
              <a:r>
                <a:rPr lang="en-US" sz="1200" b="1" i="1" kern="0" dirty="0">
                  <a:solidFill>
                    <a:srgbClr val="C00000"/>
                  </a:solidFill>
                </a:rPr>
                <a:t>Plan</a:t>
              </a:r>
            </a:p>
          </p:txBody>
        </p:sp>
      </p:grpSp>
      <p:grpSp>
        <p:nvGrpSpPr>
          <p:cNvPr id="124" name="Group 123"/>
          <p:cNvGrpSpPr/>
          <p:nvPr/>
        </p:nvGrpSpPr>
        <p:grpSpPr>
          <a:xfrm>
            <a:off x="14536083" y="14575427"/>
            <a:ext cx="1238253" cy="703500"/>
            <a:chOff x="14615597" y="15422150"/>
            <a:chExt cx="1238253" cy="703500"/>
          </a:xfrm>
        </p:grpSpPr>
        <p:sp>
          <p:nvSpPr>
            <p:cNvPr id="524" name="Flowchart: Document 523"/>
            <p:cNvSpPr/>
            <p:nvPr/>
          </p:nvSpPr>
          <p:spPr>
            <a:xfrm>
              <a:off x="14840256" y="15441290"/>
              <a:ext cx="785004" cy="684360"/>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525" name="TextBox 524"/>
            <p:cNvSpPr txBox="1"/>
            <p:nvPr/>
          </p:nvSpPr>
          <p:spPr>
            <a:xfrm>
              <a:off x="14615597" y="15422150"/>
              <a:ext cx="1238253" cy="646331"/>
            </a:xfrm>
            <a:prstGeom prst="rect">
              <a:avLst/>
            </a:prstGeom>
            <a:noFill/>
          </p:spPr>
          <p:txBody>
            <a:bodyPr wrap="square" rtlCol="0">
              <a:spAutoFit/>
            </a:bodyPr>
            <a:lstStyle/>
            <a:p>
              <a:pPr algn="ctr" defTabSz="914286">
                <a:defRPr/>
              </a:pPr>
              <a:r>
                <a:rPr lang="en-US" sz="1200" b="1" i="1" kern="0" dirty="0">
                  <a:solidFill>
                    <a:srgbClr val="C00000"/>
                  </a:solidFill>
                </a:rPr>
                <a:t>Program </a:t>
              </a:r>
            </a:p>
            <a:p>
              <a:pPr algn="ctr" defTabSz="914286">
                <a:defRPr/>
              </a:pPr>
              <a:r>
                <a:rPr lang="en-US" sz="1200" b="1" i="1" kern="0" dirty="0">
                  <a:solidFill>
                    <a:srgbClr val="C00000"/>
                  </a:solidFill>
                </a:rPr>
                <a:t>Protection</a:t>
              </a:r>
            </a:p>
            <a:p>
              <a:pPr algn="ctr" defTabSz="914286">
                <a:defRPr/>
              </a:pPr>
              <a:r>
                <a:rPr lang="en-US" sz="1200" b="1" i="1" kern="0" dirty="0">
                  <a:solidFill>
                    <a:srgbClr val="C00000"/>
                  </a:solidFill>
                </a:rPr>
                <a:t>Plan</a:t>
              </a:r>
            </a:p>
          </p:txBody>
        </p:sp>
      </p:grpSp>
      <p:grpSp>
        <p:nvGrpSpPr>
          <p:cNvPr id="72" name="Group 71"/>
          <p:cNvGrpSpPr/>
          <p:nvPr/>
        </p:nvGrpSpPr>
        <p:grpSpPr>
          <a:xfrm>
            <a:off x="7596976" y="17163847"/>
            <a:ext cx="811863" cy="623597"/>
            <a:chOff x="6891524" y="17256087"/>
            <a:chExt cx="811863" cy="623597"/>
          </a:xfrm>
        </p:grpSpPr>
        <p:sp>
          <p:nvSpPr>
            <p:cNvPr id="526" name="Flowchart: Document 525"/>
            <p:cNvSpPr/>
            <p:nvPr/>
          </p:nvSpPr>
          <p:spPr>
            <a:xfrm>
              <a:off x="6993147" y="17258582"/>
              <a:ext cx="629728" cy="621102"/>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282" name="TextBox 281"/>
            <p:cNvSpPr txBox="1"/>
            <p:nvPr/>
          </p:nvSpPr>
          <p:spPr>
            <a:xfrm>
              <a:off x="6891524" y="17256087"/>
              <a:ext cx="811863" cy="369332"/>
            </a:xfrm>
            <a:prstGeom prst="rect">
              <a:avLst/>
            </a:prstGeom>
            <a:noFill/>
          </p:spPr>
          <p:txBody>
            <a:bodyPr wrap="square" rtlCol="0">
              <a:spAutoFit/>
            </a:bodyPr>
            <a:lstStyle/>
            <a:p>
              <a:pPr algn="ctr" defTabSz="914286">
                <a:defRPr/>
              </a:pPr>
              <a:r>
                <a:rPr lang="en-US" sz="1800" b="1" kern="0" dirty="0">
                  <a:solidFill>
                    <a:srgbClr val="0000FF"/>
                  </a:solidFill>
                </a:rPr>
                <a:t>TEMP</a:t>
              </a:r>
            </a:p>
          </p:txBody>
        </p:sp>
      </p:grpSp>
      <p:grpSp>
        <p:nvGrpSpPr>
          <p:cNvPr id="117" name="Group 116"/>
          <p:cNvGrpSpPr/>
          <p:nvPr/>
        </p:nvGrpSpPr>
        <p:grpSpPr>
          <a:xfrm>
            <a:off x="14685015" y="17163847"/>
            <a:ext cx="811863" cy="623597"/>
            <a:chOff x="14764529" y="17037569"/>
            <a:chExt cx="811863" cy="623597"/>
          </a:xfrm>
        </p:grpSpPr>
        <p:sp>
          <p:nvSpPr>
            <p:cNvPr id="528" name="Flowchart: Document 527"/>
            <p:cNvSpPr/>
            <p:nvPr/>
          </p:nvSpPr>
          <p:spPr>
            <a:xfrm>
              <a:off x="14866152" y="17040064"/>
              <a:ext cx="629728" cy="621102"/>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529" name="TextBox 528"/>
            <p:cNvSpPr txBox="1"/>
            <p:nvPr/>
          </p:nvSpPr>
          <p:spPr>
            <a:xfrm>
              <a:off x="14764529" y="17037569"/>
              <a:ext cx="811863" cy="369332"/>
            </a:xfrm>
            <a:prstGeom prst="rect">
              <a:avLst/>
            </a:prstGeom>
            <a:noFill/>
          </p:spPr>
          <p:txBody>
            <a:bodyPr wrap="square" rtlCol="0">
              <a:spAutoFit/>
            </a:bodyPr>
            <a:lstStyle/>
            <a:p>
              <a:pPr algn="ctr" defTabSz="914286">
                <a:defRPr/>
              </a:pPr>
              <a:r>
                <a:rPr lang="en-US" sz="1800" b="1" kern="0" dirty="0">
                  <a:solidFill>
                    <a:srgbClr val="0000FF"/>
                  </a:solidFill>
                </a:rPr>
                <a:t>TEMP</a:t>
              </a:r>
            </a:p>
          </p:txBody>
        </p:sp>
      </p:grpSp>
      <p:grpSp>
        <p:nvGrpSpPr>
          <p:cNvPr id="530" name="Group 529"/>
          <p:cNvGrpSpPr/>
          <p:nvPr/>
        </p:nvGrpSpPr>
        <p:grpSpPr>
          <a:xfrm>
            <a:off x="7602734" y="18349790"/>
            <a:ext cx="811863" cy="623597"/>
            <a:chOff x="6891524" y="17256087"/>
            <a:chExt cx="811863" cy="623597"/>
          </a:xfrm>
        </p:grpSpPr>
        <p:sp>
          <p:nvSpPr>
            <p:cNvPr id="531" name="Flowchart: Document 530"/>
            <p:cNvSpPr/>
            <p:nvPr/>
          </p:nvSpPr>
          <p:spPr>
            <a:xfrm>
              <a:off x="6993147" y="17258582"/>
              <a:ext cx="629728" cy="621102"/>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32" name="TextBox 531"/>
            <p:cNvSpPr txBox="1"/>
            <p:nvPr/>
          </p:nvSpPr>
          <p:spPr>
            <a:xfrm>
              <a:off x="6891524" y="17256087"/>
              <a:ext cx="811863" cy="369332"/>
            </a:xfrm>
            <a:prstGeom prst="rect">
              <a:avLst/>
            </a:prstGeom>
            <a:noFill/>
          </p:spPr>
          <p:txBody>
            <a:bodyPr wrap="square" rtlCol="0">
              <a:spAutoFit/>
            </a:bodyPr>
            <a:lstStyle/>
            <a:p>
              <a:pPr algn="ctr" defTabSz="914286">
                <a:defRPr/>
              </a:pPr>
              <a:r>
                <a:rPr lang="en-US" sz="1800" b="1" kern="0" dirty="0">
                  <a:solidFill>
                    <a:srgbClr val="0000FF"/>
                  </a:solidFill>
                </a:rPr>
                <a:t>LCSP</a:t>
              </a:r>
            </a:p>
          </p:txBody>
        </p:sp>
      </p:grpSp>
      <p:grpSp>
        <p:nvGrpSpPr>
          <p:cNvPr id="553" name="Group 552"/>
          <p:cNvGrpSpPr/>
          <p:nvPr/>
        </p:nvGrpSpPr>
        <p:grpSpPr>
          <a:xfrm>
            <a:off x="14635814" y="18349790"/>
            <a:ext cx="811863" cy="623597"/>
            <a:chOff x="14715328" y="18282603"/>
            <a:chExt cx="811863" cy="623597"/>
          </a:xfrm>
        </p:grpSpPr>
        <p:sp>
          <p:nvSpPr>
            <p:cNvPr id="537" name="Flowchart: Document 536"/>
            <p:cNvSpPr/>
            <p:nvPr/>
          </p:nvSpPr>
          <p:spPr>
            <a:xfrm>
              <a:off x="14816951" y="18285098"/>
              <a:ext cx="629728" cy="621102"/>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538" name="TextBox 537"/>
            <p:cNvSpPr txBox="1"/>
            <p:nvPr/>
          </p:nvSpPr>
          <p:spPr>
            <a:xfrm>
              <a:off x="14715328" y="18282603"/>
              <a:ext cx="811863" cy="369332"/>
            </a:xfrm>
            <a:prstGeom prst="rect">
              <a:avLst/>
            </a:prstGeom>
            <a:noFill/>
          </p:spPr>
          <p:txBody>
            <a:bodyPr wrap="square" rtlCol="0">
              <a:spAutoFit/>
            </a:bodyPr>
            <a:lstStyle/>
            <a:p>
              <a:pPr algn="ctr" defTabSz="914286">
                <a:defRPr/>
              </a:pPr>
              <a:r>
                <a:rPr lang="en-US" sz="1800" b="1" kern="0" dirty="0">
                  <a:solidFill>
                    <a:srgbClr val="0000FF"/>
                  </a:solidFill>
                </a:rPr>
                <a:t>LCSP</a:t>
              </a:r>
            </a:p>
          </p:txBody>
        </p:sp>
      </p:grpSp>
      <p:grpSp>
        <p:nvGrpSpPr>
          <p:cNvPr id="119" name="Group 118"/>
          <p:cNvGrpSpPr/>
          <p:nvPr/>
        </p:nvGrpSpPr>
        <p:grpSpPr>
          <a:xfrm>
            <a:off x="19702706" y="17163847"/>
            <a:ext cx="811863" cy="623597"/>
            <a:chOff x="19782220" y="17034701"/>
            <a:chExt cx="811863" cy="623597"/>
          </a:xfrm>
        </p:grpSpPr>
        <p:sp>
          <p:nvSpPr>
            <p:cNvPr id="540" name="Flowchart: Document 539"/>
            <p:cNvSpPr/>
            <p:nvPr/>
          </p:nvSpPr>
          <p:spPr>
            <a:xfrm>
              <a:off x="19883843" y="17037196"/>
              <a:ext cx="629728" cy="621102"/>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400"/>
              <a:endParaRPr lang="en-US" sz="1600" b="1" kern="0">
                <a:solidFill>
                  <a:sysClr val="windowText" lastClr="000000"/>
                </a:solidFill>
              </a:endParaRPr>
            </a:p>
          </p:txBody>
        </p:sp>
        <p:sp>
          <p:nvSpPr>
            <p:cNvPr id="541" name="TextBox 540"/>
            <p:cNvSpPr txBox="1"/>
            <p:nvPr/>
          </p:nvSpPr>
          <p:spPr>
            <a:xfrm>
              <a:off x="19782220" y="17034701"/>
              <a:ext cx="811863" cy="369332"/>
            </a:xfrm>
            <a:prstGeom prst="rect">
              <a:avLst/>
            </a:prstGeom>
            <a:noFill/>
          </p:spPr>
          <p:txBody>
            <a:bodyPr wrap="square" rtlCol="0">
              <a:spAutoFit/>
            </a:bodyPr>
            <a:lstStyle/>
            <a:p>
              <a:pPr algn="ctr" defTabSz="914286">
                <a:defRPr/>
              </a:pPr>
              <a:r>
                <a:rPr lang="en-US" sz="1800" b="1" kern="0" dirty="0">
                  <a:solidFill>
                    <a:srgbClr val="0000FF"/>
                  </a:solidFill>
                </a:rPr>
                <a:t>TEMP</a:t>
              </a:r>
            </a:p>
          </p:txBody>
        </p:sp>
      </p:grpSp>
      <p:grpSp>
        <p:nvGrpSpPr>
          <p:cNvPr id="127" name="Group 126"/>
          <p:cNvGrpSpPr/>
          <p:nvPr/>
        </p:nvGrpSpPr>
        <p:grpSpPr>
          <a:xfrm>
            <a:off x="19713897" y="18349790"/>
            <a:ext cx="811863" cy="623597"/>
            <a:chOff x="19793411" y="18271109"/>
            <a:chExt cx="811863" cy="623597"/>
          </a:xfrm>
        </p:grpSpPr>
        <p:sp>
          <p:nvSpPr>
            <p:cNvPr id="542" name="Flowchart: Document 541"/>
            <p:cNvSpPr/>
            <p:nvPr/>
          </p:nvSpPr>
          <p:spPr>
            <a:xfrm>
              <a:off x="19895034" y="18273604"/>
              <a:ext cx="629728" cy="621102"/>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square" lIns="91428" tIns="45714" rIns="91428" bIns="45714" anchor="ctr"/>
            <a:lstStyle/>
            <a:p>
              <a:pPr algn="ctr" defTabSz="914286"/>
              <a:endParaRPr lang="en-US" sz="1200" b="1" kern="0">
                <a:solidFill>
                  <a:srgbClr val="0000FF"/>
                </a:solidFill>
              </a:endParaRPr>
            </a:p>
          </p:txBody>
        </p:sp>
        <p:sp>
          <p:nvSpPr>
            <p:cNvPr id="543" name="TextBox 542"/>
            <p:cNvSpPr txBox="1"/>
            <p:nvPr/>
          </p:nvSpPr>
          <p:spPr>
            <a:xfrm>
              <a:off x="19793411" y="18271109"/>
              <a:ext cx="811863" cy="369332"/>
            </a:xfrm>
            <a:prstGeom prst="rect">
              <a:avLst/>
            </a:prstGeom>
            <a:noFill/>
          </p:spPr>
          <p:txBody>
            <a:bodyPr wrap="square" rtlCol="0">
              <a:spAutoFit/>
            </a:bodyPr>
            <a:lstStyle/>
            <a:p>
              <a:pPr algn="ctr" defTabSz="914286">
                <a:defRPr/>
              </a:pPr>
              <a:r>
                <a:rPr lang="en-US" sz="1800" b="1" kern="0" dirty="0">
                  <a:solidFill>
                    <a:srgbClr val="0000FF"/>
                  </a:solidFill>
                </a:rPr>
                <a:t>LCSP</a:t>
              </a:r>
            </a:p>
          </p:txBody>
        </p:sp>
      </p:grpSp>
      <p:grpSp>
        <p:nvGrpSpPr>
          <p:cNvPr id="121" name="Group 120"/>
          <p:cNvGrpSpPr/>
          <p:nvPr/>
        </p:nvGrpSpPr>
        <p:grpSpPr>
          <a:xfrm>
            <a:off x="19588288" y="14564070"/>
            <a:ext cx="1238253" cy="729381"/>
            <a:chOff x="19667802" y="15393401"/>
            <a:chExt cx="1238253" cy="729381"/>
          </a:xfrm>
        </p:grpSpPr>
        <p:sp>
          <p:nvSpPr>
            <p:cNvPr id="544" name="Flowchart: Document 543"/>
            <p:cNvSpPr/>
            <p:nvPr/>
          </p:nvSpPr>
          <p:spPr>
            <a:xfrm>
              <a:off x="19875207" y="15438422"/>
              <a:ext cx="785004" cy="684360"/>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400"/>
              <a:endParaRPr lang="en-US" sz="1600" b="1" kern="0">
                <a:solidFill>
                  <a:sysClr val="windowText" lastClr="000000"/>
                </a:solidFill>
              </a:endParaRPr>
            </a:p>
          </p:txBody>
        </p:sp>
        <p:sp>
          <p:nvSpPr>
            <p:cNvPr id="545" name="TextBox 544"/>
            <p:cNvSpPr txBox="1"/>
            <p:nvPr/>
          </p:nvSpPr>
          <p:spPr>
            <a:xfrm>
              <a:off x="19667802" y="15393401"/>
              <a:ext cx="1238253" cy="646331"/>
            </a:xfrm>
            <a:prstGeom prst="rect">
              <a:avLst/>
            </a:prstGeom>
            <a:noFill/>
          </p:spPr>
          <p:txBody>
            <a:bodyPr wrap="square" rtlCol="0">
              <a:spAutoFit/>
            </a:bodyPr>
            <a:lstStyle/>
            <a:p>
              <a:pPr algn="ctr" defTabSz="914286">
                <a:defRPr/>
              </a:pPr>
              <a:r>
                <a:rPr lang="en-US" sz="1200" b="1" i="1" kern="0" dirty="0">
                  <a:solidFill>
                    <a:srgbClr val="C00000"/>
                  </a:solidFill>
                </a:rPr>
                <a:t>Program </a:t>
              </a:r>
            </a:p>
            <a:p>
              <a:pPr algn="ctr" defTabSz="914286">
                <a:defRPr/>
              </a:pPr>
              <a:r>
                <a:rPr lang="en-US" sz="1200" b="1" i="1" kern="0" dirty="0">
                  <a:solidFill>
                    <a:srgbClr val="C00000"/>
                  </a:solidFill>
                </a:rPr>
                <a:t>Protection</a:t>
              </a:r>
            </a:p>
            <a:p>
              <a:pPr algn="ctr" defTabSz="914286">
                <a:defRPr/>
              </a:pPr>
              <a:r>
                <a:rPr lang="en-US" sz="1200" b="1" i="1" kern="0" dirty="0">
                  <a:solidFill>
                    <a:srgbClr val="C00000"/>
                  </a:solidFill>
                </a:rPr>
                <a:t>Plan</a:t>
              </a:r>
            </a:p>
          </p:txBody>
        </p:sp>
      </p:grpSp>
      <p:grpSp>
        <p:nvGrpSpPr>
          <p:cNvPr id="120" name="Group 119"/>
          <p:cNvGrpSpPr/>
          <p:nvPr/>
        </p:nvGrpSpPr>
        <p:grpSpPr>
          <a:xfrm>
            <a:off x="23096367" y="14552495"/>
            <a:ext cx="1238253" cy="729381"/>
            <a:chOff x="22744556" y="15399159"/>
            <a:chExt cx="1238253" cy="729381"/>
          </a:xfrm>
        </p:grpSpPr>
        <p:sp>
          <p:nvSpPr>
            <p:cNvPr id="546" name="Flowchart: Document 545"/>
            <p:cNvSpPr/>
            <p:nvPr/>
          </p:nvSpPr>
          <p:spPr>
            <a:xfrm>
              <a:off x="22951961" y="15444180"/>
              <a:ext cx="785004" cy="684360"/>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400"/>
              <a:endParaRPr lang="en-US" sz="1600" b="1" kern="0">
                <a:solidFill>
                  <a:sysClr val="windowText" lastClr="000000"/>
                </a:solidFill>
              </a:endParaRPr>
            </a:p>
          </p:txBody>
        </p:sp>
        <p:sp>
          <p:nvSpPr>
            <p:cNvPr id="547" name="TextBox 546"/>
            <p:cNvSpPr txBox="1"/>
            <p:nvPr/>
          </p:nvSpPr>
          <p:spPr>
            <a:xfrm>
              <a:off x="22744556" y="15399159"/>
              <a:ext cx="1238253" cy="646331"/>
            </a:xfrm>
            <a:prstGeom prst="rect">
              <a:avLst/>
            </a:prstGeom>
            <a:noFill/>
          </p:spPr>
          <p:txBody>
            <a:bodyPr wrap="square" rtlCol="0">
              <a:spAutoFit/>
            </a:bodyPr>
            <a:lstStyle/>
            <a:p>
              <a:pPr algn="ctr" defTabSz="914286">
                <a:defRPr/>
              </a:pPr>
              <a:r>
                <a:rPr lang="en-US" sz="1200" b="1" i="1" kern="0" dirty="0">
                  <a:solidFill>
                    <a:srgbClr val="C00000"/>
                  </a:solidFill>
                </a:rPr>
                <a:t>Program </a:t>
              </a:r>
            </a:p>
            <a:p>
              <a:pPr algn="ctr" defTabSz="914286">
                <a:defRPr/>
              </a:pPr>
              <a:r>
                <a:rPr lang="en-US" sz="1200" b="1" i="1" kern="0" dirty="0">
                  <a:solidFill>
                    <a:srgbClr val="C00000"/>
                  </a:solidFill>
                </a:rPr>
                <a:t>Protection</a:t>
              </a:r>
            </a:p>
            <a:p>
              <a:pPr algn="ctr" defTabSz="914286">
                <a:defRPr/>
              </a:pPr>
              <a:r>
                <a:rPr lang="en-US" sz="1200" b="1" i="1" kern="0" dirty="0">
                  <a:solidFill>
                    <a:srgbClr val="C00000"/>
                  </a:solidFill>
                </a:rPr>
                <a:t>Plan</a:t>
              </a:r>
            </a:p>
          </p:txBody>
        </p:sp>
      </p:grpSp>
      <p:grpSp>
        <p:nvGrpSpPr>
          <p:cNvPr id="115" name="Group 114"/>
          <p:cNvGrpSpPr/>
          <p:nvPr/>
        </p:nvGrpSpPr>
        <p:grpSpPr>
          <a:xfrm>
            <a:off x="19949033" y="13853107"/>
            <a:ext cx="671960" cy="621102"/>
            <a:chOff x="20028547" y="14063939"/>
            <a:chExt cx="671960" cy="621102"/>
          </a:xfrm>
        </p:grpSpPr>
        <p:sp>
          <p:nvSpPr>
            <p:cNvPr id="548" name="Flowchart: Document 547"/>
            <p:cNvSpPr/>
            <p:nvPr/>
          </p:nvSpPr>
          <p:spPr>
            <a:xfrm>
              <a:off x="20042035" y="14063939"/>
              <a:ext cx="629728" cy="621102"/>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400"/>
              <a:endParaRPr lang="en-US" sz="1600" b="1" kern="0">
                <a:solidFill>
                  <a:sysClr val="windowText" lastClr="000000"/>
                </a:solidFill>
              </a:endParaRPr>
            </a:p>
          </p:txBody>
        </p:sp>
        <p:sp>
          <p:nvSpPr>
            <p:cNvPr id="549" name="TextBox 548"/>
            <p:cNvSpPr txBox="1"/>
            <p:nvPr/>
          </p:nvSpPr>
          <p:spPr>
            <a:xfrm>
              <a:off x="20028547" y="14082136"/>
              <a:ext cx="671960" cy="470059"/>
            </a:xfrm>
            <a:prstGeom prst="rect">
              <a:avLst/>
            </a:prstGeom>
            <a:noFill/>
          </p:spPr>
          <p:txBody>
            <a:bodyPr wrap="square" rtlCol="0">
              <a:spAutoFit/>
            </a:bodyPr>
            <a:lstStyle/>
            <a:p>
              <a:pPr algn="ctr" defTabSz="914286">
                <a:defRPr/>
              </a:pPr>
              <a:r>
                <a:rPr lang="en-US" sz="2400" b="1" kern="0" dirty="0">
                  <a:solidFill>
                    <a:srgbClr val="0000FF"/>
                  </a:solidFill>
                </a:rPr>
                <a:t>SEP</a:t>
              </a:r>
            </a:p>
          </p:txBody>
        </p:sp>
      </p:grpSp>
      <p:grpSp>
        <p:nvGrpSpPr>
          <p:cNvPr id="9" name="Group 8"/>
          <p:cNvGrpSpPr/>
          <p:nvPr/>
        </p:nvGrpSpPr>
        <p:grpSpPr>
          <a:xfrm>
            <a:off x="7919790" y="7554875"/>
            <a:ext cx="1222380" cy="572468"/>
            <a:chOff x="8153683" y="8038496"/>
            <a:chExt cx="1157516" cy="564382"/>
          </a:xfrm>
        </p:grpSpPr>
        <p:sp>
          <p:nvSpPr>
            <p:cNvPr id="193" name="Rectangle 4330"/>
            <p:cNvSpPr>
              <a:spLocks noChangeArrowheads="1"/>
            </p:cNvSpPr>
            <p:nvPr/>
          </p:nvSpPr>
          <p:spPr bwMode="auto">
            <a:xfrm>
              <a:off x="8182954" y="8038496"/>
              <a:ext cx="1116427" cy="548287"/>
            </a:xfrm>
            <a:prstGeom prst="rec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28" tIns="45714" rIns="91428" bIns="45714" anchor="ctr"/>
            <a:lstStyle/>
            <a:p>
              <a:pPr defTabSz="914286"/>
              <a:endParaRPr lang="en-US" sz="1800" kern="0" dirty="0">
                <a:solidFill>
                  <a:sysClr val="windowText" lastClr="000000"/>
                </a:solidFill>
              </a:endParaRPr>
            </a:p>
          </p:txBody>
        </p:sp>
        <p:sp>
          <p:nvSpPr>
            <p:cNvPr id="196" name="Text Box 2318">
              <a:hlinkClick r:id="rId9" action="ppaction://hlinksldjump"/>
            </p:cNvPr>
            <p:cNvSpPr txBox="1">
              <a:spLocks noChangeArrowheads="1"/>
            </p:cNvSpPr>
            <p:nvPr/>
          </p:nvSpPr>
          <p:spPr bwMode="auto">
            <a:xfrm>
              <a:off x="8153683" y="8047743"/>
              <a:ext cx="1157516" cy="555135"/>
            </a:xfrm>
            <a:prstGeom prst="rect">
              <a:avLst/>
            </a:prstGeom>
            <a:noFill/>
            <a:ln w="12700">
              <a:noFill/>
              <a:miter lim="800000"/>
              <a:headEnd type="none" w="sm" len="sm"/>
              <a:tailEnd/>
            </a:ln>
          </p:spPr>
          <p:txBody>
            <a:bodyPr wrap="square">
              <a:spAutoFit/>
            </a:bodyPr>
            <a:lstStyle/>
            <a:p>
              <a:pPr algn="ctr" defTabSz="1044445"/>
              <a:r>
                <a:rPr lang="en-US" sz="1600" b="1" i="1" dirty="0">
                  <a:solidFill>
                    <a:srgbClr val="C00000"/>
                  </a:solidFill>
                </a:rPr>
                <a:t>Acquisition </a:t>
              </a:r>
            </a:p>
            <a:p>
              <a:pPr algn="ctr" defTabSz="1044445"/>
              <a:r>
                <a:rPr lang="en-US" sz="1600" b="1" i="1" dirty="0">
                  <a:solidFill>
                    <a:srgbClr val="C00000"/>
                  </a:solidFill>
                </a:rPr>
                <a:t>Strategy</a:t>
              </a:r>
            </a:p>
          </p:txBody>
        </p:sp>
      </p:grpSp>
      <p:sp>
        <p:nvSpPr>
          <p:cNvPr id="232" name="Text Box 2318">
            <a:hlinkClick r:id="rId9" action="ppaction://hlinksldjump"/>
          </p:cNvPr>
          <p:cNvSpPr txBox="1">
            <a:spLocks noChangeArrowheads="1"/>
          </p:cNvSpPr>
          <p:nvPr/>
        </p:nvSpPr>
        <p:spPr bwMode="auto">
          <a:xfrm>
            <a:off x="18276823" y="7664856"/>
            <a:ext cx="1243496" cy="491739"/>
          </a:xfrm>
          <a:prstGeom prst="rec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defPPr>
              <a:defRPr lang="en-US"/>
            </a:defPPr>
            <a:lvl1pPr marR="0" lvl="0" indent="0" defTabSz="914400" fontAlgn="auto">
              <a:lnSpc>
                <a:spcPct val="100000"/>
              </a:lnSpc>
              <a:spcBef>
                <a:spcPts val="0"/>
              </a:spcBef>
              <a:spcAft>
                <a:spcPts val="0"/>
              </a:spcAft>
              <a:buClrTx/>
              <a:buSzTx/>
              <a:buFontTx/>
              <a:buNone/>
              <a:tabLst/>
              <a:defRPr kumimoji="0" sz="1800" b="0" i="0" u="none" strike="noStrike" kern="0" cap="none" spc="0" normalizeH="0" baseline="0">
                <a:ln>
                  <a:noFill/>
                </a:ln>
                <a:solidFill>
                  <a:sysClr val="windowText" lastClr="000000"/>
                </a:solidFill>
                <a:effectLst/>
                <a:uLnTx/>
                <a:uFillTx/>
              </a:defRPr>
            </a:lvl1pPr>
          </a:lstStyle>
          <a:p>
            <a:pPr algn="ctr"/>
            <a:r>
              <a:rPr lang="en-US" sz="1600" b="1" i="1" dirty="0">
                <a:solidFill>
                  <a:srgbClr val="C00000"/>
                </a:solidFill>
              </a:rPr>
              <a:t>Acquisition </a:t>
            </a:r>
          </a:p>
          <a:p>
            <a:pPr algn="ctr"/>
            <a:r>
              <a:rPr lang="en-US" sz="1600" b="1" i="1" dirty="0">
                <a:solidFill>
                  <a:srgbClr val="C00000"/>
                </a:solidFill>
              </a:rPr>
              <a:t>Strategy</a:t>
            </a:r>
          </a:p>
        </p:txBody>
      </p:sp>
      <p:sp>
        <p:nvSpPr>
          <p:cNvPr id="498" name="Text Box 2318">
            <a:hlinkClick r:id="rId9" action="ppaction://hlinksldjump"/>
          </p:cNvPr>
          <p:cNvSpPr txBox="1">
            <a:spLocks noChangeArrowheads="1"/>
          </p:cNvSpPr>
          <p:nvPr/>
        </p:nvSpPr>
        <p:spPr bwMode="auto">
          <a:xfrm>
            <a:off x="21961882" y="7656098"/>
            <a:ext cx="1243496" cy="491739"/>
          </a:xfrm>
          <a:prstGeom prst="rec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defPPr>
              <a:defRPr lang="en-US"/>
            </a:defPPr>
            <a:lvl1pPr defTabSz="914286">
              <a:defRPr sz="1800" kern="0">
                <a:solidFill>
                  <a:sysClr val="windowText" lastClr="000000"/>
                </a:solidFill>
              </a:defRPr>
            </a:lvl1pPr>
          </a:lstStyle>
          <a:p>
            <a:pPr algn="ctr"/>
            <a:r>
              <a:rPr lang="en-US" sz="1600" b="1" i="1" dirty="0">
                <a:solidFill>
                  <a:srgbClr val="C00000"/>
                </a:solidFill>
              </a:rPr>
              <a:t>Acquisition </a:t>
            </a:r>
          </a:p>
          <a:p>
            <a:pPr algn="ctr"/>
            <a:r>
              <a:rPr lang="en-US" sz="1600" b="1" i="1" dirty="0">
                <a:solidFill>
                  <a:srgbClr val="C00000"/>
                </a:solidFill>
              </a:rPr>
              <a:t>Strategy</a:t>
            </a:r>
          </a:p>
        </p:txBody>
      </p:sp>
      <p:grpSp>
        <p:nvGrpSpPr>
          <p:cNvPr id="558" name="Group 557"/>
          <p:cNvGrpSpPr/>
          <p:nvPr/>
        </p:nvGrpSpPr>
        <p:grpSpPr>
          <a:xfrm>
            <a:off x="23288453" y="17163847"/>
            <a:ext cx="811863" cy="623597"/>
            <a:chOff x="23488738" y="17049077"/>
            <a:chExt cx="811863" cy="623597"/>
          </a:xfrm>
        </p:grpSpPr>
        <p:sp>
          <p:nvSpPr>
            <p:cNvPr id="551" name="Flowchart: Document 550"/>
            <p:cNvSpPr/>
            <p:nvPr/>
          </p:nvSpPr>
          <p:spPr>
            <a:xfrm>
              <a:off x="23590361" y="17051572"/>
              <a:ext cx="629728" cy="621102"/>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anchor="ctr"/>
            <a:lstStyle/>
            <a:p>
              <a:pPr algn="ctr" defTabSz="914286"/>
              <a:endParaRPr lang="en-US" sz="1200" b="1" kern="0">
                <a:solidFill>
                  <a:srgbClr val="0000FF"/>
                </a:solidFill>
              </a:endParaRPr>
            </a:p>
          </p:txBody>
        </p:sp>
        <p:sp>
          <p:nvSpPr>
            <p:cNvPr id="552" name="TextBox 551"/>
            <p:cNvSpPr txBox="1"/>
            <p:nvPr/>
          </p:nvSpPr>
          <p:spPr>
            <a:xfrm>
              <a:off x="23488738" y="17049077"/>
              <a:ext cx="811863" cy="369332"/>
            </a:xfrm>
            <a:prstGeom prst="rect">
              <a:avLst/>
            </a:prstGeom>
            <a:noFill/>
          </p:spPr>
          <p:txBody>
            <a:bodyPr wrap="square" rtlCol="0">
              <a:spAutoFit/>
            </a:bodyPr>
            <a:lstStyle/>
            <a:p>
              <a:pPr algn="ctr" defTabSz="914286">
                <a:defRPr/>
              </a:pPr>
              <a:r>
                <a:rPr lang="en-US" sz="1800" b="1" kern="0" dirty="0">
                  <a:solidFill>
                    <a:srgbClr val="0000FF"/>
                  </a:solidFill>
                </a:rPr>
                <a:t>TEMP</a:t>
              </a:r>
            </a:p>
          </p:txBody>
        </p:sp>
      </p:grpSp>
      <p:cxnSp>
        <p:nvCxnSpPr>
          <p:cNvPr id="559" name="Straight Arrow Connector 558"/>
          <p:cNvCxnSpPr/>
          <p:nvPr/>
        </p:nvCxnSpPr>
        <p:spPr bwMode="auto">
          <a:xfrm>
            <a:off x="13469887" y="21253073"/>
            <a:ext cx="1514476" cy="0"/>
          </a:xfrm>
          <a:prstGeom prst="straightConnector1">
            <a:avLst/>
          </a:prstGeom>
          <a:solidFill>
            <a:srgbClr val="BBE0E3"/>
          </a:solidFill>
          <a:ln w="38100" cap="flat" cmpd="sng" algn="ctr">
            <a:solidFill>
              <a:srgbClr val="00CCFF"/>
            </a:solidFill>
            <a:prstDash val="solid"/>
            <a:round/>
            <a:headEnd type="none" w="med" len="med"/>
            <a:tailEnd type="stealth" w="lg" len="lg"/>
          </a:ln>
          <a:effectLst/>
        </p:spPr>
      </p:cxnSp>
      <p:grpSp>
        <p:nvGrpSpPr>
          <p:cNvPr id="360" name="Group 359"/>
          <p:cNvGrpSpPr/>
          <p:nvPr/>
        </p:nvGrpSpPr>
        <p:grpSpPr>
          <a:xfrm>
            <a:off x="13127190" y="21064039"/>
            <a:ext cx="414406" cy="414068"/>
            <a:chOff x="1395692" y="11592624"/>
            <a:chExt cx="589152" cy="589152"/>
          </a:xfrm>
        </p:grpSpPr>
        <p:sp>
          <p:nvSpPr>
            <p:cNvPr id="362" name="Oval 361"/>
            <p:cNvSpPr/>
            <p:nvPr/>
          </p:nvSpPr>
          <p:spPr>
            <a:xfrm>
              <a:off x="1614768" y="11815763"/>
              <a:ext cx="142875" cy="1428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63" name="Oval 362"/>
            <p:cNvSpPr/>
            <p:nvPr/>
          </p:nvSpPr>
          <p:spPr>
            <a:xfrm>
              <a:off x="1514754" y="11714069"/>
              <a:ext cx="346263" cy="346263"/>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64" name="Oval 363"/>
            <p:cNvSpPr/>
            <p:nvPr/>
          </p:nvSpPr>
          <p:spPr>
            <a:xfrm>
              <a:off x="1395692" y="11592624"/>
              <a:ext cx="589152" cy="589152"/>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
        <p:nvSpPr>
          <p:cNvPr id="361" name="Rectangle 1228"/>
          <p:cNvSpPr>
            <a:spLocks noChangeArrowheads="1"/>
          </p:cNvSpPr>
          <p:nvPr/>
        </p:nvSpPr>
        <p:spPr bwMode="auto">
          <a:xfrm>
            <a:off x="12248257" y="20882617"/>
            <a:ext cx="1069055" cy="475583"/>
          </a:xfrm>
          <a:prstGeom prst="rect">
            <a:avLst/>
          </a:prstGeom>
          <a:noFill/>
          <a:ln w="9525">
            <a:noFill/>
            <a:miter lim="800000"/>
            <a:headEnd/>
            <a:tailEnd/>
          </a:ln>
        </p:spPr>
        <p:txBody>
          <a:bodyPr wrap="square" lIns="105223" tIns="52612" rIns="105223" bIns="52612">
            <a:spAutoFit/>
          </a:bodyPr>
          <a:lstStyle/>
          <a:p>
            <a:pPr algn="ctr" defTabSz="1044445"/>
            <a:r>
              <a:rPr lang="en-US" sz="1200" b="1" dirty="0">
                <a:solidFill>
                  <a:srgbClr val="0000FF"/>
                </a:solidFill>
              </a:rPr>
              <a:t>Should Cost</a:t>
            </a:r>
          </a:p>
          <a:p>
            <a:pPr algn="ctr" defTabSz="1044445"/>
            <a:r>
              <a:rPr lang="en-US" sz="1200" b="1" dirty="0">
                <a:solidFill>
                  <a:srgbClr val="0000FF"/>
                </a:solidFill>
              </a:rPr>
              <a:t>Targets</a:t>
            </a:r>
          </a:p>
        </p:txBody>
      </p:sp>
      <p:grpSp>
        <p:nvGrpSpPr>
          <p:cNvPr id="164" name="Group 163"/>
          <p:cNvGrpSpPr/>
          <p:nvPr/>
        </p:nvGrpSpPr>
        <p:grpSpPr>
          <a:xfrm>
            <a:off x="6302988" y="19971835"/>
            <a:ext cx="2116648" cy="356174"/>
            <a:chOff x="6382502" y="19800973"/>
            <a:chExt cx="2116648" cy="356174"/>
          </a:xfrm>
        </p:grpSpPr>
        <p:sp>
          <p:nvSpPr>
            <p:cNvPr id="581" name="Line 4084"/>
            <p:cNvSpPr>
              <a:spLocks noChangeShapeType="1"/>
            </p:cNvSpPr>
            <p:nvPr/>
          </p:nvSpPr>
          <p:spPr bwMode="auto">
            <a:xfrm flipV="1">
              <a:off x="6687812" y="19947936"/>
              <a:ext cx="1811338" cy="3080"/>
            </a:xfrm>
            <a:prstGeom prst="line">
              <a:avLst/>
            </a:prstGeom>
            <a:noFill/>
            <a:ln w="28575">
              <a:solidFill>
                <a:srgbClr val="9933FF"/>
              </a:solidFill>
              <a:round/>
              <a:headEnd type="none" w="sm" len="sm"/>
              <a:tailEnd type="stealth" w="lg" len="med"/>
            </a:ln>
            <a:extLst>
              <a:ext uri="{909E8E84-426E-40DD-AFC4-6F175D3DCCD1}">
                <a14:hiddenFill xmlns:a14="http://schemas.microsoft.com/office/drawing/2010/main">
                  <a:noFill/>
                </a14:hiddenFill>
              </a:ext>
            </a:extLst>
          </p:spPr>
          <p:txBody>
            <a:bodyPr lIns="91428" tIns="45714" rIns="91428" bIns="45714"/>
            <a:lstStyle/>
            <a:p>
              <a:endParaRPr lang="en-US"/>
            </a:p>
          </p:txBody>
        </p:sp>
        <p:grpSp>
          <p:nvGrpSpPr>
            <p:cNvPr id="582" name="Group 581"/>
            <p:cNvGrpSpPr/>
            <p:nvPr/>
          </p:nvGrpSpPr>
          <p:grpSpPr>
            <a:xfrm>
              <a:off x="6382502" y="19809577"/>
              <a:ext cx="619239" cy="347570"/>
              <a:chOff x="8654157" y="18872083"/>
              <a:chExt cx="619239" cy="347570"/>
            </a:xfrm>
          </p:grpSpPr>
          <p:sp>
            <p:nvSpPr>
              <p:cNvPr id="592" name="Flowchart: Document 591"/>
              <p:cNvSpPr/>
              <p:nvPr/>
            </p:nvSpPr>
            <p:spPr>
              <a:xfrm>
                <a:off x="8755780" y="18874578"/>
                <a:ext cx="405473" cy="345075"/>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93" name="TextBox 592"/>
              <p:cNvSpPr txBox="1"/>
              <p:nvPr/>
            </p:nvSpPr>
            <p:spPr>
              <a:xfrm>
                <a:off x="8654157" y="18872083"/>
                <a:ext cx="619239" cy="276999"/>
              </a:xfrm>
              <a:prstGeom prst="rect">
                <a:avLst/>
              </a:prstGeom>
              <a:noFill/>
            </p:spPr>
            <p:txBody>
              <a:bodyPr wrap="square" rtlCol="0">
                <a:spAutoFit/>
              </a:bodyPr>
              <a:lstStyle/>
              <a:p>
                <a:pPr algn="ctr" defTabSz="914286">
                  <a:defRPr/>
                </a:pPr>
                <a:r>
                  <a:rPr lang="en-US" sz="1200" b="1" kern="0" dirty="0">
                    <a:solidFill>
                      <a:srgbClr val="0000FF"/>
                    </a:solidFill>
                  </a:rPr>
                  <a:t>CARD</a:t>
                </a:r>
              </a:p>
            </p:txBody>
          </p:sp>
        </p:grpSp>
        <p:grpSp>
          <p:nvGrpSpPr>
            <p:cNvPr id="583" name="Group 582"/>
            <p:cNvGrpSpPr/>
            <p:nvPr/>
          </p:nvGrpSpPr>
          <p:grpSpPr>
            <a:xfrm>
              <a:off x="6862690" y="19806709"/>
              <a:ext cx="619239" cy="347570"/>
              <a:chOff x="8654157" y="18872083"/>
              <a:chExt cx="619239" cy="347570"/>
            </a:xfrm>
          </p:grpSpPr>
          <p:sp>
            <p:nvSpPr>
              <p:cNvPr id="590" name="Flowchart: Document 589"/>
              <p:cNvSpPr/>
              <p:nvPr/>
            </p:nvSpPr>
            <p:spPr>
              <a:xfrm>
                <a:off x="8755780" y="18874578"/>
                <a:ext cx="405473" cy="345075"/>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91" name="TextBox 590"/>
              <p:cNvSpPr txBox="1"/>
              <p:nvPr/>
            </p:nvSpPr>
            <p:spPr>
              <a:xfrm>
                <a:off x="8654157" y="18872083"/>
                <a:ext cx="619239" cy="276999"/>
              </a:xfrm>
              <a:prstGeom prst="rect">
                <a:avLst/>
              </a:prstGeom>
              <a:noFill/>
            </p:spPr>
            <p:txBody>
              <a:bodyPr wrap="square" rtlCol="0">
                <a:spAutoFit/>
              </a:bodyPr>
              <a:lstStyle/>
              <a:p>
                <a:pPr algn="ctr" defTabSz="914286">
                  <a:defRPr/>
                </a:pPr>
                <a:r>
                  <a:rPr lang="en-US" sz="1200" b="1" kern="0" dirty="0">
                    <a:solidFill>
                      <a:srgbClr val="0000FF"/>
                    </a:solidFill>
                  </a:rPr>
                  <a:t>CCE</a:t>
                </a:r>
              </a:p>
            </p:txBody>
          </p:sp>
        </p:grpSp>
        <p:grpSp>
          <p:nvGrpSpPr>
            <p:cNvPr id="584" name="Group 583"/>
            <p:cNvGrpSpPr/>
            <p:nvPr/>
          </p:nvGrpSpPr>
          <p:grpSpPr>
            <a:xfrm>
              <a:off x="7342878" y="19803841"/>
              <a:ext cx="619239" cy="347570"/>
              <a:chOff x="8654157" y="18872083"/>
              <a:chExt cx="619239" cy="347570"/>
            </a:xfrm>
          </p:grpSpPr>
          <p:sp>
            <p:nvSpPr>
              <p:cNvPr id="588" name="Flowchart: Document 587"/>
              <p:cNvSpPr/>
              <p:nvPr/>
            </p:nvSpPr>
            <p:spPr>
              <a:xfrm>
                <a:off x="8738528" y="18874578"/>
                <a:ext cx="405473" cy="345075"/>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89" name="TextBox 588"/>
              <p:cNvSpPr txBox="1"/>
              <p:nvPr/>
            </p:nvSpPr>
            <p:spPr>
              <a:xfrm>
                <a:off x="8654157" y="18872083"/>
                <a:ext cx="619239" cy="276999"/>
              </a:xfrm>
              <a:prstGeom prst="rect">
                <a:avLst/>
              </a:prstGeom>
              <a:noFill/>
            </p:spPr>
            <p:txBody>
              <a:bodyPr wrap="square" rtlCol="0">
                <a:spAutoFit/>
              </a:bodyPr>
              <a:lstStyle/>
              <a:p>
                <a:pPr algn="ctr" defTabSz="914286">
                  <a:defRPr/>
                </a:pPr>
                <a:r>
                  <a:rPr lang="en-US" sz="1200" b="1" kern="0" dirty="0">
                    <a:solidFill>
                      <a:srgbClr val="0000FF"/>
                    </a:solidFill>
                  </a:rPr>
                  <a:t>CCP</a:t>
                </a:r>
              </a:p>
            </p:txBody>
          </p:sp>
        </p:grpSp>
        <p:grpSp>
          <p:nvGrpSpPr>
            <p:cNvPr id="585" name="Group 584"/>
            <p:cNvGrpSpPr/>
            <p:nvPr/>
          </p:nvGrpSpPr>
          <p:grpSpPr>
            <a:xfrm>
              <a:off x="7788562" y="19800973"/>
              <a:ext cx="619239" cy="347570"/>
              <a:chOff x="8654157" y="18872083"/>
              <a:chExt cx="619239" cy="347570"/>
            </a:xfrm>
          </p:grpSpPr>
          <p:sp>
            <p:nvSpPr>
              <p:cNvPr id="586" name="Flowchart: Document 585"/>
              <p:cNvSpPr/>
              <p:nvPr/>
            </p:nvSpPr>
            <p:spPr>
              <a:xfrm>
                <a:off x="8755780" y="18874578"/>
                <a:ext cx="405473" cy="345075"/>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87" name="TextBox 586"/>
              <p:cNvSpPr txBox="1"/>
              <p:nvPr/>
            </p:nvSpPr>
            <p:spPr>
              <a:xfrm>
                <a:off x="8654157" y="18872083"/>
                <a:ext cx="619239" cy="276999"/>
              </a:xfrm>
              <a:prstGeom prst="rect">
                <a:avLst/>
              </a:prstGeom>
              <a:noFill/>
            </p:spPr>
            <p:txBody>
              <a:bodyPr wrap="square" rtlCol="0">
                <a:spAutoFit/>
              </a:bodyPr>
              <a:lstStyle/>
              <a:p>
                <a:pPr algn="ctr" defTabSz="914286">
                  <a:defRPr/>
                </a:pPr>
                <a:r>
                  <a:rPr lang="en-US" sz="1200" b="1" i="1" kern="0" dirty="0">
                    <a:solidFill>
                      <a:srgbClr val="C00000"/>
                    </a:solidFill>
                  </a:rPr>
                  <a:t>ICE</a:t>
                </a:r>
              </a:p>
            </p:txBody>
          </p:sp>
        </p:grpSp>
      </p:grpSp>
      <p:grpSp>
        <p:nvGrpSpPr>
          <p:cNvPr id="182" name="Group 181"/>
          <p:cNvGrpSpPr/>
          <p:nvPr/>
        </p:nvGrpSpPr>
        <p:grpSpPr>
          <a:xfrm>
            <a:off x="21329805" y="19963121"/>
            <a:ext cx="2059803" cy="356174"/>
            <a:chOff x="21409319" y="19775007"/>
            <a:chExt cx="2059803" cy="356174"/>
          </a:xfrm>
        </p:grpSpPr>
        <p:sp>
          <p:nvSpPr>
            <p:cNvPr id="606" name="Flowchart: Document 605"/>
            <p:cNvSpPr/>
            <p:nvPr/>
          </p:nvSpPr>
          <p:spPr>
            <a:xfrm>
              <a:off x="21519568" y="19786106"/>
              <a:ext cx="405473" cy="345075"/>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anchor="ctr"/>
            <a:lstStyle/>
            <a:p>
              <a:pPr algn="ctr" defTabSz="914286"/>
              <a:endParaRPr lang="en-US" sz="1200" b="1" kern="0">
                <a:solidFill>
                  <a:sysClr val="windowText" lastClr="000000"/>
                </a:solidFill>
              </a:endParaRPr>
            </a:p>
          </p:txBody>
        </p:sp>
        <p:sp>
          <p:nvSpPr>
            <p:cNvPr id="607" name="TextBox 606"/>
            <p:cNvSpPr txBox="1"/>
            <p:nvPr/>
          </p:nvSpPr>
          <p:spPr>
            <a:xfrm>
              <a:off x="21409319" y="19783611"/>
              <a:ext cx="619239" cy="276999"/>
            </a:xfrm>
            <a:prstGeom prst="rect">
              <a:avLst/>
            </a:prstGeom>
            <a:noFill/>
          </p:spPr>
          <p:txBody>
            <a:bodyPr wrap="square" rtlCol="0">
              <a:spAutoFit/>
            </a:bodyPr>
            <a:lstStyle/>
            <a:p>
              <a:pPr algn="ctr" defTabSz="914286">
                <a:defRPr/>
              </a:pPr>
              <a:r>
                <a:rPr lang="en-US" sz="1200" b="1" kern="0" dirty="0">
                  <a:solidFill>
                    <a:srgbClr val="0000FF"/>
                  </a:solidFill>
                </a:rPr>
                <a:t>CARD</a:t>
              </a:r>
            </a:p>
          </p:txBody>
        </p:sp>
        <p:sp>
          <p:nvSpPr>
            <p:cNvPr id="604" name="Flowchart: Document 603"/>
            <p:cNvSpPr/>
            <p:nvPr/>
          </p:nvSpPr>
          <p:spPr>
            <a:xfrm>
              <a:off x="22008382" y="19783238"/>
              <a:ext cx="405473" cy="345075"/>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anchor="ctr"/>
            <a:lstStyle/>
            <a:p>
              <a:pPr algn="ctr" defTabSz="914286"/>
              <a:endParaRPr lang="en-US" sz="1200" b="1" kern="0">
                <a:solidFill>
                  <a:sysClr val="windowText" lastClr="000000"/>
                </a:solidFill>
              </a:endParaRPr>
            </a:p>
          </p:txBody>
        </p:sp>
        <p:sp>
          <p:nvSpPr>
            <p:cNvPr id="605" name="TextBox 604"/>
            <p:cNvSpPr txBox="1"/>
            <p:nvPr/>
          </p:nvSpPr>
          <p:spPr>
            <a:xfrm>
              <a:off x="21906759" y="19780743"/>
              <a:ext cx="619239" cy="276999"/>
            </a:xfrm>
            <a:prstGeom prst="rect">
              <a:avLst/>
            </a:prstGeom>
            <a:noFill/>
          </p:spPr>
          <p:txBody>
            <a:bodyPr wrap="square" rtlCol="0">
              <a:spAutoFit/>
            </a:bodyPr>
            <a:lstStyle/>
            <a:p>
              <a:pPr algn="ctr" defTabSz="914286">
                <a:defRPr/>
              </a:pPr>
              <a:r>
                <a:rPr lang="en-US" sz="1200" b="1" kern="0" dirty="0">
                  <a:solidFill>
                    <a:srgbClr val="0000FF"/>
                  </a:solidFill>
                </a:rPr>
                <a:t>CCE</a:t>
              </a:r>
            </a:p>
          </p:txBody>
        </p:sp>
        <p:sp>
          <p:nvSpPr>
            <p:cNvPr id="602" name="Flowchart: Document 601"/>
            <p:cNvSpPr/>
            <p:nvPr/>
          </p:nvSpPr>
          <p:spPr>
            <a:xfrm>
              <a:off x="22488570" y="19780370"/>
              <a:ext cx="405473" cy="345075"/>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anchor="ctr"/>
            <a:lstStyle/>
            <a:p>
              <a:pPr algn="ctr" defTabSz="914286"/>
              <a:endParaRPr lang="en-US" sz="1200" b="1" kern="0">
                <a:solidFill>
                  <a:sysClr val="windowText" lastClr="000000"/>
                </a:solidFill>
              </a:endParaRPr>
            </a:p>
          </p:txBody>
        </p:sp>
        <p:sp>
          <p:nvSpPr>
            <p:cNvPr id="603" name="TextBox 602"/>
            <p:cNvSpPr txBox="1"/>
            <p:nvPr/>
          </p:nvSpPr>
          <p:spPr>
            <a:xfrm>
              <a:off x="22386947" y="19777875"/>
              <a:ext cx="619239" cy="276999"/>
            </a:xfrm>
            <a:prstGeom prst="rect">
              <a:avLst/>
            </a:prstGeom>
            <a:noFill/>
          </p:spPr>
          <p:txBody>
            <a:bodyPr wrap="square" rtlCol="0">
              <a:spAutoFit/>
            </a:bodyPr>
            <a:lstStyle/>
            <a:p>
              <a:pPr algn="ctr" defTabSz="914286">
                <a:defRPr/>
              </a:pPr>
              <a:r>
                <a:rPr lang="en-US" sz="1200" b="1" kern="0" dirty="0">
                  <a:solidFill>
                    <a:srgbClr val="0000FF"/>
                  </a:solidFill>
                </a:rPr>
                <a:t>CCP</a:t>
              </a:r>
            </a:p>
          </p:txBody>
        </p:sp>
        <p:sp>
          <p:nvSpPr>
            <p:cNvPr id="600" name="Flowchart: Document 599"/>
            <p:cNvSpPr/>
            <p:nvPr/>
          </p:nvSpPr>
          <p:spPr>
            <a:xfrm>
              <a:off x="22951506" y="19777502"/>
              <a:ext cx="405473" cy="345075"/>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anchor="ctr"/>
            <a:lstStyle/>
            <a:p>
              <a:pPr algn="ctr" defTabSz="914286"/>
              <a:endParaRPr lang="en-US" sz="1200" b="1" kern="0">
                <a:solidFill>
                  <a:sysClr val="windowText" lastClr="000000"/>
                </a:solidFill>
              </a:endParaRPr>
            </a:p>
          </p:txBody>
        </p:sp>
        <p:sp>
          <p:nvSpPr>
            <p:cNvPr id="601" name="TextBox 600"/>
            <p:cNvSpPr txBox="1"/>
            <p:nvPr/>
          </p:nvSpPr>
          <p:spPr>
            <a:xfrm>
              <a:off x="22849883" y="19775007"/>
              <a:ext cx="619239" cy="276999"/>
            </a:xfrm>
            <a:prstGeom prst="rect">
              <a:avLst/>
            </a:prstGeom>
            <a:noFill/>
          </p:spPr>
          <p:txBody>
            <a:bodyPr wrap="square" rtlCol="0">
              <a:spAutoFit/>
            </a:bodyPr>
            <a:lstStyle/>
            <a:p>
              <a:pPr algn="ctr" defTabSz="914286">
                <a:defRPr/>
              </a:pPr>
              <a:r>
                <a:rPr lang="en-US" sz="1200" b="1" i="1" kern="0" dirty="0">
                  <a:solidFill>
                    <a:srgbClr val="C00000"/>
                  </a:solidFill>
                </a:rPr>
                <a:t>ICE</a:t>
              </a:r>
            </a:p>
          </p:txBody>
        </p:sp>
      </p:grpSp>
      <p:grpSp>
        <p:nvGrpSpPr>
          <p:cNvPr id="608" name="Group 607"/>
          <p:cNvGrpSpPr/>
          <p:nvPr/>
        </p:nvGrpSpPr>
        <p:grpSpPr>
          <a:xfrm>
            <a:off x="13270293" y="19968848"/>
            <a:ext cx="2151152" cy="356174"/>
            <a:chOff x="13326804" y="21500287"/>
            <a:chExt cx="2151152" cy="356174"/>
          </a:xfrm>
        </p:grpSpPr>
        <p:sp>
          <p:nvSpPr>
            <p:cNvPr id="609" name="Line 4084"/>
            <p:cNvSpPr>
              <a:spLocks noChangeShapeType="1"/>
            </p:cNvSpPr>
            <p:nvPr/>
          </p:nvSpPr>
          <p:spPr bwMode="auto">
            <a:xfrm flipV="1">
              <a:off x="13666618" y="21647250"/>
              <a:ext cx="1811338" cy="3080"/>
            </a:xfrm>
            <a:prstGeom prst="line">
              <a:avLst/>
            </a:prstGeom>
            <a:solidFill>
              <a:srgbClr val="BBE0E3"/>
            </a:solidFill>
            <a:ln w="28575" cap="flat" cmpd="sng" algn="ctr">
              <a:solidFill>
                <a:srgbClr val="00CCFF"/>
              </a:solidFill>
              <a:prstDash val="solid"/>
              <a:round/>
              <a:headEnd type="none" w="med" len="med"/>
              <a:tailEnd type="stealth" w="lg" len="lg"/>
            </a:ln>
            <a:effectLst/>
          </p:spPr>
          <p:txBody>
            <a:bodyPr lIns="91428" tIns="45714" rIns="91428" bIns="45714"/>
            <a:lstStyle/>
            <a:p>
              <a:endParaRPr lang="en-US"/>
            </a:p>
          </p:txBody>
        </p:sp>
        <p:grpSp>
          <p:nvGrpSpPr>
            <p:cNvPr id="610" name="Group 609"/>
            <p:cNvGrpSpPr/>
            <p:nvPr/>
          </p:nvGrpSpPr>
          <p:grpSpPr>
            <a:xfrm>
              <a:off x="13326804" y="21508891"/>
              <a:ext cx="619239" cy="347570"/>
              <a:chOff x="13361308" y="21508891"/>
              <a:chExt cx="619239" cy="347570"/>
            </a:xfrm>
          </p:grpSpPr>
          <p:sp>
            <p:nvSpPr>
              <p:cNvPr id="620" name="Flowchart: Document 619"/>
              <p:cNvSpPr/>
              <p:nvPr/>
            </p:nvSpPr>
            <p:spPr>
              <a:xfrm>
                <a:off x="13471557" y="21511386"/>
                <a:ext cx="405473" cy="345075"/>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algn="ctr" defTabSz="914286"/>
                <a:endParaRPr lang="en-US" sz="1200" b="1" kern="0">
                  <a:solidFill>
                    <a:srgbClr val="0000FF"/>
                  </a:solidFill>
                </a:endParaRPr>
              </a:p>
            </p:txBody>
          </p:sp>
          <p:sp>
            <p:nvSpPr>
              <p:cNvPr id="621" name="TextBox 620"/>
              <p:cNvSpPr txBox="1"/>
              <p:nvPr/>
            </p:nvSpPr>
            <p:spPr>
              <a:xfrm>
                <a:off x="13361308" y="21508891"/>
                <a:ext cx="619239" cy="276999"/>
              </a:xfrm>
              <a:prstGeom prst="rect">
                <a:avLst/>
              </a:prstGeom>
              <a:noFill/>
            </p:spPr>
            <p:txBody>
              <a:bodyPr wrap="square" rtlCol="0">
                <a:spAutoFit/>
              </a:bodyPr>
              <a:lstStyle/>
              <a:p>
                <a:pPr algn="ctr" defTabSz="914286">
                  <a:defRPr/>
                </a:pPr>
                <a:r>
                  <a:rPr lang="en-US" sz="1200" b="1" kern="0" dirty="0">
                    <a:solidFill>
                      <a:srgbClr val="0000FF"/>
                    </a:solidFill>
                  </a:rPr>
                  <a:t>CARD</a:t>
                </a:r>
              </a:p>
            </p:txBody>
          </p:sp>
        </p:grpSp>
        <p:grpSp>
          <p:nvGrpSpPr>
            <p:cNvPr id="611" name="Group 610"/>
            <p:cNvGrpSpPr/>
            <p:nvPr/>
          </p:nvGrpSpPr>
          <p:grpSpPr>
            <a:xfrm>
              <a:off x="13824244" y="21506023"/>
              <a:ext cx="619239" cy="347570"/>
              <a:chOff x="13841496" y="21506023"/>
              <a:chExt cx="619239" cy="347570"/>
            </a:xfrm>
          </p:grpSpPr>
          <p:sp>
            <p:nvSpPr>
              <p:cNvPr id="618" name="Flowchart: Document 617"/>
              <p:cNvSpPr/>
              <p:nvPr/>
            </p:nvSpPr>
            <p:spPr>
              <a:xfrm>
                <a:off x="13943119" y="21508518"/>
                <a:ext cx="405473" cy="345075"/>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algn="ctr" defTabSz="914286"/>
                <a:endParaRPr lang="en-US" sz="1200" b="1" kern="0">
                  <a:solidFill>
                    <a:srgbClr val="0000FF"/>
                  </a:solidFill>
                </a:endParaRPr>
              </a:p>
            </p:txBody>
          </p:sp>
          <p:sp>
            <p:nvSpPr>
              <p:cNvPr id="619" name="TextBox 618"/>
              <p:cNvSpPr txBox="1"/>
              <p:nvPr/>
            </p:nvSpPr>
            <p:spPr>
              <a:xfrm>
                <a:off x="13841496" y="21506023"/>
                <a:ext cx="619239" cy="276999"/>
              </a:xfrm>
              <a:prstGeom prst="rect">
                <a:avLst/>
              </a:prstGeom>
              <a:noFill/>
            </p:spPr>
            <p:txBody>
              <a:bodyPr wrap="square" rtlCol="0">
                <a:spAutoFit/>
              </a:bodyPr>
              <a:lstStyle/>
              <a:p>
                <a:pPr algn="ctr" defTabSz="914286">
                  <a:defRPr/>
                </a:pPr>
                <a:r>
                  <a:rPr lang="en-US" sz="1200" b="1" kern="0" dirty="0">
                    <a:solidFill>
                      <a:srgbClr val="0000FF"/>
                    </a:solidFill>
                  </a:rPr>
                  <a:t>CCE</a:t>
                </a:r>
              </a:p>
            </p:txBody>
          </p:sp>
        </p:grpSp>
        <p:grpSp>
          <p:nvGrpSpPr>
            <p:cNvPr id="612" name="Group 611"/>
            <p:cNvGrpSpPr/>
            <p:nvPr/>
          </p:nvGrpSpPr>
          <p:grpSpPr>
            <a:xfrm>
              <a:off x="14304432" y="21503155"/>
              <a:ext cx="619239" cy="347570"/>
              <a:chOff x="14321684" y="21503155"/>
              <a:chExt cx="619239" cy="347570"/>
            </a:xfrm>
          </p:grpSpPr>
          <p:sp>
            <p:nvSpPr>
              <p:cNvPr id="616" name="Flowchart: Document 615"/>
              <p:cNvSpPr/>
              <p:nvPr/>
            </p:nvSpPr>
            <p:spPr>
              <a:xfrm>
                <a:off x="14414681" y="21505650"/>
                <a:ext cx="405473" cy="345075"/>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algn="ctr" defTabSz="914286"/>
                <a:endParaRPr lang="en-US" sz="1200" b="1" kern="0">
                  <a:solidFill>
                    <a:srgbClr val="0000FF"/>
                  </a:solidFill>
                </a:endParaRPr>
              </a:p>
            </p:txBody>
          </p:sp>
          <p:sp>
            <p:nvSpPr>
              <p:cNvPr id="617" name="TextBox 616"/>
              <p:cNvSpPr txBox="1"/>
              <p:nvPr/>
            </p:nvSpPr>
            <p:spPr>
              <a:xfrm>
                <a:off x="14321684" y="21503155"/>
                <a:ext cx="619239" cy="276999"/>
              </a:xfrm>
              <a:prstGeom prst="rect">
                <a:avLst/>
              </a:prstGeom>
              <a:noFill/>
            </p:spPr>
            <p:txBody>
              <a:bodyPr wrap="square" rtlCol="0">
                <a:spAutoFit/>
              </a:bodyPr>
              <a:lstStyle/>
              <a:p>
                <a:pPr algn="ctr" defTabSz="914286">
                  <a:defRPr/>
                </a:pPr>
                <a:r>
                  <a:rPr lang="en-US" sz="1200" b="1" kern="0" dirty="0">
                    <a:solidFill>
                      <a:srgbClr val="0000FF"/>
                    </a:solidFill>
                  </a:rPr>
                  <a:t>CCP</a:t>
                </a:r>
              </a:p>
            </p:txBody>
          </p:sp>
        </p:grpSp>
        <p:grpSp>
          <p:nvGrpSpPr>
            <p:cNvPr id="613" name="Group 612"/>
            <p:cNvGrpSpPr/>
            <p:nvPr/>
          </p:nvGrpSpPr>
          <p:grpSpPr>
            <a:xfrm>
              <a:off x="14767368" y="21500287"/>
              <a:ext cx="619239" cy="347570"/>
              <a:chOff x="14767368" y="21500287"/>
              <a:chExt cx="619239" cy="347570"/>
            </a:xfrm>
          </p:grpSpPr>
          <p:sp>
            <p:nvSpPr>
              <p:cNvPr id="614" name="Flowchart: Document 613"/>
              <p:cNvSpPr/>
              <p:nvPr/>
            </p:nvSpPr>
            <p:spPr>
              <a:xfrm>
                <a:off x="14868991" y="21502782"/>
                <a:ext cx="405473" cy="345075"/>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lIns="91417" tIns="45708" rIns="91417" bIns="45708" anchor="ctr"/>
              <a:lstStyle/>
              <a:p>
                <a:pPr algn="ctr" defTabSz="914286"/>
                <a:endParaRPr lang="en-US" sz="1200" b="1" kern="0">
                  <a:solidFill>
                    <a:srgbClr val="0000FF"/>
                  </a:solidFill>
                </a:endParaRPr>
              </a:p>
            </p:txBody>
          </p:sp>
          <p:sp>
            <p:nvSpPr>
              <p:cNvPr id="615" name="TextBox 614"/>
              <p:cNvSpPr txBox="1"/>
              <p:nvPr/>
            </p:nvSpPr>
            <p:spPr>
              <a:xfrm>
                <a:off x="14767368" y="21500287"/>
                <a:ext cx="619239" cy="276999"/>
              </a:xfrm>
              <a:prstGeom prst="rect">
                <a:avLst/>
              </a:prstGeom>
              <a:noFill/>
            </p:spPr>
            <p:txBody>
              <a:bodyPr wrap="square" rtlCol="0">
                <a:spAutoFit/>
              </a:bodyPr>
              <a:lstStyle/>
              <a:p>
                <a:pPr algn="ctr" defTabSz="914286">
                  <a:defRPr/>
                </a:pPr>
                <a:r>
                  <a:rPr lang="en-US" sz="1200" b="1" i="1" kern="0" dirty="0">
                    <a:solidFill>
                      <a:srgbClr val="C00000"/>
                    </a:solidFill>
                  </a:rPr>
                  <a:t>ICE</a:t>
                </a:r>
              </a:p>
            </p:txBody>
          </p:sp>
        </p:grpSp>
      </p:grpSp>
      <p:sp>
        <p:nvSpPr>
          <p:cNvPr id="628" name="Text Box 4078"/>
          <p:cNvSpPr txBox="1">
            <a:spLocks noChangeArrowheads="1"/>
          </p:cNvSpPr>
          <p:nvPr/>
        </p:nvSpPr>
        <p:spPr bwMode="auto">
          <a:xfrm>
            <a:off x="7229242" y="20262031"/>
            <a:ext cx="5882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2860675" eaLnBrk="0" hangingPunct="0">
              <a:defRPr sz="5600">
                <a:solidFill>
                  <a:schemeClr val="tx1"/>
                </a:solidFill>
                <a:latin typeface="Arial" charset="0"/>
              </a:defRPr>
            </a:lvl1pPr>
            <a:lvl2pPr marL="742950" indent="-285750" defTabSz="2860675" eaLnBrk="0" hangingPunct="0">
              <a:defRPr sz="5600">
                <a:solidFill>
                  <a:schemeClr val="tx1"/>
                </a:solidFill>
                <a:latin typeface="Arial" charset="0"/>
              </a:defRPr>
            </a:lvl2pPr>
            <a:lvl3pPr marL="1143000" indent="-228600" defTabSz="2860675" eaLnBrk="0" hangingPunct="0">
              <a:defRPr sz="5600">
                <a:solidFill>
                  <a:schemeClr val="tx1"/>
                </a:solidFill>
                <a:latin typeface="Arial" charset="0"/>
              </a:defRPr>
            </a:lvl3pPr>
            <a:lvl4pPr marL="1600200" indent="-228600" defTabSz="2860675" eaLnBrk="0" hangingPunct="0">
              <a:defRPr sz="5600">
                <a:solidFill>
                  <a:schemeClr val="tx1"/>
                </a:solidFill>
                <a:latin typeface="Arial" charset="0"/>
              </a:defRPr>
            </a:lvl4pPr>
            <a:lvl5pPr marL="2057400" indent="-228600" defTabSz="2860675" eaLnBrk="0" hangingPunct="0">
              <a:defRPr sz="5600">
                <a:solidFill>
                  <a:schemeClr val="tx1"/>
                </a:solidFill>
                <a:latin typeface="Arial" charset="0"/>
              </a:defRPr>
            </a:lvl5pPr>
            <a:lvl6pPr marL="2514600" indent="-228600" defTabSz="2860675" eaLnBrk="0" fontAlgn="base" hangingPunct="0">
              <a:spcBef>
                <a:spcPct val="0"/>
              </a:spcBef>
              <a:spcAft>
                <a:spcPct val="0"/>
              </a:spcAft>
              <a:defRPr sz="5600">
                <a:solidFill>
                  <a:schemeClr val="tx1"/>
                </a:solidFill>
                <a:latin typeface="Arial" charset="0"/>
              </a:defRPr>
            </a:lvl6pPr>
            <a:lvl7pPr marL="2971800" indent="-228600" defTabSz="2860675" eaLnBrk="0" fontAlgn="base" hangingPunct="0">
              <a:spcBef>
                <a:spcPct val="0"/>
              </a:spcBef>
              <a:spcAft>
                <a:spcPct val="0"/>
              </a:spcAft>
              <a:defRPr sz="5600">
                <a:solidFill>
                  <a:schemeClr val="tx1"/>
                </a:solidFill>
                <a:latin typeface="Arial" charset="0"/>
              </a:defRPr>
            </a:lvl7pPr>
            <a:lvl8pPr marL="3429000" indent="-228600" defTabSz="2860675" eaLnBrk="0" fontAlgn="base" hangingPunct="0">
              <a:spcBef>
                <a:spcPct val="0"/>
              </a:spcBef>
              <a:spcAft>
                <a:spcPct val="0"/>
              </a:spcAft>
              <a:defRPr sz="5600">
                <a:solidFill>
                  <a:schemeClr val="tx1"/>
                </a:solidFill>
                <a:latin typeface="Arial" charset="0"/>
              </a:defRPr>
            </a:lvl8pPr>
            <a:lvl9pPr marL="3886200" indent="-228600" defTabSz="2860675" eaLnBrk="0" fontAlgn="base" hangingPunct="0">
              <a:spcBef>
                <a:spcPct val="0"/>
              </a:spcBef>
              <a:spcAft>
                <a:spcPct val="0"/>
              </a:spcAft>
              <a:defRPr sz="5600">
                <a:solidFill>
                  <a:schemeClr val="tx1"/>
                </a:solidFill>
                <a:latin typeface="Arial" charset="0"/>
              </a:defRPr>
            </a:lvl9pPr>
          </a:lstStyle>
          <a:p>
            <a:pPr algn="ctr" eaLnBrk="1" hangingPunct="1"/>
            <a:r>
              <a:rPr lang="en-US" sz="1200" b="1" dirty="0">
                <a:latin typeface="+mn-lt"/>
              </a:rPr>
              <a:t>MDAP</a:t>
            </a:r>
          </a:p>
        </p:txBody>
      </p:sp>
      <p:grpSp>
        <p:nvGrpSpPr>
          <p:cNvPr id="180" name="Group 179"/>
          <p:cNvGrpSpPr/>
          <p:nvPr/>
        </p:nvGrpSpPr>
        <p:grpSpPr>
          <a:xfrm>
            <a:off x="17669527" y="19968926"/>
            <a:ext cx="2200258" cy="356174"/>
            <a:chOff x="17102091" y="20962574"/>
            <a:chExt cx="2200258" cy="356174"/>
          </a:xfrm>
        </p:grpSpPr>
        <p:cxnSp>
          <p:nvCxnSpPr>
            <p:cNvPr id="418" name="Straight Arrow Connector 417"/>
            <p:cNvCxnSpPr/>
            <p:nvPr/>
          </p:nvCxnSpPr>
          <p:spPr bwMode="auto">
            <a:xfrm>
              <a:off x="17425358" y="21111151"/>
              <a:ext cx="1876991" cy="1"/>
            </a:xfrm>
            <a:prstGeom prst="straightConnector1">
              <a:avLst/>
            </a:prstGeom>
            <a:solidFill>
              <a:srgbClr val="BBE0E3"/>
            </a:solidFill>
            <a:ln w="28575" cap="flat" cmpd="sng" algn="ctr">
              <a:solidFill>
                <a:srgbClr val="FF9966"/>
              </a:solidFill>
              <a:prstDash val="solid"/>
              <a:round/>
              <a:headEnd type="none" w="med" len="med"/>
              <a:tailEnd type="stealth" w="lg" len="lg"/>
            </a:ln>
            <a:effectLst/>
          </p:spPr>
        </p:cxnSp>
        <p:grpSp>
          <p:nvGrpSpPr>
            <p:cNvPr id="173" name="Group 172"/>
            <p:cNvGrpSpPr/>
            <p:nvPr/>
          </p:nvGrpSpPr>
          <p:grpSpPr>
            <a:xfrm>
              <a:off x="17102091" y="20971178"/>
              <a:ext cx="619239" cy="347570"/>
              <a:chOff x="17102091" y="20971178"/>
              <a:chExt cx="619239" cy="347570"/>
            </a:xfrm>
          </p:grpSpPr>
          <p:sp>
            <p:nvSpPr>
              <p:cNvPr id="630" name="Flowchart: Document 629"/>
              <p:cNvSpPr/>
              <p:nvPr/>
            </p:nvSpPr>
            <p:spPr>
              <a:xfrm>
                <a:off x="17212340" y="20973673"/>
                <a:ext cx="405473" cy="345075"/>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square" anchor="ctr"/>
              <a:lstStyle/>
              <a:p>
                <a:pPr algn="ctr" defTabSz="914286"/>
                <a:endParaRPr lang="en-US" sz="1200" b="1" kern="0">
                  <a:solidFill>
                    <a:srgbClr val="0000FF"/>
                  </a:solidFill>
                </a:endParaRPr>
              </a:p>
            </p:txBody>
          </p:sp>
          <p:sp>
            <p:nvSpPr>
              <p:cNvPr id="631" name="TextBox 630"/>
              <p:cNvSpPr txBox="1"/>
              <p:nvPr/>
            </p:nvSpPr>
            <p:spPr>
              <a:xfrm>
                <a:off x="17102091" y="20971178"/>
                <a:ext cx="619239" cy="276999"/>
              </a:xfrm>
              <a:prstGeom prst="rect">
                <a:avLst/>
              </a:prstGeom>
              <a:noFill/>
            </p:spPr>
            <p:txBody>
              <a:bodyPr wrap="square" rtlCol="0">
                <a:spAutoFit/>
              </a:bodyPr>
              <a:lstStyle/>
              <a:p>
                <a:pPr algn="ctr" defTabSz="914286">
                  <a:defRPr/>
                </a:pPr>
                <a:r>
                  <a:rPr lang="en-US" sz="1200" b="1" kern="0" dirty="0">
                    <a:solidFill>
                      <a:srgbClr val="0000FF"/>
                    </a:solidFill>
                  </a:rPr>
                  <a:t>CARD</a:t>
                </a:r>
              </a:p>
            </p:txBody>
          </p:sp>
        </p:grpSp>
        <p:grpSp>
          <p:nvGrpSpPr>
            <p:cNvPr id="175" name="Group 174"/>
            <p:cNvGrpSpPr/>
            <p:nvPr/>
          </p:nvGrpSpPr>
          <p:grpSpPr>
            <a:xfrm>
              <a:off x="17599531" y="20968310"/>
              <a:ext cx="619239" cy="347570"/>
              <a:chOff x="17599531" y="20968310"/>
              <a:chExt cx="619239" cy="347570"/>
            </a:xfrm>
          </p:grpSpPr>
          <p:sp>
            <p:nvSpPr>
              <p:cNvPr id="633" name="Flowchart: Document 632"/>
              <p:cNvSpPr/>
              <p:nvPr/>
            </p:nvSpPr>
            <p:spPr>
              <a:xfrm>
                <a:off x="17701154" y="20970805"/>
                <a:ext cx="405473" cy="345075"/>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square" anchor="ctr"/>
              <a:lstStyle/>
              <a:p>
                <a:pPr algn="ctr" defTabSz="914286"/>
                <a:endParaRPr lang="en-US" sz="1200" b="1" kern="0">
                  <a:solidFill>
                    <a:srgbClr val="0000FF"/>
                  </a:solidFill>
                </a:endParaRPr>
              </a:p>
            </p:txBody>
          </p:sp>
          <p:sp>
            <p:nvSpPr>
              <p:cNvPr id="634" name="TextBox 633"/>
              <p:cNvSpPr txBox="1"/>
              <p:nvPr/>
            </p:nvSpPr>
            <p:spPr>
              <a:xfrm>
                <a:off x="17599531" y="20968310"/>
                <a:ext cx="619239" cy="276999"/>
              </a:xfrm>
              <a:prstGeom prst="rect">
                <a:avLst/>
              </a:prstGeom>
              <a:noFill/>
            </p:spPr>
            <p:txBody>
              <a:bodyPr wrap="square" rtlCol="0">
                <a:spAutoFit/>
              </a:bodyPr>
              <a:lstStyle/>
              <a:p>
                <a:pPr algn="ctr" defTabSz="914286">
                  <a:defRPr/>
                </a:pPr>
                <a:r>
                  <a:rPr lang="en-US" sz="1200" b="1" kern="0" dirty="0">
                    <a:solidFill>
                      <a:srgbClr val="0000FF"/>
                    </a:solidFill>
                  </a:rPr>
                  <a:t>CCE</a:t>
                </a:r>
              </a:p>
            </p:txBody>
          </p:sp>
        </p:grpSp>
        <p:grpSp>
          <p:nvGrpSpPr>
            <p:cNvPr id="178" name="Group 177"/>
            <p:cNvGrpSpPr/>
            <p:nvPr/>
          </p:nvGrpSpPr>
          <p:grpSpPr>
            <a:xfrm>
              <a:off x="18079719" y="20965442"/>
              <a:ext cx="619239" cy="347570"/>
              <a:chOff x="18079719" y="20965442"/>
              <a:chExt cx="619239" cy="347570"/>
            </a:xfrm>
          </p:grpSpPr>
          <p:sp>
            <p:nvSpPr>
              <p:cNvPr id="636" name="Flowchart: Document 635"/>
              <p:cNvSpPr/>
              <p:nvPr/>
            </p:nvSpPr>
            <p:spPr>
              <a:xfrm>
                <a:off x="18181342" y="20967937"/>
                <a:ext cx="405473" cy="345075"/>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square" anchor="ctr"/>
              <a:lstStyle/>
              <a:p>
                <a:pPr algn="ctr" defTabSz="914286"/>
                <a:endParaRPr lang="en-US" sz="1200" b="1" kern="0">
                  <a:solidFill>
                    <a:srgbClr val="0000FF"/>
                  </a:solidFill>
                </a:endParaRPr>
              </a:p>
            </p:txBody>
          </p:sp>
          <p:sp>
            <p:nvSpPr>
              <p:cNvPr id="637" name="TextBox 636"/>
              <p:cNvSpPr txBox="1"/>
              <p:nvPr/>
            </p:nvSpPr>
            <p:spPr>
              <a:xfrm>
                <a:off x="18079719" y="20965442"/>
                <a:ext cx="619239" cy="276999"/>
              </a:xfrm>
              <a:prstGeom prst="rect">
                <a:avLst/>
              </a:prstGeom>
              <a:noFill/>
            </p:spPr>
            <p:txBody>
              <a:bodyPr wrap="square" rtlCol="0">
                <a:spAutoFit/>
              </a:bodyPr>
              <a:lstStyle/>
              <a:p>
                <a:pPr algn="ctr" defTabSz="914286">
                  <a:defRPr/>
                </a:pPr>
                <a:r>
                  <a:rPr lang="en-US" sz="1200" b="1" kern="0" dirty="0">
                    <a:solidFill>
                      <a:srgbClr val="0000FF"/>
                    </a:solidFill>
                  </a:rPr>
                  <a:t>CCP</a:t>
                </a:r>
              </a:p>
            </p:txBody>
          </p:sp>
        </p:grpSp>
        <p:grpSp>
          <p:nvGrpSpPr>
            <p:cNvPr id="179" name="Group 178"/>
            <p:cNvGrpSpPr/>
            <p:nvPr/>
          </p:nvGrpSpPr>
          <p:grpSpPr>
            <a:xfrm>
              <a:off x="18542655" y="20962574"/>
              <a:ext cx="619239" cy="347570"/>
              <a:chOff x="18542655" y="20962574"/>
              <a:chExt cx="619239" cy="347570"/>
            </a:xfrm>
          </p:grpSpPr>
          <p:sp>
            <p:nvSpPr>
              <p:cNvPr id="639" name="Flowchart: Document 638"/>
              <p:cNvSpPr/>
              <p:nvPr/>
            </p:nvSpPr>
            <p:spPr>
              <a:xfrm>
                <a:off x="18644278" y="20965069"/>
                <a:ext cx="405473" cy="345075"/>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square" anchor="ctr"/>
              <a:lstStyle/>
              <a:p>
                <a:pPr algn="ctr" defTabSz="914286"/>
                <a:endParaRPr lang="en-US" sz="1200" b="1" kern="0">
                  <a:solidFill>
                    <a:srgbClr val="0000FF"/>
                  </a:solidFill>
                </a:endParaRPr>
              </a:p>
            </p:txBody>
          </p:sp>
          <p:sp>
            <p:nvSpPr>
              <p:cNvPr id="640" name="TextBox 639"/>
              <p:cNvSpPr txBox="1"/>
              <p:nvPr/>
            </p:nvSpPr>
            <p:spPr>
              <a:xfrm>
                <a:off x="18542655" y="20962574"/>
                <a:ext cx="619239" cy="276999"/>
              </a:xfrm>
              <a:prstGeom prst="rect">
                <a:avLst/>
              </a:prstGeom>
              <a:noFill/>
            </p:spPr>
            <p:txBody>
              <a:bodyPr wrap="square" rtlCol="0">
                <a:spAutoFit/>
              </a:bodyPr>
              <a:lstStyle/>
              <a:p>
                <a:pPr algn="ctr" defTabSz="914286">
                  <a:defRPr/>
                </a:pPr>
                <a:r>
                  <a:rPr lang="en-US" sz="1200" b="1" i="1" kern="0" dirty="0">
                    <a:solidFill>
                      <a:srgbClr val="C00000"/>
                    </a:solidFill>
                  </a:rPr>
                  <a:t>ICE</a:t>
                </a:r>
              </a:p>
            </p:txBody>
          </p:sp>
        </p:grpSp>
      </p:grpSp>
      <p:grpSp>
        <p:nvGrpSpPr>
          <p:cNvPr id="643" name="Group 642"/>
          <p:cNvGrpSpPr/>
          <p:nvPr/>
        </p:nvGrpSpPr>
        <p:grpSpPr>
          <a:xfrm>
            <a:off x="19499235" y="21052545"/>
            <a:ext cx="414406" cy="414068"/>
            <a:chOff x="1395692" y="11592624"/>
            <a:chExt cx="589152" cy="589152"/>
          </a:xfrm>
        </p:grpSpPr>
        <p:sp>
          <p:nvSpPr>
            <p:cNvPr id="644" name="Oval 643"/>
            <p:cNvSpPr/>
            <p:nvPr/>
          </p:nvSpPr>
          <p:spPr>
            <a:xfrm>
              <a:off x="1614768" y="11815763"/>
              <a:ext cx="142875" cy="1428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645" name="Oval 644"/>
            <p:cNvSpPr/>
            <p:nvPr/>
          </p:nvSpPr>
          <p:spPr>
            <a:xfrm>
              <a:off x="1514754" y="11714069"/>
              <a:ext cx="346263" cy="346263"/>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646" name="Oval 645"/>
            <p:cNvSpPr/>
            <p:nvPr/>
          </p:nvSpPr>
          <p:spPr>
            <a:xfrm>
              <a:off x="1395692" y="11592624"/>
              <a:ext cx="589152" cy="589152"/>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grpSp>
        <p:nvGrpSpPr>
          <p:cNvPr id="647" name="Group 646"/>
          <p:cNvGrpSpPr/>
          <p:nvPr/>
        </p:nvGrpSpPr>
        <p:grpSpPr>
          <a:xfrm>
            <a:off x="23179839" y="21066929"/>
            <a:ext cx="414406" cy="414068"/>
            <a:chOff x="1395692" y="11592624"/>
            <a:chExt cx="589152" cy="589152"/>
          </a:xfrm>
        </p:grpSpPr>
        <p:sp>
          <p:nvSpPr>
            <p:cNvPr id="648" name="Oval 647"/>
            <p:cNvSpPr/>
            <p:nvPr/>
          </p:nvSpPr>
          <p:spPr>
            <a:xfrm>
              <a:off x="1614768" y="11815763"/>
              <a:ext cx="142875" cy="1428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649" name="Oval 648"/>
            <p:cNvSpPr/>
            <p:nvPr/>
          </p:nvSpPr>
          <p:spPr>
            <a:xfrm>
              <a:off x="1514754" y="11714069"/>
              <a:ext cx="346263" cy="346263"/>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650" name="Oval 649"/>
            <p:cNvSpPr/>
            <p:nvPr/>
          </p:nvSpPr>
          <p:spPr>
            <a:xfrm>
              <a:off x="1395692" y="11592624"/>
              <a:ext cx="589152" cy="589152"/>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
        <p:nvSpPr>
          <p:cNvPr id="651" name="Flowchart: Document 650"/>
          <p:cNvSpPr/>
          <p:nvPr/>
        </p:nvSpPr>
        <p:spPr>
          <a:xfrm>
            <a:off x="22486243" y="19318658"/>
            <a:ext cx="793568" cy="629732"/>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square" anchor="ctr"/>
          <a:lstStyle/>
          <a:p>
            <a:pPr algn="ctr" defTabSz="914286"/>
            <a:endParaRPr lang="en-US" sz="1200" b="1" kern="0">
              <a:solidFill>
                <a:sysClr val="windowText" lastClr="000000"/>
              </a:solidFill>
            </a:endParaRPr>
          </a:p>
        </p:txBody>
      </p:sp>
      <p:sp>
        <p:nvSpPr>
          <p:cNvPr id="652" name="TextBox 651"/>
          <p:cNvSpPr txBox="1"/>
          <p:nvPr/>
        </p:nvSpPr>
        <p:spPr>
          <a:xfrm>
            <a:off x="22373625" y="19273018"/>
            <a:ext cx="1030474" cy="461665"/>
          </a:xfrm>
          <a:prstGeom prst="rect">
            <a:avLst/>
          </a:prstGeom>
          <a:noFill/>
        </p:spPr>
        <p:txBody>
          <a:bodyPr wrap="square" rtlCol="0">
            <a:spAutoFit/>
          </a:bodyPr>
          <a:lstStyle/>
          <a:p>
            <a:pPr algn="ctr" defTabSz="914286">
              <a:defRPr/>
            </a:pPr>
            <a:r>
              <a:rPr lang="en-US" sz="1200" b="1" i="1" kern="0" dirty="0">
                <a:solidFill>
                  <a:srgbClr val="C00000"/>
                </a:solidFill>
              </a:rPr>
              <a:t>Manpower</a:t>
            </a:r>
          </a:p>
          <a:p>
            <a:pPr algn="ctr" defTabSz="914286">
              <a:defRPr/>
            </a:pPr>
            <a:r>
              <a:rPr lang="en-US" sz="1200" b="1" i="1" kern="0" dirty="0">
                <a:solidFill>
                  <a:srgbClr val="C00000"/>
                </a:solidFill>
              </a:rPr>
              <a:t>Estimate</a:t>
            </a:r>
          </a:p>
        </p:txBody>
      </p:sp>
      <p:sp>
        <p:nvSpPr>
          <p:cNvPr id="417" name="Rectangle 1783"/>
          <p:cNvSpPr>
            <a:spLocks noChangeArrowheads="1"/>
          </p:cNvSpPr>
          <p:nvPr/>
        </p:nvSpPr>
        <p:spPr bwMode="auto">
          <a:xfrm>
            <a:off x="18516629" y="15945568"/>
            <a:ext cx="1086084" cy="290954"/>
          </a:xfrm>
          <a:prstGeom prst="rect">
            <a:avLst/>
          </a:prstGeom>
          <a:noFill/>
          <a:ln w="9525">
            <a:noFill/>
            <a:miter lim="800000"/>
            <a:headEnd/>
            <a:tailEnd/>
          </a:ln>
        </p:spPr>
        <p:txBody>
          <a:bodyPr wrap="none" lIns="105196" tIns="52598" rIns="105196" bIns="52598">
            <a:spAutoFit/>
          </a:bodyPr>
          <a:lstStyle/>
          <a:p>
            <a:pPr algn="ctr" defTabSz="1044309">
              <a:lnSpc>
                <a:spcPct val="85000"/>
              </a:lnSpc>
              <a:defRPr/>
            </a:pPr>
            <a:r>
              <a:rPr lang="en-US" sz="1400" b="1" kern="0" dirty="0">
                <a:solidFill>
                  <a:sysClr val="windowText" lastClr="000000"/>
                </a:solidFill>
              </a:rPr>
              <a:t>Integration </a:t>
            </a:r>
          </a:p>
        </p:txBody>
      </p:sp>
      <p:sp>
        <p:nvSpPr>
          <p:cNvPr id="419" name="Rectangle 1384"/>
          <p:cNvSpPr>
            <a:spLocks noChangeArrowheads="1"/>
          </p:cNvSpPr>
          <p:nvPr/>
        </p:nvSpPr>
        <p:spPr bwMode="auto">
          <a:xfrm>
            <a:off x="472911" y="6082299"/>
            <a:ext cx="1328738" cy="660237"/>
          </a:xfrm>
          <a:prstGeom prst="rect">
            <a:avLst/>
          </a:prstGeom>
          <a:noFill/>
          <a:ln w="9525">
            <a:noFill/>
            <a:miter lim="800000"/>
            <a:headEnd/>
            <a:tailEnd/>
          </a:ln>
        </p:spPr>
        <p:txBody>
          <a:bodyPr lIns="105210" tIns="52606" rIns="105210" bIns="52606">
            <a:spAutoFit/>
          </a:bodyPr>
          <a:lstStyle/>
          <a:p>
            <a:pPr algn="ctr" defTabSz="1044445"/>
            <a:r>
              <a:rPr lang="en-US" sz="1800" b="1" i="1" dirty="0"/>
              <a:t>Key Phase Activities</a:t>
            </a:r>
          </a:p>
        </p:txBody>
      </p:sp>
      <p:sp>
        <p:nvSpPr>
          <p:cNvPr id="422" name="Rectangle 1729"/>
          <p:cNvSpPr>
            <a:spLocks noChangeArrowheads="1"/>
          </p:cNvSpPr>
          <p:nvPr/>
        </p:nvSpPr>
        <p:spPr bwMode="auto">
          <a:xfrm>
            <a:off x="427946" y="9680718"/>
            <a:ext cx="1317521" cy="660237"/>
          </a:xfrm>
          <a:prstGeom prst="rect">
            <a:avLst/>
          </a:prstGeom>
          <a:noFill/>
          <a:ln w="9525">
            <a:noFill/>
            <a:miter lim="800000"/>
            <a:headEnd/>
            <a:tailEnd/>
          </a:ln>
        </p:spPr>
        <p:txBody>
          <a:bodyPr wrap="none" lIns="105210" tIns="52606" rIns="105210" bIns="52606">
            <a:spAutoFit/>
          </a:bodyPr>
          <a:lstStyle/>
          <a:p>
            <a:pPr algn="ctr" defTabSz="1044445"/>
            <a:r>
              <a:rPr lang="en-US" sz="1800" b="1" i="1" dirty="0"/>
              <a:t>Acquisition </a:t>
            </a:r>
          </a:p>
          <a:p>
            <a:pPr algn="ctr" defTabSz="1044445"/>
            <a:r>
              <a:rPr lang="en-US" sz="1800" b="1" i="1" dirty="0"/>
              <a:t>Intelligence</a:t>
            </a:r>
          </a:p>
        </p:txBody>
      </p:sp>
      <p:grpSp>
        <p:nvGrpSpPr>
          <p:cNvPr id="423" name="Group 422"/>
          <p:cNvGrpSpPr/>
          <p:nvPr/>
        </p:nvGrpSpPr>
        <p:grpSpPr>
          <a:xfrm>
            <a:off x="7760818" y="9536498"/>
            <a:ext cx="990600" cy="608988"/>
            <a:chOff x="8107032" y="9741506"/>
            <a:chExt cx="990600" cy="819509"/>
          </a:xfrm>
        </p:grpSpPr>
        <p:sp>
          <p:nvSpPr>
            <p:cNvPr id="424" name="Flowchart: Document 423"/>
            <p:cNvSpPr/>
            <p:nvPr/>
          </p:nvSpPr>
          <p:spPr>
            <a:xfrm>
              <a:off x="8278482" y="9741506"/>
              <a:ext cx="621102" cy="819509"/>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427" name="TextBox 426"/>
            <p:cNvSpPr txBox="1"/>
            <p:nvPr/>
          </p:nvSpPr>
          <p:spPr>
            <a:xfrm>
              <a:off x="8107032" y="9901427"/>
              <a:ext cx="990600" cy="384644"/>
            </a:xfrm>
            <a:prstGeom prst="rect">
              <a:avLst/>
            </a:prstGeom>
            <a:noFill/>
          </p:spPr>
          <p:txBody>
            <a:bodyPr wrap="square" rtlCol="0">
              <a:spAutoFit/>
            </a:bodyPr>
            <a:lstStyle/>
            <a:p>
              <a:pPr algn="ctr" defTabSz="914286">
                <a:defRPr/>
              </a:pPr>
              <a:r>
                <a:rPr lang="en-US" sz="1600" b="1" kern="0" dirty="0">
                  <a:solidFill>
                    <a:srgbClr val="0000FF"/>
                  </a:solidFill>
                </a:rPr>
                <a:t>VOLT</a:t>
              </a:r>
            </a:p>
          </p:txBody>
        </p:sp>
      </p:grpSp>
      <p:cxnSp>
        <p:nvCxnSpPr>
          <p:cNvPr id="428" name="Straight Arrow Connector 427"/>
          <p:cNvCxnSpPr/>
          <p:nvPr/>
        </p:nvCxnSpPr>
        <p:spPr bwMode="auto">
          <a:xfrm flipV="1">
            <a:off x="5138924" y="9739351"/>
            <a:ext cx="2822161" cy="1"/>
          </a:xfrm>
          <a:prstGeom prst="straightConnector1">
            <a:avLst/>
          </a:prstGeom>
          <a:solidFill>
            <a:srgbClr val="BBE0E3"/>
          </a:solidFill>
          <a:ln w="57150" cap="flat" cmpd="sng" algn="ctr">
            <a:solidFill>
              <a:srgbClr val="7030A0"/>
            </a:solidFill>
            <a:prstDash val="solid"/>
            <a:round/>
            <a:headEnd type="none" w="med" len="med"/>
            <a:tailEnd type="stealth" w="lg" len="lg"/>
          </a:ln>
          <a:effectLst/>
        </p:spPr>
      </p:cxnSp>
      <p:sp>
        <p:nvSpPr>
          <p:cNvPr id="430" name="Flowchart: Document 429"/>
          <p:cNvSpPr/>
          <p:nvPr/>
        </p:nvSpPr>
        <p:spPr>
          <a:xfrm>
            <a:off x="13309811" y="9402402"/>
            <a:ext cx="621102" cy="721312"/>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438" name="TextBox 437"/>
          <p:cNvSpPr txBox="1"/>
          <p:nvPr/>
        </p:nvSpPr>
        <p:spPr>
          <a:xfrm>
            <a:off x="13094818" y="9543161"/>
            <a:ext cx="990600" cy="338554"/>
          </a:xfrm>
          <a:prstGeom prst="rect">
            <a:avLst/>
          </a:prstGeom>
          <a:noFill/>
        </p:spPr>
        <p:txBody>
          <a:bodyPr wrap="square" rtlCol="0">
            <a:spAutoFit/>
          </a:bodyPr>
          <a:lstStyle/>
          <a:p>
            <a:pPr algn="ctr" defTabSz="914286">
              <a:defRPr/>
            </a:pPr>
            <a:r>
              <a:rPr lang="en-US" sz="1600" b="1" kern="0" dirty="0">
                <a:solidFill>
                  <a:srgbClr val="0000FF"/>
                </a:solidFill>
              </a:rPr>
              <a:t>VOLT</a:t>
            </a:r>
          </a:p>
        </p:txBody>
      </p:sp>
      <p:sp>
        <p:nvSpPr>
          <p:cNvPr id="440" name="Rectangle 1783"/>
          <p:cNvSpPr>
            <a:spLocks noChangeArrowheads="1"/>
          </p:cNvSpPr>
          <p:nvPr/>
        </p:nvSpPr>
        <p:spPr bwMode="auto">
          <a:xfrm>
            <a:off x="5080001" y="9456087"/>
            <a:ext cx="2718466" cy="552499"/>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200" b="1" kern="0" dirty="0">
                <a:solidFill>
                  <a:srgbClr val="0000FF"/>
                </a:solidFill>
              </a:rPr>
              <a:t>Develop CIPs</a:t>
            </a:r>
          </a:p>
          <a:p>
            <a:pPr algn="ctr" defTabSz="1044309">
              <a:spcBef>
                <a:spcPts val="600"/>
              </a:spcBef>
              <a:defRPr/>
            </a:pPr>
            <a:r>
              <a:rPr lang="en-US" sz="1200" b="1" kern="0" dirty="0">
                <a:solidFill>
                  <a:srgbClr val="0000FF"/>
                </a:solidFill>
              </a:rPr>
              <a:t>Develop Threat Modules</a:t>
            </a:r>
          </a:p>
        </p:txBody>
      </p:sp>
      <p:sp>
        <p:nvSpPr>
          <p:cNvPr id="450" name="Flowchart: Document 449"/>
          <p:cNvSpPr/>
          <p:nvPr/>
        </p:nvSpPr>
        <p:spPr>
          <a:xfrm>
            <a:off x="19630783" y="9395145"/>
            <a:ext cx="621102" cy="721312"/>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defTabSz="914286"/>
            <a:endParaRPr lang="en-US" sz="1800" kern="0">
              <a:solidFill>
                <a:sysClr val="windowText" lastClr="000000"/>
              </a:solidFill>
            </a:endParaRPr>
          </a:p>
        </p:txBody>
      </p:sp>
      <p:sp>
        <p:nvSpPr>
          <p:cNvPr id="451" name="TextBox 450"/>
          <p:cNvSpPr txBox="1"/>
          <p:nvPr/>
        </p:nvSpPr>
        <p:spPr>
          <a:xfrm>
            <a:off x="19444819" y="9535904"/>
            <a:ext cx="990600" cy="338554"/>
          </a:xfrm>
          <a:prstGeom prst="rect">
            <a:avLst/>
          </a:prstGeom>
          <a:noFill/>
        </p:spPr>
        <p:txBody>
          <a:bodyPr wrap="square" rtlCol="0">
            <a:spAutoFit/>
          </a:bodyPr>
          <a:lstStyle/>
          <a:p>
            <a:pPr algn="ctr" defTabSz="914286">
              <a:defRPr/>
            </a:pPr>
            <a:r>
              <a:rPr lang="en-US" sz="1600" b="1" kern="0" dirty="0">
                <a:solidFill>
                  <a:srgbClr val="0000FF"/>
                </a:solidFill>
              </a:rPr>
              <a:t>VOLT</a:t>
            </a:r>
          </a:p>
        </p:txBody>
      </p:sp>
      <p:sp>
        <p:nvSpPr>
          <p:cNvPr id="470" name="Flowchart: Document 469">
            <a:hlinkClick r:id="rId37" action="ppaction://hlinksldjump"/>
          </p:cNvPr>
          <p:cNvSpPr/>
          <p:nvPr/>
        </p:nvSpPr>
        <p:spPr>
          <a:xfrm>
            <a:off x="18590869" y="8391359"/>
            <a:ext cx="616789" cy="646981"/>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prstDash val="lgDash"/>
            <a:miter lim="800000"/>
            <a:headEnd type="none" w="sm" len="sm"/>
            <a:tailEnd/>
          </a:ln>
        </p:spPr>
        <p:txBody>
          <a:bodyPr wrap="none" lIns="91428" tIns="45714" rIns="91428" bIns="45714" anchor="ctr"/>
          <a:lstStyle/>
          <a:p>
            <a:pPr defTabSz="914286"/>
            <a:endParaRPr lang="en-US" sz="1800" kern="0">
              <a:solidFill>
                <a:sysClr val="windowText" lastClr="000000"/>
              </a:solidFill>
            </a:endParaRPr>
          </a:p>
        </p:txBody>
      </p:sp>
      <p:sp>
        <p:nvSpPr>
          <p:cNvPr id="213" name="TextBox 212">
            <a:hlinkClick r:id="rId37" action="ppaction://hlinksldjump"/>
          </p:cNvPr>
          <p:cNvSpPr txBox="1"/>
          <p:nvPr/>
        </p:nvSpPr>
        <p:spPr>
          <a:xfrm>
            <a:off x="18523752" y="8459969"/>
            <a:ext cx="738815" cy="461665"/>
          </a:xfrm>
          <a:prstGeom prst="rect">
            <a:avLst/>
          </a:prstGeom>
          <a:noFill/>
        </p:spPr>
        <p:txBody>
          <a:bodyPr wrap="square" rtlCol="0">
            <a:spAutoFit/>
          </a:bodyPr>
          <a:lstStyle/>
          <a:p>
            <a:pPr algn="ctr" defTabSz="914286">
              <a:defRPr/>
            </a:pPr>
            <a:r>
              <a:rPr lang="en-US" sz="2400" b="1" kern="0" dirty="0">
                <a:solidFill>
                  <a:srgbClr val="0000FF"/>
                </a:solidFill>
              </a:rPr>
              <a:t>CDD</a:t>
            </a:r>
          </a:p>
        </p:txBody>
      </p:sp>
      <p:sp>
        <p:nvSpPr>
          <p:cNvPr id="480" name="Rectangle 1783"/>
          <p:cNvSpPr>
            <a:spLocks noChangeArrowheads="1"/>
          </p:cNvSpPr>
          <p:nvPr/>
        </p:nvSpPr>
        <p:spPr bwMode="auto">
          <a:xfrm>
            <a:off x="9411759" y="8605016"/>
            <a:ext cx="2285256" cy="628587"/>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400" b="1" kern="0" dirty="0">
                <a:solidFill>
                  <a:sysClr val="windowText" lastClr="000000"/>
                </a:solidFill>
              </a:rPr>
              <a:t>Cost-Performance Analysis</a:t>
            </a:r>
          </a:p>
          <a:p>
            <a:pPr algn="ctr" defTabSz="1044309">
              <a:spcBef>
                <a:spcPts val="600"/>
              </a:spcBef>
              <a:defRPr/>
            </a:pPr>
            <a:r>
              <a:rPr lang="en-US" sz="1400" b="1" kern="0" dirty="0">
                <a:solidFill>
                  <a:sysClr val="windowText" lastClr="000000"/>
                </a:solidFill>
              </a:rPr>
              <a:t> and Trades</a:t>
            </a:r>
          </a:p>
        </p:txBody>
      </p:sp>
      <p:cxnSp>
        <p:nvCxnSpPr>
          <p:cNvPr id="483" name="Straight Arrow Connector 482"/>
          <p:cNvCxnSpPr/>
          <p:nvPr/>
        </p:nvCxnSpPr>
        <p:spPr bwMode="auto">
          <a:xfrm>
            <a:off x="8752114" y="8906575"/>
            <a:ext cx="3457890" cy="0"/>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grpSp>
        <p:nvGrpSpPr>
          <p:cNvPr id="484" name="Group 483"/>
          <p:cNvGrpSpPr/>
          <p:nvPr/>
        </p:nvGrpSpPr>
        <p:grpSpPr>
          <a:xfrm>
            <a:off x="2216115" y="8026400"/>
            <a:ext cx="918972" cy="648817"/>
            <a:chOff x="2542686" y="8716037"/>
            <a:chExt cx="2154548" cy="285751"/>
          </a:xfrm>
        </p:grpSpPr>
        <p:sp>
          <p:nvSpPr>
            <p:cNvPr id="485" name="Rectangle 1364">
              <a:hlinkClick r:id="rId38" action="ppaction://hlinksldjump"/>
            </p:cNvPr>
            <p:cNvSpPr>
              <a:spLocks noChangeArrowheads="1"/>
            </p:cNvSpPr>
            <p:nvPr/>
          </p:nvSpPr>
          <p:spPr bwMode="auto">
            <a:xfrm>
              <a:off x="2542686" y="8716037"/>
              <a:ext cx="2154548" cy="285751"/>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nchorCtr="0"/>
            <a:lstStyle/>
            <a:p>
              <a:pPr defTabSz="914286">
                <a:defRPr/>
              </a:pPr>
              <a:endParaRPr lang="en-US" sz="1200" kern="0" dirty="0">
                <a:solidFill>
                  <a:sysClr val="windowText" lastClr="000000"/>
                </a:solidFill>
              </a:endParaRPr>
            </a:p>
          </p:txBody>
        </p:sp>
        <p:sp>
          <p:nvSpPr>
            <p:cNvPr id="486" name="Rectangle 1365"/>
            <p:cNvSpPr>
              <a:spLocks noChangeArrowheads="1"/>
            </p:cNvSpPr>
            <p:nvPr/>
          </p:nvSpPr>
          <p:spPr bwMode="auto">
            <a:xfrm>
              <a:off x="2590004" y="8766390"/>
              <a:ext cx="2059915" cy="185044"/>
            </a:xfrm>
            <a:prstGeom prst="rect">
              <a:avLst/>
            </a:prstGeom>
            <a:noFill/>
            <a:ln w="9525">
              <a:noFill/>
              <a:miter lim="800000"/>
              <a:headEnd/>
              <a:tailEnd/>
            </a:ln>
          </p:spPr>
          <p:txBody>
            <a:bodyPr wrap="square" lIns="105196" tIns="52598" rIns="105196" bIns="52598" anchor="ctr" anchorCtr="0">
              <a:spAutoFit/>
            </a:bodyPr>
            <a:lstStyle/>
            <a:p>
              <a:pPr algn="ctr" defTabSz="1044309">
                <a:lnSpc>
                  <a:spcPct val="85000"/>
                </a:lnSpc>
                <a:defRPr/>
              </a:pPr>
              <a:r>
                <a:rPr lang="en-US" sz="1200" b="1" kern="0" dirty="0">
                  <a:solidFill>
                    <a:sysClr val="windowText" lastClr="000000"/>
                  </a:solidFill>
                </a:rPr>
                <a:t>Integrated Priority List</a:t>
              </a:r>
            </a:p>
          </p:txBody>
        </p:sp>
      </p:grpSp>
      <p:sp>
        <p:nvSpPr>
          <p:cNvPr id="491" name="Rectangle 1364">
            <a:hlinkClick r:id="rId39" action="ppaction://hlinksldjump"/>
          </p:cNvPr>
          <p:cNvSpPr>
            <a:spLocks noChangeArrowheads="1"/>
          </p:cNvSpPr>
          <p:nvPr/>
        </p:nvSpPr>
        <p:spPr bwMode="auto">
          <a:xfrm>
            <a:off x="2058539" y="7341736"/>
            <a:ext cx="998800" cy="648817"/>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square" lIns="91417" tIns="45708" rIns="91417" bIns="45708" anchor="ctr" anchorCtr="0"/>
          <a:lstStyle/>
          <a:p>
            <a:pPr algn="ctr" defTabSz="1044309">
              <a:lnSpc>
                <a:spcPct val="85000"/>
              </a:lnSpc>
              <a:defRPr/>
            </a:pPr>
            <a:r>
              <a:rPr lang="en-US" sz="1200" b="1" kern="0" dirty="0">
                <a:solidFill>
                  <a:sysClr val="windowText" lastClr="000000"/>
                </a:solidFill>
              </a:rPr>
              <a:t>Capabilities Gap Assessment</a:t>
            </a:r>
          </a:p>
        </p:txBody>
      </p:sp>
      <p:grpSp>
        <p:nvGrpSpPr>
          <p:cNvPr id="497" name="Group 496"/>
          <p:cNvGrpSpPr/>
          <p:nvPr/>
        </p:nvGrpSpPr>
        <p:grpSpPr>
          <a:xfrm>
            <a:off x="2614352" y="9686017"/>
            <a:ext cx="998800" cy="648817"/>
            <a:chOff x="2542686" y="8716037"/>
            <a:chExt cx="2154548" cy="285751"/>
          </a:xfrm>
        </p:grpSpPr>
        <p:sp>
          <p:nvSpPr>
            <p:cNvPr id="502" name="Rectangle 1364"/>
            <p:cNvSpPr>
              <a:spLocks noChangeArrowheads="1"/>
            </p:cNvSpPr>
            <p:nvPr/>
          </p:nvSpPr>
          <p:spPr bwMode="auto">
            <a:xfrm>
              <a:off x="2542686" y="8716037"/>
              <a:ext cx="2154548" cy="285751"/>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nchorCtr="0"/>
            <a:lstStyle/>
            <a:p>
              <a:pPr defTabSz="914286">
                <a:defRPr/>
              </a:pPr>
              <a:endParaRPr lang="en-US" sz="1200" kern="0" dirty="0">
                <a:solidFill>
                  <a:sysClr val="windowText" lastClr="000000"/>
                </a:solidFill>
              </a:endParaRPr>
            </a:p>
          </p:txBody>
        </p:sp>
        <p:sp>
          <p:nvSpPr>
            <p:cNvPr id="503" name="Rectangle 1365"/>
            <p:cNvSpPr>
              <a:spLocks noChangeArrowheads="1"/>
            </p:cNvSpPr>
            <p:nvPr/>
          </p:nvSpPr>
          <p:spPr bwMode="auto">
            <a:xfrm>
              <a:off x="2590005" y="8731825"/>
              <a:ext cx="2059914" cy="254175"/>
            </a:xfrm>
            <a:prstGeom prst="rect">
              <a:avLst/>
            </a:prstGeom>
            <a:noFill/>
            <a:ln w="9525">
              <a:noFill/>
              <a:miter lim="800000"/>
              <a:headEnd/>
              <a:tailEnd/>
            </a:ln>
          </p:spPr>
          <p:txBody>
            <a:bodyPr wrap="square" lIns="105196" tIns="52598" rIns="105196" bIns="52598" anchor="ctr" anchorCtr="0">
              <a:spAutoFit/>
            </a:bodyPr>
            <a:lstStyle/>
            <a:p>
              <a:pPr algn="ctr" defTabSz="1044309">
                <a:lnSpc>
                  <a:spcPct val="85000"/>
                </a:lnSpc>
                <a:defRPr/>
              </a:pPr>
              <a:r>
                <a:rPr lang="en-US" sz="1200" b="1" kern="0" dirty="0">
                  <a:solidFill>
                    <a:sysClr val="windowText" lastClr="000000"/>
                  </a:solidFill>
                </a:rPr>
                <a:t>Joint Intelligence  Estimate</a:t>
              </a:r>
            </a:p>
          </p:txBody>
        </p:sp>
      </p:grpSp>
      <p:sp>
        <p:nvSpPr>
          <p:cNvPr id="504" name="Rectangle 1783"/>
          <p:cNvSpPr>
            <a:spLocks noChangeArrowheads="1"/>
          </p:cNvSpPr>
          <p:nvPr/>
        </p:nvSpPr>
        <p:spPr bwMode="auto">
          <a:xfrm>
            <a:off x="9480550" y="9657752"/>
            <a:ext cx="2732630" cy="614055"/>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400" b="1" kern="0" dirty="0">
                <a:solidFill>
                  <a:sysClr val="windowText" lastClr="000000"/>
                </a:solidFill>
              </a:rPr>
              <a:t>Refine CIPs &amp; Threat Modules</a:t>
            </a:r>
          </a:p>
          <a:p>
            <a:pPr algn="ctr" defTabSz="1044309">
              <a:spcBef>
                <a:spcPts val="600"/>
              </a:spcBef>
              <a:defRPr/>
            </a:pPr>
            <a:r>
              <a:rPr lang="en-US" sz="1400" b="1" kern="0" dirty="0">
                <a:solidFill>
                  <a:sysClr val="windowText" lastClr="000000"/>
                </a:solidFill>
              </a:rPr>
              <a:t> Identify Intelligence Mission Data</a:t>
            </a:r>
          </a:p>
        </p:txBody>
      </p:sp>
      <p:cxnSp>
        <p:nvCxnSpPr>
          <p:cNvPr id="505" name="Straight Arrow Connector 504"/>
          <p:cNvCxnSpPr>
            <a:cxnSpLocks/>
          </p:cNvCxnSpPr>
          <p:nvPr/>
        </p:nvCxnSpPr>
        <p:spPr bwMode="auto">
          <a:xfrm>
            <a:off x="9020629" y="9958858"/>
            <a:ext cx="4106561" cy="26970"/>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grpSp>
        <p:nvGrpSpPr>
          <p:cNvPr id="506" name="Group 505"/>
          <p:cNvGrpSpPr/>
          <p:nvPr/>
        </p:nvGrpSpPr>
        <p:grpSpPr>
          <a:xfrm>
            <a:off x="7975490" y="9976187"/>
            <a:ext cx="692459" cy="621102"/>
            <a:chOff x="7689672" y="14207706"/>
            <a:chExt cx="692459" cy="621102"/>
          </a:xfrm>
        </p:grpSpPr>
        <p:sp>
          <p:nvSpPr>
            <p:cNvPr id="507" name="Flowchart: Document 506"/>
            <p:cNvSpPr/>
            <p:nvPr/>
          </p:nvSpPr>
          <p:spPr>
            <a:xfrm>
              <a:off x="7712015" y="14207706"/>
              <a:ext cx="629728" cy="621102"/>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08" name="TextBox 507"/>
            <p:cNvSpPr txBox="1"/>
            <p:nvPr/>
          </p:nvSpPr>
          <p:spPr>
            <a:xfrm>
              <a:off x="7689672" y="14309167"/>
              <a:ext cx="692459" cy="338554"/>
            </a:xfrm>
            <a:prstGeom prst="rect">
              <a:avLst/>
            </a:prstGeom>
            <a:noFill/>
          </p:spPr>
          <p:txBody>
            <a:bodyPr wrap="square" rtlCol="0">
              <a:spAutoFit/>
            </a:bodyPr>
            <a:lstStyle/>
            <a:p>
              <a:pPr algn="ctr" defTabSz="914286">
                <a:defRPr/>
              </a:pPr>
              <a:r>
                <a:rPr lang="en-US" sz="1600" b="1" kern="0" dirty="0">
                  <a:solidFill>
                    <a:srgbClr val="0000FF"/>
                  </a:solidFill>
                </a:rPr>
                <a:t>LMDP</a:t>
              </a:r>
            </a:p>
          </p:txBody>
        </p:sp>
      </p:grpSp>
      <p:cxnSp>
        <p:nvCxnSpPr>
          <p:cNvPr id="516" name="Straight Arrow Connector 515"/>
          <p:cNvCxnSpPr/>
          <p:nvPr/>
        </p:nvCxnSpPr>
        <p:spPr bwMode="auto">
          <a:xfrm>
            <a:off x="5225143" y="10278673"/>
            <a:ext cx="2685142" cy="0"/>
          </a:xfrm>
          <a:prstGeom prst="straightConnector1">
            <a:avLst/>
          </a:prstGeom>
          <a:solidFill>
            <a:srgbClr val="BBE0E3"/>
          </a:solidFill>
          <a:ln w="57150" cap="flat" cmpd="sng" algn="ctr">
            <a:solidFill>
              <a:srgbClr val="7030A0"/>
            </a:solidFill>
            <a:prstDash val="solid"/>
            <a:round/>
            <a:headEnd type="none" w="med" len="med"/>
            <a:tailEnd type="stealth" w="lg" len="lg"/>
          </a:ln>
          <a:effectLst/>
        </p:spPr>
      </p:cxnSp>
      <p:sp>
        <p:nvSpPr>
          <p:cNvPr id="517" name="Rectangle 1783"/>
          <p:cNvSpPr>
            <a:spLocks noChangeArrowheads="1"/>
          </p:cNvSpPr>
          <p:nvPr/>
        </p:nvSpPr>
        <p:spPr bwMode="auto">
          <a:xfrm>
            <a:off x="5254172" y="9985828"/>
            <a:ext cx="2537038" cy="552499"/>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200" b="1" kern="0" dirty="0">
                <a:solidFill>
                  <a:srgbClr val="0000FF"/>
                </a:solidFill>
              </a:rPr>
              <a:t>Determine Intelligence</a:t>
            </a:r>
          </a:p>
          <a:p>
            <a:pPr algn="ctr" defTabSz="1044309">
              <a:spcBef>
                <a:spcPts val="600"/>
              </a:spcBef>
              <a:defRPr/>
            </a:pPr>
            <a:r>
              <a:rPr lang="en-US" sz="1200" b="1" kern="0" dirty="0">
                <a:solidFill>
                  <a:srgbClr val="0000FF"/>
                </a:solidFill>
              </a:rPr>
              <a:t> Mission Data Dependencies</a:t>
            </a:r>
          </a:p>
        </p:txBody>
      </p:sp>
      <p:sp>
        <p:nvSpPr>
          <p:cNvPr id="533" name="Flowchart: Document 532"/>
          <p:cNvSpPr/>
          <p:nvPr/>
        </p:nvSpPr>
        <p:spPr>
          <a:xfrm>
            <a:off x="13346097" y="9932174"/>
            <a:ext cx="621102" cy="605198"/>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algn="ctr" defTabSz="914286">
              <a:defRPr/>
            </a:pPr>
            <a:r>
              <a:rPr lang="en-US" sz="1600" b="1" kern="0" dirty="0">
                <a:solidFill>
                  <a:srgbClr val="0000FF"/>
                </a:solidFill>
              </a:rPr>
              <a:t>LMDP</a:t>
            </a:r>
          </a:p>
        </p:txBody>
      </p:sp>
      <p:sp>
        <p:nvSpPr>
          <p:cNvPr id="536" name="Flowchart: Document 535"/>
          <p:cNvSpPr/>
          <p:nvPr/>
        </p:nvSpPr>
        <p:spPr>
          <a:xfrm>
            <a:off x="19681583" y="9939431"/>
            <a:ext cx="621102" cy="597940"/>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286">
              <a:defRPr/>
            </a:pPr>
            <a:r>
              <a:rPr lang="en-US" sz="1600" b="1" kern="0" dirty="0">
                <a:solidFill>
                  <a:srgbClr val="0000FF"/>
                </a:solidFill>
              </a:rPr>
              <a:t>LMDP</a:t>
            </a:r>
          </a:p>
        </p:txBody>
      </p:sp>
      <p:sp>
        <p:nvSpPr>
          <p:cNvPr id="539" name="Flowchart: Document 538"/>
          <p:cNvSpPr/>
          <p:nvPr/>
        </p:nvSpPr>
        <p:spPr>
          <a:xfrm>
            <a:off x="13846860" y="10224726"/>
            <a:ext cx="621102" cy="605198"/>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algn="ctr" defTabSz="914286">
              <a:defRPr/>
            </a:pPr>
            <a:r>
              <a:rPr lang="en-US" sz="1600" b="1" kern="0" dirty="0">
                <a:solidFill>
                  <a:srgbClr val="0000FF"/>
                </a:solidFill>
              </a:rPr>
              <a:t>SCRM</a:t>
            </a:r>
          </a:p>
        </p:txBody>
      </p:sp>
      <p:sp>
        <p:nvSpPr>
          <p:cNvPr id="550" name="Flowchart: Document 549"/>
          <p:cNvSpPr/>
          <p:nvPr/>
        </p:nvSpPr>
        <p:spPr>
          <a:xfrm>
            <a:off x="23208555" y="9315316"/>
            <a:ext cx="621102" cy="721312"/>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endParaRPr lang="en-US" sz="1800" b="1" kern="0">
              <a:solidFill>
                <a:sysClr val="windowText" lastClr="000000"/>
              </a:solidFill>
            </a:endParaRPr>
          </a:p>
        </p:txBody>
      </p:sp>
      <p:sp>
        <p:nvSpPr>
          <p:cNvPr id="555" name="TextBox 554"/>
          <p:cNvSpPr txBox="1"/>
          <p:nvPr/>
        </p:nvSpPr>
        <p:spPr>
          <a:xfrm>
            <a:off x="23022591" y="9456075"/>
            <a:ext cx="990600" cy="338554"/>
          </a:xfrm>
          <a:prstGeom prst="rect">
            <a:avLst/>
          </a:prstGeom>
          <a:noFill/>
        </p:spPr>
        <p:txBody>
          <a:bodyPr wrap="square" rtlCol="0">
            <a:spAutoFit/>
          </a:bodyPr>
          <a:lstStyle/>
          <a:p>
            <a:pPr algn="ctr" defTabSz="914286">
              <a:defRPr/>
            </a:pPr>
            <a:r>
              <a:rPr lang="en-US" sz="1600" b="1" kern="0" dirty="0">
                <a:solidFill>
                  <a:srgbClr val="0000FF"/>
                </a:solidFill>
              </a:rPr>
              <a:t>VOLT</a:t>
            </a:r>
          </a:p>
        </p:txBody>
      </p:sp>
      <p:sp>
        <p:nvSpPr>
          <p:cNvPr id="556" name="Rectangle 1783"/>
          <p:cNvSpPr>
            <a:spLocks noChangeArrowheads="1"/>
          </p:cNvSpPr>
          <p:nvPr/>
        </p:nvSpPr>
        <p:spPr bwMode="auto">
          <a:xfrm>
            <a:off x="6937401" y="15259599"/>
            <a:ext cx="1727627" cy="475555"/>
          </a:xfrm>
          <a:prstGeom prst="rect">
            <a:avLst/>
          </a:prstGeom>
          <a:noFill/>
          <a:ln w="9525">
            <a:noFill/>
            <a:miter lim="800000"/>
            <a:headEnd/>
            <a:tailEnd/>
          </a:ln>
        </p:spPr>
        <p:txBody>
          <a:bodyPr wrap="square" lIns="105196" tIns="52598" rIns="105196" bIns="52598">
            <a:spAutoFit/>
          </a:bodyPr>
          <a:lstStyle/>
          <a:p>
            <a:pPr algn="ctr" defTabSz="1044309">
              <a:defRPr/>
            </a:pPr>
            <a:r>
              <a:rPr lang="en-US" sz="1200" b="1" kern="0" dirty="0">
                <a:solidFill>
                  <a:schemeClr val="accent2"/>
                </a:solidFill>
              </a:rPr>
              <a:t>(Includes Cybersecurity Strategy Annex)</a:t>
            </a:r>
          </a:p>
        </p:txBody>
      </p:sp>
      <p:sp>
        <p:nvSpPr>
          <p:cNvPr id="562" name="Flowchart: Document 561"/>
          <p:cNvSpPr/>
          <p:nvPr/>
        </p:nvSpPr>
        <p:spPr>
          <a:xfrm>
            <a:off x="23244840" y="9816059"/>
            <a:ext cx="621102" cy="597940"/>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600" b="1" kern="0" dirty="0">
                <a:solidFill>
                  <a:srgbClr val="0000FF"/>
                </a:solidFill>
              </a:rPr>
              <a:t>LMDP</a:t>
            </a:r>
          </a:p>
        </p:txBody>
      </p:sp>
      <p:grpSp>
        <p:nvGrpSpPr>
          <p:cNvPr id="567" name="Group 566"/>
          <p:cNvGrpSpPr/>
          <p:nvPr/>
        </p:nvGrpSpPr>
        <p:grpSpPr>
          <a:xfrm>
            <a:off x="6463568" y="8605976"/>
            <a:ext cx="984001" cy="584775"/>
            <a:chOff x="7172868" y="4879551"/>
            <a:chExt cx="1256803" cy="579056"/>
          </a:xfrm>
        </p:grpSpPr>
        <p:sp>
          <p:nvSpPr>
            <p:cNvPr id="568" name="Rectangle 4330"/>
            <p:cNvSpPr>
              <a:spLocks noChangeArrowheads="1"/>
            </p:cNvSpPr>
            <p:nvPr/>
          </p:nvSpPr>
          <p:spPr bwMode="auto">
            <a:xfrm>
              <a:off x="7203277" y="4895849"/>
              <a:ext cx="1121574" cy="542926"/>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800" b="1" kern="0" dirty="0">
                <a:solidFill>
                  <a:sysClr val="windowText" lastClr="000000"/>
                </a:solidFill>
              </a:endParaRPr>
            </a:p>
          </p:txBody>
        </p:sp>
        <p:sp>
          <p:nvSpPr>
            <p:cNvPr id="569" name="Text Box 2318"/>
            <p:cNvSpPr txBox="1">
              <a:spLocks noChangeArrowheads="1"/>
            </p:cNvSpPr>
            <p:nvPr/>
          </p:nvSpPr>
          <p:spPr bwMode="auto">
            <a:xfrm>
              <a:off x="7172868" y="4879551"/>
              <a:ext cx="1256803" cy="579056"/>
            </a:xfrm>
            <a:prstGeom prst="rect">
              <a:avLst/>
            </a:prstGeom>
            <a:noFill/>
            <a:ln w="12700">
              <a:noFill/>
              <a:miter lim="800000"/>
              <a:headEnd type="none" w="sm" len="sm"/>
              <a:tailEnd/>
            </a:ln>
          </p:spPr>
          <p:txBody>
            <a:bodyPr wrap="none">
              <a:spAutoFit/>
            </a:bodyPr>
            <a:lstStyle/>
            <a:p>
              <a:pPr algn="ctr" defTabSz="1044445"/>
              <a:r>
                <a:rPr lang="en-US" sz="1600" b="1" dirty="0"/>
                <a:t>Post AOA </a:t>
              </a:r>
            </a:p>
            <a:p>
              <a:pPr algn="ctr" defTabSz="1044445"/>
              <a:r>
                <a:rPr lang="en-US" sz="1600" b="1" dirty="0"/>
                <a:t>Review</a:t>
              </a:r>
            </a:p>
          </p:txBody>
        </p:sp>
      </p:grpSp>
      <p:sp>
        <p:nvSpPr>
          <p:cNvPr id="570" name="TextBox 569">
            <a:hlinkClick r:id="rId40" action="ppaction://hlinksldjump"/>
          </p:cNvPr>
          <p:cNvSpPr txBox="1"/>
          <p:nvPr/>
        </p:nvSpPr>
        <p:spPr>
          <a:xfrm>
            <a:off x="28215770" y="8519886"/>
            <a:ext cx="1247925" cy="740228"/>
          </a:xfrm>
          <a:prstGeom prst="rect">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square" lIns="91428" tIns="45714" rIns="91428" bIns="45714" anchor="ctr"/>
          <a:lstStyle>
            <a:defPPr>
              <a:defRPr lang="en-US"/>
            </a:defPPr>
            <a:lvl1pPr algn="ctr" defTabSz="914286">
              <a:defRPr sz="1600" b="1" kern="0">
                <a:solidFill>
                  <a:sysClr val="windowText" lastClr="000000"/>
                </a:solidFill>
              </a:defRPr>
            </a:lvl1pPr>
          </a:lstStyle>
          <a:p>
            <a:r>
              <a:rPr lang="en-US" dirty="0"/>
              <a:t>End of Service Life Decision</a:t>
            </a:r>
          </a:p>
        </p:txBody>
      </p:sp>
      <p:grpSp>
        <p:nvGrpSpPr>
          <p:cNvPr id="574" name="Group 573"/>
          <p:cNvGrpSpPr/>
          <p:nvPr/>
        </p:nvGrpSpPr>
        <p:grpSpPr>
          <a:xfrm>
            <a:off x="4069409" y="9680574"/>
            <a:ext cx="1201998" cy="648817"/>
            <a:chOff x="2542686" y="8716037"/>
            <a:chExt cx="2154548" cy="285751"/>
          </a:xfrm>
        </p:grpSpPr>
        <p:sp>
          <p:nvSpPr>
            <p:cNvPr id="575" name="Rectangle 1364"/>
            <p:cNvSpPr>
              <a:spLocks noChangeArrowheads="1"/>
            </p:cNvSpPr>
            <p:nvPr/>
          </p:nvSpPr>
          <p:spPr bwMode="auto">
            <a:xfrm>
              <a:off x="2542686" y="8716037"/>
              <a:ext cx="2154548" cy="285751"/>
            </a:xfrm>
            <a:prstGeom prst="rec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91417" tIns="45708" rIns="91417" bIns="45708" anchor="ctr" anchorCtr="0"/>
            <a:lstStyle/>
            <a:p>
              <a:pPr defTabSz="914286">
                <a:defRPr/>
              </a:pPr>
              <a:endParaRPr lang="en-US" sz="1200" kern="0" dirty="0">
                <a:solidFill>
                  <a:sysClr val="windowText" lastClr="000000"/>
                </a:solidFill>
              </a:endParaRPr>
            </a:p>
          </p:txBody>
        </p:sp>
        <p:sp>
          <p:nvSpPr>
            <p:cNvPr id="576" name="Rectangle 1365"/>
            <p:cNvSpPr>
              <a:spLocks noChangeArrowheads="1"/>
            </p:cNvSpPr>
            <p:nvPr/>
          </p:nvSpPr>
          <p:spPr bwMode="auto">
            <a:xfrm>
              <a:off x="2590004" y="8731825"/>
              <a:ext cx="2059914" cy="254175"/>
            </a:xfrm>
            <a:prstGeom prst="rect">
              <a:avLst/>
            </a:prstGeom>
            <a:noFill/>
            <a:ln w="9525">
              <a:noFill/>
              <a:miter lim="800000"/>
              <a:headEnd/>
              <a:tailEnd/>
            </a:ln>
          </p:spPr>
          <p:txBody>
            <a:bodyPr wrap="square" lIns="105196" tIns="52598" rIns="105196" bIns="52598" anchor="ctr" anchorCtr="0">
              <a:spAutoFit/>
            </a:bodyPr>
            <a:lstStyle/>
            <a:p>
              <a:pPr algn="ctr" defTabSz="1044309">
                <a:lnSpc>
                  <a:spcPct val="85000"/>
                </a:lnSpc>
                <a:defRPr/>
              </a:pPr>
              <a:r>
                <a:rPr lang="en-US" sz="1200" b="1" kern="0" dirty="0">
                  <a:solidFill>
                    <a:sysClr val="windowText" lastClr="000000"/>
                  </a:solidFill>
                </a:rPr>
                <a:t>Defense Intelligence Threat  Library</a:t>
              </a:r>
            </a:p>
          </p:txBody>
        </p:sp>
      </p:grpSp>
      <p:sp>
        <p:nvSpPr>
          <p:cNvPr id="461" name="Rectangle 1783"/>
          <p:cNvSpPr>
            <a:spLocks noChangeArrowheads="1"/>
          </p:cNvSpPr>
          <p:nvPr/>
        </p:nvSpPr>
        <p:spPr bwMode="auto">
          <a:xfrm>
            <a:off x="16081375" y="9629177"/>
            <a:ext cx="2732630" cy="614055"/>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400" b="1" kern="0" dirty="0">
                <a:solidFill>
                  <a:sysClr val="windowText" lastClr="000000"/>
                </a:solidFill>
              </a:rPr>
              <a:t>Refine CIPs, Threat Modules</a:t>
            </a:r>
          </a:p>
          <a:p>
            <a:pPr algn="ctr" defTabSz="1044309">
              <a:spcBef>
                <a:spcPts val="600"/>
              </a:spcBef>
              <a:defRPr/>
            </a:pPr>
            <a:r>
              <a:rPr lang="en-US" sz="1400" b="1" kern="0" dirty="0">
                <a:solidFill>
                  <a:sysClr val="windowText" lastClr="000000"/>
                </a:solidFill>
              </a:rPr>
              <a:t> and Intelligence Mission Data</a:t>
            </a:r>
          </a:p>
        </p:txBody>
      </p:sp>
      <p:cxnSp>
        <p:nvCxnSpPr>
          <p:cNvPr id="467" name="Straight Arrow Connector 466"/>
          <p:cNvCxnSpPr>
            <a:cxnSpLocks/>
          </p:cNvCxnSpPr>
          <p:nvPr/>
        </p:nvCxnSpPr>
        <p:spPr bwMode="auto">
          <a:xfrm>
            <a:off x="14409417" y="9903488"/>
            <a:ext cx="5035228" cy="36630"/>
          </a:xfrm>
          <a:prstGeom prst="straightConnector1">
            <a:avLst/>
          </a:prstGeom>
          <a:solidFill>
            <a:srgbClr val="BBE0E3"/>
          </a:solidFill>
          <a:ln w="57150" cap="flat" cmpd="sng" algn="ctr">
            <a:solidFill>
              <a:schemeClr val="accent6"/>
            </a:solidFill>
            <a:prstDash val="solid"/>
            <a:round/>
            <a:headEnd type="none" w="med" len="med"/>
            <a:tailEnd type="stealth" w="lg" len="lg"/>
          </a:ln>
          <a:effectLst/>
        </p:spPr>
      </p:cxnSp>
      <p:sp>
        <p:nvSpPr>
          <p:cNvPr id="509" name="Rectangle 1783"/>
          <p:cNvSpPr>
            <a:spLocks noChangeArrowheads="1"/>
          </p:cNvSpPr>
          <p:nvPr/>
        </p:nvSpPr>
        <p:spPr bwMode="auto">
          <a:xfrm>
            <a:off x="20358100" y="9581552"/>
            <a:ext cx="2732630" cy="614055"/>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400" b="1" kern="0" dirty="0">
                <a:solidFill>
                  <a:sysClr val="windowText" lastClr="000000"/>
                </a:solidFill>
              </a:rPr>
              <a:t>Refine CIPs, Threat Modules</a:t>
            </a:r>
          </a:p>
          <a:p>
            <a:pPr algn="ctr" defTabSz="1044309">
              <a:spcBef>
                <a:spcPts val="600"/>
              </a:spcBef>
              <a:defRPr/>
            </a:pPr>
            <a:r>
              <a:rPr lang="en-US" sz="1400" b="1" kern="0" dirty="0">
                <a:solidFill>
                  <a:sysClr val="windowText" lastClr="000000"/>
                </a:solidFill>
              </a:rPr>
              <a:t> and Intelligence Mission Data</a:t>
            </a:r>
          </a:p>
        </p:txBody>
      </p:sp>
      <p:cxnSp>
        <p:nvCxnSpPr>
          <p:cNvPr id="510" name="Straight Arrow Connector 509"/>
          <p:cNvCxnSpPr/>
          <p:nvPr/>
        </p:nvCxnSpPr>
        <p:spPr bwMode="auto">
          <a:xfrm>
            <a:off x="20336329" y="9892183"/>
            <a:ext cx="2857046" cy="0"/>
          </a:xfrm>
          <a:prstGeom prst="straightConnector1">
            <a:avLst/>
          </a:prstGeom>
          <a:solidFill>
            <a:srgbClr val="BBE0E3"/>
          </a:solidFill>
          <a:ln w="57150" cap="flat" cmpd="sng" algn="ctr">
            <a:solidFill>
              <a:srgbClr val="00CC99"/>
            </a:solidFill>
            <a:prstDash val="solid"/>
            <a:round/>
            <a:headEnd type="none" w="med" len="med"/>
            <a:tailEnd type="stealth" w="lg" len="lg"/>
          </a:ln>
          <a:effectLst/>
        </p:spPr>
      </p:cxnSp>
      <p:sp>
        <p:nvSpPr>
          <p:cNvPr id="512" name="Rectangle 1783"/>
          <p:cNvSpPr>
            <a:spLocks noChangeArrowheads="1"/>
          </p:cNvSpPr>
          <p:nvPr/>
        </p:nvSpPr>
        <p:spPr bwMode="auto">
          <a:xfrm>
            <a:off x="15783984" y="8547866"/>
            <a:ext cx="2285256" cy="614055"/>
          </a:xfrm>
          <a:prstGeom prst="rect">
            <a:avLst/>
          </a:prstGeom>
          <a:noFill/>
          <a:ln w="9525">
            <a:noFill/>
            <a:miter lim="800000"/>
            <a:headEnd/>
            <a:tailEnd/>
          </a:ln>
        </p:spPr>
        <p:txBody>
          <a:bodyPr wrap="square" lIns="105196" tIns="52598" rIns="105196" bIns="52598">
            <a:spAutoFit/>
          </a:bodyPr>
          <a:lstStyle/>
          <a:p>
            <a:pPr algn="ctr" defTabSz="1044309">
              <a:spcBef>
                <a:spcPts val="600"/>
              </a:spcBef>
              <a:defRPr/>
            </a:pPr>
            <a:r>
              <a:rPr lang="en-US" sz="1400" b="1" kern="0" dirty="0">
                <a:solidFill>
                  <a:sysClr val="windowText" lastClr="000000"/>
                </a:solidFill>
              </a:rPr>
              <a:t>Refine Requirements </a:t>
            </a:r>
          </a:p>
          <a:p>
            <a:pPr algn="ctr" defTabSz="1044309">
              <a:spcBef>
                <a:spcPts val="600"/>
              </a:spcBef>
              <a:defRPr/>
            </a:pPr>
            <a:r>
              <a:rPr lang="en-US" sz="1400" b="1" kern="0" dirty="0">
                <a:solidFill>
                  <a:sysClr val="windowText" lastClr="000000"/>
                </a:solidFill>
              </a:rPr>
              <a:t>For Production</a:t>
            </a:r>
          </a:p>
        </p:txBody>
      </p:sp>
      <p:cxnSp>
        <p:nvCxnSpPr>
          <p:cNvPr id="513" name="Straight Arrow Connector 512"/>
          <p:cNvCxnSpPr/>
          <p:nvPr/>
        </p:nvCxnSpPr>
        <p:spPr bwMode="auto">
          <a:xfrm>
            <a:off x="15010039" y="8868475"/>
            <a:ext cx="3457890" cy="0"/>
          </a:xfrm>
          <a:prstGeom prst="straightConnector1">
            <a:avLst/>
          </a:prstGeom>
          <a:solidFill>
            <a:srgbClr val="BBE0E3"/>
          </a:solidFill>
          <a:ln w="57150" cap="flat" cmpd="sng" algn="ctr">
            <a:solidFill>
              <a:schemeClr val="accent6"/>
            </a:solidFill>
            <a:prstDash val="solid"/>
            <a:round/>
            <a:headEnd type="none" w="med" len="med"/>
            <a:tailEnd type="stealth" w="lg" len="lg"/>
          </a:ln>
          <a:effectLst/>
        </p:spPr>
      </p:cxnSp>
      <p:sp>
        <p:nvSpPr>
          <p:cNvPr id="41" name="Freeform 40"/>
          <p:cNvSpPr/>
          <p:nvPr/>
        </p:nvSpPr>
        <p:spPr>
          <a:xfrm>
            <a:off x="4676775" y="10334625"/>
            <a:ext cx="2748070" cy="4383644"/>
          </a:xfrm>
          <a:custGeom>
            <a:avLst/>
            <a:gdLst>
              <a:gd name="connsiteX0" fmla="*/ 0 w 2828925"/>
              <a:gd name="connsiteY0" fmla="*/ 0 h 4086225"/>
              <a:gd name="connsiteX1" fmla="*/ 1123950 w 2828925"/>
              <a:gd name="connsiteY1" fmla="*/ 2943225 h 4086225"/>
              <a:gd name="connsiteX2" fmla="*/ 2828925 w 2828925"/>
              <a:gd name="connsiteY2" fmla="*/ 4086225 h 4086225"/>
              <a:gd name="connsiteX0" fmla="*/ 0 w 2828925"/>
              <a:gd name="connsiteY0" fmla="*/ 0 h 4086225"/>
              <a:gd name="connsiteX1" fmla="*/ 820172 w 2828925"/>
              <a:gd name="connsiteY1" fmla="*/ 2457450 h 4086225"/>
              <a:gd name="connsiteX2" fmla="*/ 2828925 w 2828925"/>
              <a:gd name="connsiteY2" fmla="*/ 4086225 h 4086225"/>
              <a:gd name="connsiteX0" fmla="*/ 0 w 2828925"/>
              <a:gd name="connsiteY0" fmla="*/ 0 h 4086225"/>
              <a:gd name="connsiteX1" fmla="*/ 820172 w 2828925"/>
              <a:gd name="connsiteY1" fmla="*/ 2457450 h 4086225"/>
              <a:gd name="connsiteX2" fmla="*/ 2828925 w 2828925"/>
              <a:gd name="connsiteY2" fmla="*/ 4086225 h 4086225"/>
              <a:gd name="connsiteX0" fmla="*/ 0 w 2828925"/>
              <a:gd name="connsiteY0" fmla="*/ 0 h 4086225"/>
              <a:gd name="connsiteX1" fmla="*/ 715043 w 2828925"/>
              <a:gd name="connsiteY1" fmla="*/ 2516559 h 4086225"/>
              <a:gd name="connsiteX2" fmla="*/ 2828925 w 2828925"/>
              <a:gd name="connsiteY2" fmla="*/ 4086225 h 4086225"/>
              <a:gd name="connsiteX0" fmla="*/ 0 w 2828925"/>
              <a:gd name="connsiteY0" fmla="*/ 0 h 4086225"/>
              <a:gd name="connsiteX1" fmla="*/ 152916 w 2828925"/>
              <a:gd name="connsiteY1" fmla="*/ 962628 h 4086225"/>
              <a:gd name="connsiteX2" fmla="*/ 715043 w 2828925"/>
              <a:gd name="connsiteY2" fmla="*/ 2516559 h 4086225"/>
              <a:gd name="connsiteX3" fmla="*/ 2828925 w 2828925"/>
              <a:gd name="connsiteY3" fmla="*/ 4086225 h 4086225"/>
              <a:gd name="connsiteX0" fmla="*/ 0 w 2828925"/>
              <a:gd name="connsiteY0" fmla="*/ 0 h 4086225"/>
              <a:gd name="connsiteX1" fmla="*/ 152916 w 2828925"/>
              <a:gd name="connsiteY1" fmla="*/ 962628 h 4086225"/>
              <a:gd name="connsiteX2" fmla="*/ 715043 w 2828925"/>
              <a:gd name="connsiteY2" fmla="*/ 2516559 h 4086225"/>
              <a:gd name="connsiteX3" fmla="*/ 2828925 w 2828925"/>
              <a:gd name="connsiteY3" fmla="*/ 4086225 h 4086225"/>
              <a:gd name="connsiteX0" fmla="*/ 0 w 2828925"/>
              <a:gd name="connsiteY0" fmla="*/ 0 h 4086225"/>
              <a:gd name="connsiteX1" fmla="*/ 152916 w 2828925"/>
              <a:gd name="connsiteY1" fmla="*/ 962628 h 4086225"/>
              <a:gd name="connsiteX2" fmla="*/ 715043 w 2828925"/>
              <a:gd name="connsiteY2" fmla="*/ 2516559 h 4086225"/>
              <a:gd name="connsiteX3" fmla="*/ 2828925 w 2828925"/>
              <a:gd name="connsiteY3" fmla="*/ 4086225 h 4086225"/>
            </a:gdLst>
            <a:ahLst/>
            <a:cxnLst>
              <a:cxn ang="0">
                <a:pos x="connsiteX0" y="connsiteY0"/>
              </a:cxn>
              <a:cxn ang="0">
                <a:pos x="connsiteX1" y="connsiteY1"/>
              </a:cxn>
              <a:cxn ang="0">
                <a:pos x="connsiteX2" y="connsiteY2"/>
              </a:cxn>
              <a:cxn ang="0">
                <a:pos x="connsiteX3" y="connsiteY3"/>
              </a:cxn>
            </a:cxnLst>
            <a:rect l="l" t="t" r="r" b="b"/>
            <a:pathLst>
              <a:path w="2828925" h="4086225">
                <a:moveTo>
                  <a:pt x="0" y="0"/>
                </a:moveTo>
                <a:cubicBezTo>
                  <a:pt x="38229" y="159031"/>
                  <a:pt x="71970" y="543202"/>
                  <a:pt x="152916" y="962628"/>
                </a:cubicBezTo>
                <a:cubicBezTo>
                  <a:pt x="214747" y="1390498"/>
                  <a:pt x="281784" y="1994552"/>
                  <a:pt x="715043" y="2516559"/>
                </a:cubicBezTo>
                <a:cubicBezTo>
                  <a:pt x="1129572" y="3245221"/>
                  <a:pt x="2212181" y="3855243"/>
                  <a:pt x="2828925" y="4086225"/>
                </a:cubicBezTo>
              </a:path>
            </a:pathLst>
          </a:custGeom>
          <a:noFill/>
          <a:ln w="38100" cap="flat" cmpd="sng" algn="ctr">
            <a:solidFill>
              <a:srgbClr val="7030A0"/>
            </a:solidFill>
            <a:prstDash val="solid"/>
            <a:round/>
            <a:headEnd type="none" w="med" len="med"/>
            <a:tailEnd type="stealth" w="lg" len="lg"/>
          </a:ln>
          <a:effectLst/>
        </p:spPr>
        <p:txBody>
          <a:bodyPr rtlCol="0" anchor="ctr"/>
          <a:lstStyle/>
          <a:p>
            <a:pPr algn="ctr"/>
            <a:endParaRPr lang="en-US" dirty="0"/>
          </a:p>
        </p:txBody>
      </p:sp>
      <p:cxnSp>
        <p:nvCxnSpPr>
          <p:cNvPr id="515" name="Straight Arrow Connector 514"/>
          <p:cNvCxnSpPr/>
          <p:nvPr/>
        </p:nvCxnSpPr>
        <p:spPr bwMode="auto">
          <a:xfrm>
            <a:off x="8822649" y="14917244"/>
            <a:ext cx="3942896" cy="0"/>
          </a:xfrm>
          <a:prstGeom prst="straightConnector1">
            <a:avLst/>
          </a:prstGeom>
          <a:solidFill>
            <a:srgbClr val="BBE0E3"/>
          </a:solidFill>
          <a:ln w="57150" cap="flat" cmpd="sng" algn="ctr">
            <a:solidFill>
              <a:srgbClr val="0099FF"/>
            </a:solidFill>
            <a:prstDash val="solid"/>
            <a:round/>
            <a:headEnd type="none" w="med" len="med"/>
            <a:tailEnd type="stealth" w="lg" len="lg"/>
          </a:ln>
          <a:effectLst/>
        </p:spPr>
      </p:cxnSp>
      <p:cxnSp>
        <p:nvCxnSpPr>
          <p:cNvPr id="565" name="Straight Arrow Connector 564"/>
          <p:cNvCxnSpPr/>
          <p:nvPr/>
        </p:nvCxnSpPr>
        <p:spPr bwMode="auto">
          <a:xfrm>
            <a:off x="15687887" y="14917244"/>
            <a:ext cx="3942896" cy="0"/>
          </a:xfrm>
          <a:prstGeom prst="straightConnector1">
            <a:avLst/>
          </a:prstGeom>
          <a:solidFill>
            <a:srgbClr val="BBE0E3"/>
          </a:solidFill>
          <a:ln w="57150" cap="flat" cmpd="sng" algn="ctr">
            <a:solidFill>
              <a:schemeClr val="accent6"/>
            </a:solidFill>
            <a:prstDash val="solid"/>
            <a:round/>
            <a:headEnd type="none" w="med" len="med"/>
            <a:tailEnd type="stealth" w="lg" len="lg"/>
          </a:ln>
          <a:effectLst/>
        </p:spPr>
      </p:cxnSp>
      <p:cxnSp>
        <p:nvCxnSpPr>
          <p:cNvPr id="566" name="Straight Arrow Connector 565"/>
          <p:cNvCxnSpPr/>
          <p:nvPr/>
        </p:nvCxnSpPr>
        <p:spPr bwMode="auto">
          <a:xfrm flipV="1">
            <a:off x="20606919" y="14917244"/>
            <a:ext cx="2710281" cy="2654"/>
          </a:xfrm>
          <a:prstGeom prst="straightConnector1">
            <a:avLst/>
          </a:prstGeom>
          <a:solidFill>
            <a:srgbClr val="BBE0E3"/>
          </a:solidFill>
          <a:ln w="57150" cap="flat" cmpd="sng" algn="ctr">
            <a:solidFill>
              <a:srgbClr val="00CC99"/>
            </a:solidFill>
            <a:prstDash val="solid"/>
            <a:round/>
            <a:headEnd type="none" w="med" len="med"/>
            <a:tailEnd type="stealth" w="lg" len="lg"/>
          </a:ln>
          <a:effectLst/>
        </p:spPr>
      </p:cxnSp>
      <p:sp>
        <p:nvSpPr>
          <p:cNvPr id="20" name="TextBox 19"/>
          <p:cNvSpPr txBox="1"/>
          <p:nvPr/>
        </p:nvSpPr>
        <p:spPr>
          <a:xfrm>
            <a:off x="8971439" y="14656180"/>
            <a:ext cx="3562578" cy="276999"/>
          </a:xfrm>
          <a:prstGeom prst="rect">
            <a:avLst/>
          </a:prstGeom>
          <a:noFill/>
        </p:spPr>
        <p:txBody>
          <a:bodyPr wrap="none" rtlCol="0">
            <a:spAutoFit/>
          </a:bodyPr>
          <a:lstStyle/>
          <a:p>
            <a:r>
              <a:rPr lang="en-US" sz="1200" b="1" dirty="0"/>
              <a:t>Reassess CI, Cybersecurity, and Security Environment</a:t>
            </a:r>
          </a:p>
        </p:txBody>
      </p:sp>
      <p:sp>
        <p:nvSpPr>
          <p:cNvPr id="30" name="TextBox 29"/>
          <p:cNvSpPr txBox="1"/>
          <p:nvPr/>
        </p:nvSpPr>
        <p:spPr>
          <a:xfrm>
            <a:off x="15762365" y="14623220"/>
            <a:ext cx="3562578" cy="461665"/>
          </a:xfrm>
          <a:prstGeom prst="rect">
            <a:avLst/>
          </a:prstGeom>
          <a:noFill/>
        </p:spPr>
        <p:txBody>
          <a:bodyPr wrap="none" rtlCol="0">
            <a:spAutoFit/>
          </a:bodyPr>
          <a:lstStyle/>
          <a:p>
            <a:r>
              <a:rPr lang="en-US" sz="1200" b="1" dirty="0"/>
              <a:t>Reassess CI, Cybersecurity, and Security Environment</a:t>
            </a:r>
          </a:p>
          <a:p>
            <a:endParaRPr lang="en-US" sz="1200" dirty="0"/>
          </a:p>
        </p:txBody>
      </p:sp>
      <p:sp>
        <p:nvSpPr>
          <p:cNvPr id="40" name="TextBox 39"/>
          <p:cNvSpPr txBox="1"/>
          <p:nvPr/>
        </p:nvSpPr>
        <p:spPr>
          <a:xfrm>
            <a:off x="20498530" y="14595119"/>
            <a:ext cx="2672653" cy="830997"/>
          </a:xfrm>
          <a:prstGeom prst="rect">
            <a:avLst/>
          </a:prstGeom>
          <a:noFill/>
        </p:spPr>
        <p:txBody>
          <a:bodyPr wrap="square" rtlCol="0">
            <a:spAutoFit/>
          </a:bodyPr>
          <a:lstStyle/>
          <a:p>
            <a:pPr algn="ctr"/>
            <a:r>
              <a:rPr lang="en-US" sz="1200" b="1" dirty="0"/>
              <a:t>Reassess CI, Cybersecurity, and </a:t>
            </a:r>
          </a:p>
          <a:p>
            <a:pPr algn="ctr"/>
            <a:endParaRPr lang="en-US" sz="1200" b="1" dirty="0"/>
          </a:p>
          <a:p>
            <a:pPr algn="ctr"/>
            <a:r>
              <a:rPr lang="en-US" sz="1200" b="1" dirty="0"/>
              <a:t>Security Environment</a:t>
            </a:r>
          </a:p>
          <a:p>
            <a:pPr algn="ctr"/>
            <a:endParaRPr lang="en-US" sz="1200" dirty="0"/>
          </a:p>
        </p:txBody>
      </p:sp>
      <p:grpSp>
        <p:nvGrpSpPr>
          <p:cNvPr id="578" name="Group 577"/>
          <p:cNvGrpSpPr/>
          <p:nvPr/>
        </p:nvGrpSpPr>
        <p:grpSpPr>
          <a:xfrm>
            <a:off x="8044321" y="10382736"/>
            <a:ext cx="692459" cy="621102"/>
            <a:chOff x="8255741" y="14334682"/>
            <a:chExt cx="692459" cy="621102"/>
          </a:xfrm>
        </p:grpSpPr>
        <p:sp>
          <p:nvSpPr>
            <p:cNvPr id="579" name="Flowchart: Document 578"/>
            <p:cNvSpPr/>
            <p:nvPr/>
          </p:nvSpPr>
          <p:spPr>
            <a:xfrm>
              <a:off x="8290563" y="14334682"/>
              <a:ext cx="629728" cy="621102"/>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80" name="TextBox 579"/>
            <p:cNvSpPr txBox="1"/>
            <p:nvPr/>
          </p:nvSpPr>
          <p:spPr>
            <a:xfrm>
              <a:off x="8255741" y="14437609"/>
              <a:ext cx="692459" cy="338554"/>
            </a:xfrm>
            <a:prstGeom prst="rect">
              <a:avLst/>
            </a:prstGeom>
            <a:noFill/>
          </p:spPr>
          <p:txBody>
            <a:bodyPr wrap="square" rtlCol="0">
              <a:spAutoFit/>
            </a:bodyPr>
            <a:lstStyle/>
            <a:p>
              <a:pPr algn="ctr" defTabSz="914286">
                <a:defRPr/>
              </a:pPr>
              <a:r>
                <a:rPr lang="en-US" sz="1600" b="1" kern="0" dirty="0">
                  <a:solidFill>
                    <a:srgbClr val="0000FF"/>
                  </a:solidFill>
                </a:rPr>
                <a:t>SCRM</a:t>
              </a:r>
            </a:p>
          </p:txBody>
        </p:sp>
      </p:grpSp>
      <p:sp>
        <p:nvSpPr>
          <p:cNvPr id="594" name="Flowchart: Document 593"/>
          <p:cNvSpPr/>
          <p:nvPr/>
        </p:nvSpPr>
        <p:spPr>
          <a:xfrm>
            <a:off x="23755251" y="10145047"/>
            <a:ext cx="621102" cy="605198"/>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600" b="1" kern="0" dirty="0">
                <a:solidFill>
                  <a:srgbClr val="0000FF"/>
                </a:solidFill>
              </a:rPr>
              <a:t>SCRM</a:t>
            </a:r>
          </a:p>
        </p:txBody>
      </p:sp>
      <p:sp>
        <p:nvSpPr>
          <p:cNvPr id="596" name="Flowchart: Document 595"/>
          <p:cNvSpPr/>
          <p:nvPr/>
        </p:nvSpPr>
        <p:spPr>
          <a:xfrm>
            <a:off x="20203886" y="10214284"/>
            <a:ext cx="621102" cy="605198"/>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286"/>
            <a:r>
              <a:rPr lang="en-US" sz="1600" b="1" kern="0" dirty="0">
                <a:solidFill>
                  <a:srgbClr val="0000FF"/>
                </a:solidFill>
              </a:rPr>
              <a:t>SCRM</a:t>
            </a:r>
          </a:p>
        </p:txBody>
      </p:sp>
      <p:cxnSp>
        <p:nvCxnSpPr>
          <p:cNvPr id="597" name="Straight Arrow Connector 596"/>
          <p:cNvCxnSpPr/>
          <p:nvPr/>
        </p:nvCxnSpPr>
        <p:spPr bwMode="auto">
          <a:xfrm>
            <a:off x="8880881" y="10597289"/>
            <a:ext cx="4958870" cy="49489"/>
          </a:xfrm>
          <a:prstGeom prst="straightConnector1">
            <a:avLst/>
          </a:prstGeom>
          <a:solidFill>
            <a:srgbClr val="BBE0E3"/>
          </a:solidFill>
          <a:ln w="57150" cap="flat" cmpd="sng" algn="ctr">
            <a:solidFill>
              <a:srgbClr val="00CCFF"/>
            </a:solidFill>
            <a:prstDash val="solid"/>
            <a:round/>
            <a:headEnd type="none" w="med" len="med"/>
            <a:tailEnd type="stealth" w="lg" len="lg"/>
          </a:ln>
          <a:effectLst/>
        </p:spPr>
      </p:cxnSp>
      <p:cxnSp>
        <p:nvCxnSpPr>
          <p:cNvPr id="598" name="Straight Arrow Connector 597"/>
          <p:cNvCxnSpPr/>
          <p:nvPr/>
        </p:nvCxnSpPr>
        <p:spPr bwMode="auto">
          <a:xfrm>
            <a:off x="15097125" y="10610850"/>
            <a:ext cx="5095875" cy="9525"/>
          </a:xfrm>
          <a:prstGeom prst="straightConnector1">
            <a:avLst/>
          </a:prstGeom>
          <a:solidFill>
            <a:srgbClr val="BBE0E3"/>
          </a:solidFill>
          <a:ln w="57150" cap="flat" cmpd="sng" algn="ctr">
            <a:solidFill>
              <a:schemeClr val="accent6"/>
            </a:solidFill>
            <a:prstDash val="solid"/>
            <a:round/>
            <a:headEnd type="none" w="med" len="med"/>
            <a:tailEnd type="stealth" w="lg" len="lg"/>
          </a:ln>
          <a:effectLst/>
        </p:spPr>
      </p:cxnSp>
      <p:cxnSp>
        <p:nvCxnSpPr>
          <p:cNvPr id="599" name="Straight Arrow Connector 598"/>
          <p:cNvCxnSpPr/>
          <p:nvPr/>
        </p:nvCxnSpPr>
        <p:spPr bwMode="auto">
          <a:xfrm>
            <a:off x="20878910" y="10485663"/>
            <a:ext cx="2857046" cy="0"/>
          </a:xfrm>
          <a:prstGeom prst="straightConnector1">
            <a:avLst/>
          </a:prstGeom>
          <a:solidFill>
            <a:srgbClr val="BBE0E3"/>
          </a:solidFill>
          <a:ln w="57150" cap="flat" cmpd="sng" algn="ctr">
            <a:solidFill>
              <a:srgbClr val="00CC99"/>
            </a:solidFill>
            <a:prstDash val="solid"/>
            <a:round/>
            <a:headEnd type="none" w="med" len="med"/>
            <a:tailEnd type="stealth" w="lg" len="lg"/>
          </a:ln>
          <a:effectLst/>
        </p:spPr>
      </p:cxnSp>
      <p:sp>
        <p:nvSpPr>
          <p:cNvPr id="74" name="TextBox 73"/>
          <p:cNvSpPr txBox="1"/>
          <p:nvPr/>
        </p:nvSpPr>
        <p:spPr>
          <a:xfrm>
            <a:off x="10481851" y="10339271"/>
            <a:ext cx="1644553" cy="307777"/>
          </a:xfrm>
          <a:prstGeom prst="rect">
            <a:avLst/>
          </a:prstGeom>
          <a:noFill/>
        </p:spPr>
        <p:txBody>
          <a:bodyPr wrap="none" rtlCol="0">
            <a:spAutoFit/>
          </a:bodyPr>
          <a:lstStyle/>
          <a:p>
            <a:r>
              <a:rPr lang="en-US" sz="1400" b="1" dirty="0"/>
              <a:t>Update as Required</a:t>
            </a:r>
          </a:p>
        </p:txBody>
      </p:sp>
      <p:sp>
        <p:nvSpPr>
          <p:cNvPr id="75" name="TextBox 74"/>
          <p:cNvSpPr txBox="1"/>
          <p:nvPr/>
        </p:nvSpPr>
        <p:spPr>
          <a:xfrm>
            <a:off x="16588312" y="10286658"/>
            <a:ext cx="1644553" cy="523220"/>
          </a:xfrm>
          <a:prstGeom prst="rect">
            <a:avLst/>
          </a:prstGeom>
          <a:noFill/>
        </p:spPr>
        <p:txBody>
          <a:bodyPr wrap="none" rtlCol="0">
            <a:spAutoFit/>
          </a:bodyPr>
          <a:lstStyle/>
          <a:p>
            <a:r>
              <a:rPr lang="en-US" sz="1400" b="1" dirty="0"/>
              <a:t>Update as Required</a:t>
            </a:r>
          </a:p>
          <a:p>
            <a:endParaRPr lang="en-US" sz="1400" dirty="0"/>
          </a:p>
        </p:txBody>
      </p:sp>
      <p:sp>
        <p:nvSpPr>
          <p:cNvPr id="76" name="TextBox 75"/>
          <p:cNvSpPr txBox="1"/>
          <p:nvPr/>
        </p:nvSpPr>
        <p:spPr>
          <a:xfrm>
            <a:off x="25722167" y="10119921"/>
            <a:ext cx="1644553" cy="523220"/>
          </a:xfrm>
          <a:prstGeom prst="rect">
            <a:avLst/>
          </a:prstGeom>
          <a:noFill/>
        </p:spPr>
        <p:txBody>
          <a:bodyPr wrap="none" rtlCol="0">
            <a:spAutoFit/>
          </a:bodyPr>
          <a:lstStyle/>
          <a:p>
            <a:r>
              <a:rPr lang="en-US" sz="1400" b="1" dirty="0"/>
              <a:t>Update as Required</a:t>
            </a:r>
          </a:p>
          <a:p>
            <a:endParaRPr lang="en-US" sz="1400" dirty="0"/>
          </a:p>
        </p:txBody>
      </p:sp>
      <p:cxnSp>
        <p:nvCxnSpPr>
          <p:cNvPr id="622" name="Straight Arrow Connector 621"/>
          <p:cNvCxnSpPr/>
          <p:nvPr/>
        </p:nvCxnSpPr>
        <p:spPr bwMode="auto">
          <a:xfrm>
            <a:off x="24543882" y="10442574"/>
            <a:ext cx="4021593" cy="6351"/>
          </a:xfrm>
          <a:prstGeom prst="straightConnector1">
            <a:avLst/>
          </a:prstGeom>
          <a:solidFill>
            <a:srgbClr val="BBE0E3"/>
          </a:solidFill>
          <a:ln w="57150" cap="flat" cmpd="sng" algn="ctr">
            <a:solidFill>
              <a:schemeClr val="bg1">
                <a:lumMod val="75000"/>
              </a:schemeClr>
            </a:solidFill>
            <a:prstDash val="solid"/>
            <a:round/>
            <a:headEnd type="none" w="med" len="med"/>
            <a:tailEnd type="stealth" w="lg" len="lg"/>
          </a:ln>
          <a:effectLst/>
        </p:spPr>
      </p:cxnSp>
      <p:sp>
        <p:nvSpPr>
          <p:cNvPr id="80" name="TextBox 79"/>
          <p:cNvSpPr txBox="1"/>
          <p:nvPr/>
        </p:nvSpPr>
        <p:spPr>
          <a:xfrm>
            <a:off x="21442273" y="10211098"/>
            <a:ext cx="1644553" cy="307777"/>
          </a:xfrm>
          <a:prstGeom prst="rect">
            <a:avLst/>
          </a:prstGeom>
          <a:noFill/>
        </p:spPr>
        <p:txBody>
          <a:bodyPr wrap="none" rtlCol="0">
            <a:spAutoFit/>
          </a:bodyPr>
          <a:lstStyle/>
          <a:p>
            <a:r>
              <a:rPr lang="en-US" sz="1400" b="1" dirty="0"/>
              <a:t>Update as Required</a:t>
            </a:r>
          </a:p>
        </p:txBody>
      </p:sp>
      <p:sp>
        <p:nvSpPr>
          <p:cNvPr id="571" name="Flowchart: Document 570"/>
          <p:cNvSpPr/>
          <p:nvPr/>
        </p:nvSpPr>
        <p:spPr>
          <a:xfrm>
            <a:off x="14445129" y="10437422"/>
            <a:ext cx="648587" cy="605198"/>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algn="ctr" defTabSz="914286">
              <a:defRPr/>
            </a:pPr>
            <a:r>
              <a:rPr lang="en-US" sz="1400" b="1" dirty="0">
                <a:solidFill>
                  <a:srgbClr val="0033CC"/>
                </a:solidFill>
              </a:rPr>
              <a:t>MDCITA</a:t>
            </a:r>
            <a:endParaRPr lang="en-US" sz="1400" b="1" kern="0" dirty="0">
              <a:solidFill>
                <a:srgbClr val="0033CC"/>
              </a:solidFill>
            </a:endParaRPr>
          </a:p>
        </p:txBody>
      </p:sp>
      <p:sp>
        <p:nvSpPr>
          <p:cNvPr id="572" name="Flowchart: Document 571"/>
          <p:cNvSpPr/>
          <p:nvPr/>
        </p:nvSpPr>
        <p:spPr>
          <a:xfrm>
            <a:off x="20742699" y="10277475"/>
            <a:ext cx="631401" cy="600075"/>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286"/>
            <a:r>
              <a:rPr lang="en-US" sz="1400" b="1" kern="0" dirty="0">
                <a:solidFill>
                  <a:srgbClr val="0000FF"/>
                </a:solidFill>
              </a:rPr>
              <a:t>MDCITA</a:t>
            </a:r>
          </a:p>
        </p:txBody>
      </p:sp>
      <p:grpSp>
        <p:nvGrpSpPr>
          <p:cNvPr id="573" name="Group 572"/>
          <p:cNvGrpSpPr/>
          <p:nvPr/>
        </p:nvGrpSpPr>
        <p:grpSpPr>
          <a:xfrm>
            <a:off x="8692863" y="10282759"/>
            <a:ext cx="639087" cy="568902"/>
            <a:chOff x="8255741" y="14334682"/>
            <a:chExt cx="692459" cy="621102"/>
          </a:xfrm>
        </p:grpSpPr>
        <p:sp>
          <p:nvSpPr>
            <p:cNvPr id="577" name="Flowchart: Document 576"/>
            <p:cNvSpPr/>
            <p:nvPr/>
          </p:nvSpPr>
          <p:spPr>
            <a:xfrm>
              <a:off x="8290563" y="14334682"/>
              <a:ext cx="629728" cy="621102"/>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25" name="TextBox 624"/>
            <p:cNvSpPr txBox="1"/>
            <p:nvPr/>
          </p:nvSpPr>
          <p:spPr>
            <a:xfrm>
              <a:off x="8255741" y="14437609"/>
              <a:ext cx="692459" cy="338554"/>
            </a:xfrm>
            <a:prstGeom prst="rect">
              <a:avLst/>
            </a:prstGeom>
            <a:noFill/>
          </p:spPr>
          <p:txBody>
            <a:bodyPr wrap="square" rtlCol="0">
              <a:spAutoFit/>
            </a:bodyPr>
            <a:lstStyle/>
            <a:p>
              <a:pPr algn="ctr" defTabSz="914286">
                <a:defRPr/>
              </a:pPr>
              <a:endParaRPr lang="en-US" sz="1600" b="1" kern="0" dirty="0">
                <a:solidFill>
                  <a:srgbClr val="0000FF"/>
                </a:solidFill>
              </a:endParaRPr>
            </a:p>
          </p:txBody>
        </p:sp>
      </p:grpSp>
      <p:sp>
        <p:nvSpPr>
          <p:cNvPr id="70" name="Rectangle 69"/>
          <p:cNvSpPr/>
          <p:nvPr/>
        </p:nvSpPr>
        <p:spPr>
          <a:xfrm>
            <a:off x="8683096" y="10346112"/>
            <a:ext cx="698333" cy="276999"/>
          </a:xfrm>
          <a:prstGeom prst="rect">
            <a:avLst/>
          </a:prstGeom>
        </p:spPr>
        <p:txBody>
          <a:bodyPr wrap="none">
            <a:spAutoFit/>
          </a:bodyPr>
          <a:lstStyle/>
          <a:p>
            <a:pPr lvl="0" algn="ctr" defTabSz="914286">
              <a:defRPr/>
            </a:pPr>
            <a:r>
              <a:rPr lang="en-US" sz="1200" b="1" dirty="0">
                <a:solidFill>
                  <a:srgbClr val="0033CC"/>
                </a:solidFill>
              </a:rPr>
              <a:t>MDCITA</a:t>
            </a:r>
            <a:endParaRPr lang="en-US" sz="1200" b="1" kern="0" dirty="0">
              <a:solidFill>
                <a:srgbClr val="0033CC"/>
              </a:solidFill>
            </a:endParaRPr>
          </a:p>
        </p:txBody>
      </p:sp>
      <p:sp>
        <p:nvSpPr>
          <p:cNvPr id="629" name="Flowchart: Document 628"/>
          <p:cNvSpPr/>
          <p:nvPr/>
        </p:nvSpPr>
        <p:spPr>
          <a:xfrm>
            <a:off x="24381836" y="9961048"/>
            <a:ext cx="621102" cy="605198"/>
          </a:xfrm>
          <a:prstGeom prst="flowChartDocument">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400" b="1" kern="0" dirty="0">
                <a:solidFill>
                  <a:srgbClr val="0000FF"/>
                </a:solidFill>
              </a:rPr>
              <a:t>MDCITA</a:t>
            </a:r>
          </a:p>
        </p:txBody>
      </p:sp>
      <p:cxnSp>
        <p:nvCxnSpPr>
          <p:cNvPr id="635" name="Straight Arrow Connector 634"/>
          <p:cNvCxnSpPr/>
          <p:nvPr/>
        </p:nvCxnSpPr>
        <p:spPr bwMode="auto">
          <a:xfrm>
            <a:off x="23860125" y="9610725"/>
            <a:ext cx="4728927" cy="22134"/>
          </a:xfrm>
          <a:prstGeom prst="straightConnector1">
            <a:avLst/>
          </a:prstGeom>
          <a:solidFill>
            <a:srgbClr val="BBE0E3"/>
          </a:solidFill>
          <a:ln w="57150" cap="flat" cmpd="sng" algn="ctr">
            <a:solidFill>
              <a:schemeClr val="bg1">
                <a:lumMod val="75000"/>
              </a:schemeClr>
            </a:solidFill>
            <a:prstDash val="solid"/>
            <a:round/>
            <a:headEnd type="none" w="med" len="med"/>
            <a:tailEnd type="stealth" w="lg" len="lg"/>
          </a:ln>
          <a:effectLst/>
        </p:spPr>
      </p:cxnSp>
      <p:sp>
        <p:nvSpPr>
          <p:cNvPr id="638" name="TextBox 637"/>
          <p:cNvSpPr txBox="1"/>
          <p:nvPr/>
        </p:nvSpPr>
        <p:spPr>
          <a:xfrm>
            <a:off x="25577611" y="9323999"/>
            <a:ext cx="1644553" cy="523220"/>
          </a:xfrm>
          <a:prstGeom prst="rect">
            <a:avLst/>
          </a:prstGeom>
          <a:noFill/>
        </p:spPr>
        <p:txBody>
          <a:bodyPr wrap="none" rtlCol="0">
            <a:spAutoFit/>
          </a:bodyPr>
          <a:lstStyle/>
          <a:p>
            <a:r>
              <a:rPr lang="en-US" sz="1400" b="1" dirty="0"/>
              <a:t>Update as Required</a:t>
            </a:r>
          </a:p>
          <a:p>
            <a:endParaRPr lang="en-US" sz="1400" dirty="0"/>
          </a:p>
        </p:txBody>
      </p:sp>
      <p:sp>
        <p:nvSpPr>
          <p:cNvPr id="18" name="Rectangle 17">
            <a:hlinkClick r:id="rId6" action="ppaction://hlinksldjump"/>
          </p:cNvPr>
          <p:cNvSpPr/>
          <p:nvPr/>
        </p:nvSpPr>
        <p:spPr>
          <a:xfrm rot="2597132">
            <a:off x="5148534" y="3402853"/>
            <a:ext cx="606097" cy="594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7915276" y="2981325"/>
            <a:ext cx="1028700" cy="73342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hlinkClick r:id="rId29" action="ppaction://hlinksldjump"/>
          </p:cNvPr>
          <p:cNvSpPr/>
          <p:nvPr/>
        </p:nvSpPr>
        <p:spPr>
          <a:xfrm>
            <a:off x="7863840" y="3004457"/>
            <a:ext cx="1097280" cy="705394"/>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hlinkClick r:id="rId36" action="ppaction://hlinksldjump"/>
          </p:cNvPr>
          <p:cNvSpPr/>
          <p:nvPr/>
        </p:nvSpPr>
        <p:spPr>
          <a:xfrm>
            <a:off x="5705475" y="2709862"/>
            <a:ext cx="2528888" cy="571499"/>
          </a:xfrm>
          <a:custGeom>
            <a:avLst/>
            <a:gdLst>
              <a:gd name="connsiteX0" fmla="*/ 0 w 2528888"/>
              <a:gd name="connsiteY0" fmla="*/ 0 h 238125"/>
              <a:gd name="connsiteX1" fmla="*/ 2528888 w 2528888"/>
              <a:gd name="connsiteY1" fmla="*/ 0 h 238125"/>
              <a:gd name="connsiteX2" fmla="*/ 2528888 w 2528888"/>
              <a:gd name="connsiteY2" fmla="*/ 238125 h 238125"/>
              <a:gd name="connsiteX3" fmla="*/ 0 w 2528888"/>
              <a:gd name="connsiteY3" fmla="*/ 238125 h 238125"/>
              <a:gd name="connsiteX4" fmla="*/ 0 w 2528888"/>
              <a:gd name="connsiteY4" fmla="*/ 0 h 238125"/>
              <a:gd name="connsiteX0" fmla="*/ 0 w 2528888"/>
              <a:gd name="connsiteY0" fmla="*/ 0 h 542926"/>
              <a:gd name="connsiteX1" fmla="*/ 2528888 w 2528888"/>
              <a:gd name="connsiteY1" fmla="*/ 0 h 542926"/>
              <a:gd name="connsiteX2" fmla="*/ 2528888 w 2528888"/>
              <a:gd name="connsiteY2" fmla="*/ 238125 h 542926"/>
              <a:gd name="connsiteX3" fmla="*/ 671513 w 2528888"/>
              <a:gd name="connsiteY3" fmla="*/ 542926 h 542926"/>
              <a:gd name="connsiteX4" fmla="*/ 0 w 2528888"/>
              <a:gd name="connsiteY4" fmla="*/ 238125 h 542926"/>
              <a:gd name="connsiteX5" fmla="*/ 0 w 2528888"/>
              <a:gd name="connsiteY5" fmla="*/ 0 h 542926"/>
              <a:gd name="connsiteX0" fmla="*/ 0 w 2528888"/>
              <a:gd name="connsiteY0" fmla="*/ 0 h 558376"/>
              <a:gd name="connsiteX1" fmla="*/ 2528888 w 2528888"/>
              <a:gd name="connsiteY1" fmla="*/ 0 h 558376"/>
              <a:gd name="connsiteX2" fmla="*/ 2528888 w 2528888"/>
              <a:gd name="connsiteY2" fmla="*/ 238125 h 558376"/>
              <a:gd name="connsiteX3" fmla="*/ 1919288 w 2528888"/>
              <a:gd name="connsiteY3" fmla="*/ 528637 h 558376"/>
              <a:gd name="connsiteX4" fmla="*/ 671513 w 2528888"/>
              <a:gd name="connsiteY4" fmla="*/ 542926 h 558376"/>
              <a:gd name="connsiteX5" fmla="*/ 0 w 2528888"/>
              <a:gd name="connsiteY5" fmla="*/ 238125 h 558376"/>
              <a:gd name="connsiteX6" fmla="*/ 0 w 2528888"/>
              <a:gd name="connsiteY6" fmla="*/ 0 h 558376"/>
              <a:gd name="connsiteX0" fmla="*/ 0 w 2528888"/>
              <a:gd name="connsiteY0" fmla="*/ 0 h 572030"/>
              <a:gd name="connsiteX1" fmla="*/ 2528888 w 2528888"/>
              <a:gd name="connsiteY1" fmla="*/ 0 h 572030"/>
              <a:gd name="connsiteX2" fmla="*/ 2528888 w 2528888"/>
              <a:gd name="connsiteY2" fmla="*/ 238125 h 572030"/>
              <a:gd name="connsiteX3" fmla="*/ 1919288 w 2528888"/>
              <a:gd name="connsiteY3" fmla="*/ 528637 h 572030"/>
              <a:gd name="connsiteX4" fmla="*/ 576263 w 2528888"/>
              <a:gd name="connsiteY4" fmla="*/ 566739 h 572030"/>
              <a:gd name="connsiteX5" fmla="*/ 0 w 2528888"/>
              <a:gd name="connsiteY5" fmla="*/ 238125 h 572030"/>
              <a:gd name="connsiteX6" fmla="*/ 0 w 2528888"/>
              <a:gd name="connsiteY6" fmla="*/ 0 h 572030"/>
              <a:gd name="connsiteX0" fmla="*/ 0 w 2528888"/>
              <a:gd name="connsiteY0" fmla="*/ 0 h 594792"/>
              <a:gd name="connsiteX1" fmla="*/ 2528888 w 2528888"/>
              <a:gd name="connsiteY1" fmla="*/ 0 h 594792"/>
              <a:gd name="connsiteX2" fmla="*/ 2528888 w 2528888"/>
              <a:gd name="connsiteY2" fmla="*/ 238125 h 594792"/>
              <a:gd name="connsiteX3" fmla="*/ 1985963 w 2528888"/>
              <a:gd name="connsiteY3" fmla="*/ 571499 h 594792"/>
              <a:gd name="connsiteX4" fmla="*/ 576263 w 2528888"/>
              <a:gd name="connsiteY4" fmla="*/ 566739 h 594792"/>
              <a:gd name="connsiteX5" fmla="*/ 0 w 2528888"/>
              <a:gd name="connsiteY5" fmla="*/ 238125 h 594792"/>
              <a:gd name="connsiteX6" fmla="*/ 0 w 2528888"/>
              <a:gd name="connsiteY6" fmla="*/ 0 h 594792"/>
              <a:gd name="connsiteX0" fmla="*/ 0 w 2528888"/>
              <a:gd name="connsiteY0" fmla="*/ 0 h 594792"/>
              <a:gd name="connsiteX1" fmla="*/ 2528888 w 2528888"/>
              <a:gd name="connsiteY1" fmla="*/ 0 h 594792"/>
              <a:gd name="connsiteX2" fmla="*/ 2528888 w 2528888"/>
              <a:gd name="connsiteY2" fmla="*/ 238125 h 594792"/>
              <a:gd name="connsiteX3" fmla="*/ 1985963 w 2528888"/>
              <a:gd name="connsiteY3" fmla="*/ 571499 h 594792"/>
              <a:gd name="connsiteX4" fmla="*/ 576263 w 2528888"/>
              <a:gd name="connsiteY4" fmla="*/ 566739 h 594792"/>
              <a:gd name="connsiteX5" fmla="*/ 0 w 2528888"/>
              <a:gd name="connsiteY5" fmla="*/ 238125 h 594792"/>
              <a:gd name="connsiteX6" fmla="*/ 0 w 2528888"/>
              <a:gd name="connsiteY6" fmla="*/ 0 h 594792"/>
              <a:gd name="connsiteX0" fmla="*/ 0 w 2528888"/>
              <a:gd name="connsiteY0" fmla="*/ 0 h 571499"/>
              <a:gd name="connsiteX1" fmla="*/ 2528888 w 2528888"/>
              <a:gd name="connsiteY1" fmla="*/ 0 h 571499"/>
              <a:gd name="connsiteX2" fmla="*/ 2528888 w 2528888"/>
              <a:gd name="connsiteY2" fmla="*/ 238125 h 571499"/>
              <a:gd name="connsiteX3" fmla="*/ 1985963 w 2528888"/>
              <a:gd name="connsiteY3" fmla="*/ 571499 h 571499"/>
              <a:gd name="connsiteX4" fmla="*/ 576263 w 2528888"/>
              <a:gd name="connsiteY4" fmla="*/ 566739 h 571499"/>
              <a:gd name="connsiteX5" fmla="*/ 0 w 2528888"/>
              <a:gd name="connsiteY5" fmla="*/ 238125 h 571499"/>
              <a:gd name="connsiteX6" fmla="*/ 0 w 2528888"/>
              <a:gd name="connsiteY6" fmla="*/ 0 h 57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888" h="571499">
                <a:moveTo>
                  <a:pt x="0" y="0"/>
                </a:moveTo>
                <a:lnTo>
                  <a:pt x="2528888" y="0"/>
                </a:lnTo>
                <a:lnTo>
                  <a:pt x="2528888" y="238125"/>
                </a:lnTo>
                <a:cubicBezTo>
                  <a:pt x="2437607" y="286544"/>
                  <a:pt x="2252663" y="444499"/>
                  <a:pt x="1985963" y="571499"/>
                </a:cubicBezTo>
                <a:lnTo>
                  <a:pt x="576263" y="566739"/>
                </a:lnTo>
                <a:lnTo>
                  <a:pt x="0" y="2381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hlinkClick r:id="rId35" action="ppaction://hlinksldjump"/>
          </p:cNvPr>
          <p:cNvSpPr/>
          <p:nvPr/>
        </p:nvSpPr>
        <p:spPr>
          <a:xfrm>
            <a:off x="10082213" y="2757488"/>
            <a:ext cx="3962400" cy="552450"/>
          </a:xfrm>
          <a:custGeom>
            <a:avLst/>
            <a:gdLst>
              <a:gd name="connsiteX0" fmla="*/ 0 w 3962400"/>
              <a:gd name="connsiteY0" fmla="*/ 0 h 552450"/>
              <a:gd name="connsiteX1" fmla="*/ 0 w 3962400"/>
              <a:gd name="connsiteY1" fmla="*/ 280987 h 552450"/>
              <a:gd name="connsiteX2" fmla="*/ 1276350 w 3962400"/>
              <a:gd name="connsiteY2" fmla="*/ 280987 h 552450"/>
              <a:gd name="connsiteX3" fmla="*/ 1276350 w 3962400"/>
              <a:gd name="connsiteY3" fmla="*/ 552450 h 552450"/>
              <a:gd name="connsiteX4" fmla="*/ 2366962 w 3962400"/>
              <a:gd name="connsiteY4" fmla="*/ 552450 h 552450"/>
              <a:gd name="connsiteX5" fmla="*/ 2362200 w 3962400"/>
              <a:gd name="connsiteY5" fmla="*/ 500062 h 552450"/>
              <a:gd name="connsiteX6" fmla="*/ 2681287 w 3962400"/>
              <a:gd name="connsiteY6" fmla="*/ 500062 h 552450"/>
              <a:gd name="connsiteX7" fmla="*/ 2676525 w 3962400"/>
              <a:gd name="connsiteY7" fmla="*/ 300037 h 552450"/>
              <a:gd name="connsiteX8" fmla="*/ 3962400 w 3962400"/>
              <a:gd name="connsiteY8" fmla="*/ 300037 h 552450"/>
              <a:gd name="connsiteX9" fmla="*/ 3962400 w 3962400"/>
              <a:gd name="connsiteY9" fmla="*/ 4762 h 552450"/>
              <a:gd name="connsiteX10" fmla="*/ 0 w 3962400"/>
              <a:gd name="connsiteY10"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2400" h="552450">
                <a:moveTo>
                  <a:pt x="0" y="0"/>
                </a:moveTo>
                <a:lnTo>
                  <a:pt x="0" y="280987"/>
                </a:lnTo>
                <a:lnTo>
                  <a:pt x="1276350" y="280987"/>
                </a:lnTo>
                <a:lnTo>
                  <a:pt x="1276350" y="552450"/>
                </a:lnTo>
                <a:lnTo>
                  <a:pt x="2366962" y="552450"/>
                </a:lnTo>
                <a:lnTo>
                  <a:pt x="2362200" y="500062"/>
                </a:lnTo>
                <a:lnTo>
                  <a:pt x="2681287" y="500062"/>
                </a:lnTo>
                <a:lnTo>
                  <a:pt x="2676525" y="300037"/>
                </a:lnTo>
                <a:lnTo>
                  <a:pt x="3962400" y="300037"/>
                </a:lnTo>
                <a:lnTo>
                  <a:pt x="3962400" y="4762"/>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hlinkClick r:id="rId34" action="ppaction://hlinksldjump"/>
          </p:cNvPr>
          <p:cNvSpPr/>
          <p:nvPr/>
        </p:nvSpPr>
        <p:spPr>
          <a:xfrm>
            <a:off x="12274244" y="3285927"/>
            <a:ext cx="890586" cy="881063"/>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hlinkClick r:id="rId33" action="ppaction://hlinksldjump"/>
          </p:cNvPr>
          <p:cNvSpPr/>
          <p:nvPr/>
        </p:nvSpPr>
        <p:spPr>
          <a:xfrm>
            <a:off x="13277853" y="3281363"/>
            <a:ext cx="909637" cy="8667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a:hlinkClick r:id="rId41" action="ppaction://hlinksldjump"/>
          </p:cNvPr>
          <p:cNvSpPr/>
          <p:nvPr/>
        </p:nvSpPr>
        <p:spPr>
          <a:xfrm>
            <a:off x="15611475" y="2724156"/>
            <a:ext cx="4191000" cy="523875"/>
          </a:xfrm>
          <a:custGeom>
            <a:avLst/>
            <a:gdLst>
              <a:gd name="connsiteX0" fmla="*/ 0 w 4191000"/>
              <a:gd name="connsiteY0" fmla="*/ 76200 h 523875"/>
              <a:gd name="connsiteX1" fmla="*/ 0 w 4191000"/>
              <a:gd name="connsiteY1" fmla="*/ 523875 h 523875"/>
              <a:gd name="connsiteX2" fmla="*/ 4191000 w 4191000"/>
              <a:gd name="connsiteY2" fmla="*/ 523875 h 523875"/>
              <a:gd name="connsiteX3" fmla="*/ 4191000 w 4191000"/>
              <a:gd name="connsiteY3" fmla="*/ 0 h 523875"/>
              <a:gd name="connsiteX4" fmla="*/ 0 w 4191000"/>
              <a:gd name="connsiteY4" fmla="*/ 0 h 523875"/>
              <a:gd name="connsiteX5" fmla="*/ 0 w 4191000"/>
              <a:gd name="connsiteY5" fmla="*/ 7620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523875">
                <a:moveTo>
                  <a:pt x="0" y="76200"/>
                </a:moveTo>
                <a:lnTo>
                  <a:pt x="0" y="523875"/>
                </a:lnTo>
                <a:lnTo>
                  <a:pt x="4191000" y="523875"/>
                </a:lnTo>
                <a:lnTo>
                  <a:pt x="4191000" y="0"/>
                </a:lnTo>
                <a:lnTo>
                  <a:pt x="0" y="0"/>
                </a:lnTo>
                <a:lnTo>
                  <a:pt x="0" y="762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hlinkClick r:id="rId31" action="ppaction://hlinksldjump"/>
          </p:cNvPr>
          <p:cNvSpPr/>
          <p:nvPr/>
        </p:nvSpPr>
        <p:spPr>
          <a:xfrm>
            <a:off x="19550065" y="3009902"/>
            <a:ext cx="1004888" cy="69532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hlinkClick r:id="rId32" action="ppaction://hlinksldjump"/>
          </p:cNvPr>
          <p:cNvSpPr/>
          <p:nvPr/>
        </p:nvSpPr>
        <p:spPr>
          <a:xfrm>
            <a:off x="23192332" y="3282561"/>
            <a:ext cx="885825" cy="87630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83">
            <a:hlinkClick r:id="rId42" action="ppaction://hlinksldjump"/>
          </p:cNvPr>
          <p:cNvSpPr/>
          <p:nvPr/>
        </p:nvSpPr>
        <p:spPr>
          <a:xfrm>
            <a:off x="23993475" y="3295650"/>
            <a:ext cx="347663" cy="509588"/>
          </a:xfrm>
          <a:custGeom>
            <a:avLst/>
            <a:gdLst>
              <a:gd name="connsiteX0" fmla="*/ 0 w 347663"/>
              <a:gd name="connsiteY0" fmla="*/ 0 h 509588"/>
              <a:gd name="connsiteX1" fmla="*/ 347663 w 347663"/>
              <a:gd name="connsiteY1" fmla="*/ 0 h 509588"/>
              <a:gd name="connsiteX2" fmla="*/ 347663 w 347663"/>
              <a:gd name="connsiteY2" fmla="*/ 509588 h 509588"/>
              <a:gd name="connsiteX3" fmla="*/ 95250 w 347663"/>
              <a:gd name="connsiteY3" fmla="*/ 509588 h 509588"/>
              <a:gd name="connsiteX4" fmla="*/ 95250 w 347663"/>
              <a:gd name="connsiteY4" fmla="*/ 304800 h 509588"/>
              <a:gd name="connsiteX5" fmla="*/ 4763 w 347663"/>
              <a:gd name="connsiteY5" fmla="*/ 157163 h 509588"/>
              <a:gd name="connsiteX6" fmla="*/ 0 w 347663"/>
              <a:gd name="connsiteY6" fmla="*/ 0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3" h="509588">
                <a:moveTo>
                  <a:pt x="0" y="0"/>
                </a:moveTo>
                <a:lnTo>
                  <a:pt x="347663" y="0"/>
                </a:lnTo>
                <a:lnTo>
                  <a:pt x="347663" y="509588"/>
                </a:lnTo>
                <a:lnTo>
                  <a:pt x="95250" y="509588"/>
                </a:lnTo>
                <a:lnTo>
                  <a:pt x="95250" y="304800"/>
                </a:lnTo>
                <a:lnTo>
                  <a:pt x="4763" y="15716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hlinkClick r:id="rId43" action="ppaction://hlinksldjump"/>
          </p:cNvPr>
          <p:cNvSpPr/>
          <p:nvPr/>
        </p:nvSpPr>
        <p:spPr>
          <a:xfrm>
            <a:off x="26179463" y="3328988"/>
            <a:ext cx="357187" cy="495300"/>
          </a:xfrm>
          <a:custGeom>
            <a:avLst/>
            <a:gdLst>
              <a:gd name="connsiteX0" fmla="*/ 0 w 357187"/>
              <a:gd name="connsiteY0" fmla="*/ 0 h 495300"/>
              <a:gd name="connsiteX1" fmla="*/ 357187 w 357187"/>
              <a:gd name="connsiteY1" fmla="*/ 0 h 495300"/>
              <a:gd name="connsiteX2" fmla="*/ 357187 w 357187"/>
              <a:gd name="connsiteY2" fmla="*/ 495300 h 495300"/>
              <a:gd name="connsiteX3" fmla="*/ 142875 w 357187"/>
              <a:gd name="connsiteY3" fmla="*/ 490537 h 495300"/>
              <a:gd name="connsiteX4" fmla="*/ 14287 w 357187"/>
              <a:gd name="connsiteY4" fmla="*/ 328612 h 495300"/>
              <a:gd name="connsiteX5" fmla="*/ 0 w 357187"/>
              <a:gd name="connsiteY5"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7" h="495300">
                <a:moveTo>
                  <a:pt x="0" y="0"/>
                </a:moveTo>
                <a:lnTo>
                  <a:pt x="357187" y="0"/>
                </a:lnTo>
                <a:lnTo>
                  <a:pt x="357187" y="495300"/>
                </a:lnTo>
                <a:lnTo>
                  <a:pt x="142875" y="490537"/>
                </a:lnTo>
                <a:lnTo>
                  <a:pt x="14287" y="328612"/>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20845967" y="3509745"/>
            <a:ext cx="2286000" cy="404812"/>
          </a:xfrm>
          <a:custGeom>
            <a:avLst/>
            <a:gdLst>
              <a:gd name="connsiteX0" fmla="*/ 0 w 2286000"/>
              <a:gd name="connsiteY0" fmla="*/ 0 h 404812"/>
              <a:gd name="connsiteX1" fmla="*/ 2286000 w 2286000"/>
              <a:gd name="connsiteY1" fmla="*/ 0 h 404812"/>
              <a:gd name="connsiteX2" fmla="*/ 2286000 w 2286000"/>
              <a:gd name="connsiteY2" fmla="*/ 242887 h 404812"/>
              <a:gd name="connsiteX3" fmla="*/ 1790700 w 2286000"/>
              <a:gd name="connsiteY3" fmla="*/ 242887 h 404812"/>
              <a:gd name="connsiteX4" fmla="*/ 1790700 w 2286000"/>
              <a:gd name="connsiteY4" fmla="*/ 404812 h 404812"/>
              <a:gd name="connsiteX5" fmla="*/ 490537 w 2286000"/>
              <a:gd name="connsiteY5" fmla="*/ 404812 h 404812"/>
              <a:gd name="connsiteX6" fmla="*/ 490537 w 2286000"/>
              <a:gd name="connsiteY6" fmla="*/ 238125 h 404812"/>
              <a:gd name="connsiteX7" fmla="*/ 14287 w 2286000"/>
              <a:gd name="connsiteY7" fmla="*/ 238125 h 404812"/>
              <a:gd name="connsiteX8" fmla="*/ 0 w 2286000"/>
              <a:gd name="connsiteY8" fmla="*/ 0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404812">
                <a:moveTo>
                  <a:pt x="0" y="0"/>
                </a:moveTo>
                <a:lnTo>
                  <a:pt x="2286000" y="0"/>
                </a:lnTo>
                <a:lnTo>
                  <a:pt x="2286000" y="242887"/>
                </a:lnTo>
                <a:lnTo>
                  <a:pt x="1790700" y="242887"/>
                </a:lnTo>
                <a:lnTo>
                  <a:pt x="1790700" y="404812"/>
                </a:lnTo>
                <a:lnTo>
                  <a:pt x="490537" y="404812"/>
                </a:lnTo>
                <a:lnTo>
                  <a:pt x="490537" y="238125"/>
                </a:lnTo>
                <a:lnTo>
                  <a:pt x="14287" y="2381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a:hlinkClick r:id="rId44" action="ppaction://hlinksldjump"/>
          </p:cNvPr>
          <p:cNvSpPr/>
          <p:nvPr/>
        </p:nvSpPr>
        <p:spPr>
          <a:xfrm>
            <a:off x="24236363" y="3486150"/>
            <a:ext cx="2090737" cy="447675"/>
          </a:xfrm>
          <a:custGeom>
            <a:avLst/>
            <a:gdLst>
              <a:gd name="connsiteX0" fmla="*/ 647700 w 2090737"/>
              <a:gd name="connsiteY0" fmla="*/ 0 h 447675"/>
              <a:gd name="connsiteX1" fmla="*/ 1447800 w 2090737"/>
              <a:gd name="connsiteY1" fmla="*/ 0 h 447675"/>
              <a:gd name="connsiteX2" fmla="*/ 1447800 w 2090737"/>
              <a:gd name="connsiteY2" fmla="*/ 257175 h 447675"/>
              <a:gd name="connsiteX3" fmla="*/ 2019300 w 2090737"/>
              <a:gd name="connsiteY3" fmla="*/ 257175 h 447675"/>
              <a:gd name="connsiteX4" fmla="*/ 2090737 w 2090737"/>
              <a:gd name="connsiteY4" fmla="*/ 357188 h 447675"/>
              <a:gd name="connsiteX5" fmla="*/ 2090737 w 2090737"/>
              <a:gd name="connsiteY5" fmla="*/ 447675 h 447675"/>
              <a:gd name="connsiteX6" fmla="*/ 0 w 2090737"/>
              <a:gd name="connsiteY6" fmla="*/ 447675 h 447675"/>
              <a:gd name="connsiteX7" fmla="*/ 0 w 2090737"/>
              <a:gd name="connsiteY7" fmla="*/ 300038 h 447675"/>
              <a:gd name="connsiteX8" fmla="*/ 42863 w 2090737"/>
              <a:gd name="connsiteY8" fmla="*/ 257175 h 447675"/>
              <a:gd name="connsiteX9" fmla="*/ 661987 w 2090737"/>
              <a:gd name="connsiteY9" fmla="*/ 257175 h 447675"/>
              <a:gd name="connsiteX10" fmla="*/ 647700 w 2090737"/>
              <a:gd name="connsiteY10"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737" h="447675">
                <a:moveTo>
                  <a:pt x="647700" y="0"/>
                </a:moveTo>
                <a:lnTo>
                  <a:pt x="1447800" y="0"/>
                </a:lnTo>
                <a:lnTo>
                  <a:pt x="1447800" y="257175"/>
                </a:lnTo>
                <a:lnTo>
                  <a:pt x="2019300" y="257175"/>
                </a:lnTo>
                <a:lnTo>
                  <a:pt x="2090737" y="357188"/>
                </a:lnTo>
                <a:lnTo>
                  <a:pt x="2090737" y="447675"/>
                </a:lnTo>
                <a:lnTo>
                  <a:pt x="0" y="447675"/>
                </a:lnTo>
                <a:lnTo>
                  <a:pt x="0" y="300038"/>
                </a:lnTo>
                <a:lnTo>
                  <a:pt x="42863" y="257175"/>
                </a:lnTo>
                <a:lnTo>
                  <a:pt x="661987" y="257175"/>
                </a:lnTo>
                <a:lnTo>
                  <a:pt x="64770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hlinkClick r:id="rId45" action="ppaction://hlinksldjump"/>
          </p:cNvPr>
          <p:cNvSpPr/>
          <p:nvPr/>
        </p:nvSpPr>
        <p:spPr>
          <a:xfrm>
            <a:off x="26150888" y="4076700"/>
            <a:ext cx="1119187" cy="20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hlinkClick r:id="rId46" action="ppaction://hlinksldjump"/>
          </p:cNvPr>
          <p:cNvSpPr/>
          <p:nvPr/>
        </p:nvSpPr>
        <p:spPr>
          <a:xfrm>
            <a:off x="28965525" y="4229100"/>
            <a:ext cx="757238" cy="20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a:hlinkClick r:id="rId47" action="ppaction://hlinksldjump"/>
          </p:cNvPr>
          <p:cNvSpPr/>
          <p:nvPr/>
        </p:nvSpPr>
        <p:spPr>
          <a:xfrm>
            <a:off x="21702713" y="2743200"/>
            <a:ext cx="2524125" cy="495300"/>
          </a:xfrm>
          <a:custGeom>
            <a:avLst/>
            <a:gdLst>
              <a:gd name="connsiteX0" fmla="*/ 0 w 2524125"/>
              <a:gd name="connsiteY0" fmla="*/ 0 h 495300"/>
              <a:gd name="connsiteX1" fmla="*/ 0 w 2524125"/>
              <a:gd name="connsiteY1" fmla="*/ 495300 h 495300"/>
              <a:gd name="connsiteX2" fmla="*/ 1919287 w 2524125"/>
              <a:gd name="connsiteY2" fmla="*/ 495300 h 495300"/>
              <a:gd name="connsiteX3" fmla="*/ 1919287 w 2524125"/>
              <a:gd name="connsiteY3" fmla="*/ 357188 h 495300"/>
              <a:gd name="connsiteX4" fmla="*/ 2524125 w 2524125"/>
              <a:gd name="connsiteY4" fmla="*/ 357188 h 495300"/>
              <a:gd name="connsiteX5" fmla="*/ 2524125 w 2524125"/>
              <a:gd name="connsiteY5" fmla="*/ 19050 h 495300"/>
              <a:gd name="connsiteX6" fmla="*/ 0 w 2524125"/>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125" h="495300">
                <a:moveTo>
                  <a:pt x="0" y="0"/>
                </a:moveTo>
                <a:lnTo>
                  <a:pt x="0" y="495300"/>
                </a:lnTo>
                <a:lnTo>
                  <a:pt x="1919287" y="495300"/>
                </a:lnTo>
                <a:lnTo>
                  <a:pt x="1919287" y="357188"/>
                </a:lnTo>
                <a:lnTo>
                  <a:pt x="2524125" y="357188"/>
                </a:lnTo>
                <a:lnTo>
                  <a:pt x="2524125" y="1905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a:hlinkClick r:id="rId48" action="ppaction://hlinksldjump"/>
          </p:cNvPr>
          <p:cNvSpPr/>
          <p:nvPr/>
        </p:nvSpPr>
        <p:spPr>
          <a:xfrm>
            <a:off x="26393775" y="2928938"/>
            <a:ext cx="2124075" cy="533400"/>
          </a:xfrm>
          <a:custGeom>
            <a:avLst/>
            <a:gdLst>
              <a:gd name="connsiteX0" fmla="*/ 0 w 2124075"/>
              <a:gd name="connsiteY0" fmla="*/ 0 h 533400"/>
              <a:gd name="connsiteX1" fmla="*/ 0 w 2124075"/>
              <a:gd name="connsiteY1" fmla="*/ 285750 h 533400"/>
              <a:gd name="connsiteX2" fmla="*/ 461963 w 2124075"/>
              <a:gd name="connsiteY2" fmla="*/ 285750 h 533400"/>
              <a:gd name="connsiteX3" fmla="*/ 461963 w 2124075"/>
              <a:gd name="connsiteY3" fmla="*/ 533400 h 533400"/>
              <a:gd name="connsiteX4" fmla="*/ 1709738 w 2124075"/>
              <a:gd name="connsiteY4" fmla="*/ 533400 h 533400"/>
              <a:gd name="connsiteX5" fmla="*/ 1709738 w 2124075"/>
              <a:gd name="connsiteY5" fmla="*/ 295275 h 533400"/>
              <a:gd name="connsiteX6" fmla="*/ 2124075 w 2124075"/>
              <a:gd name="connsiteY6" fmla="*/ 295275 h 533400"/>
              <a:gd name="connsiteX7" fmla="*/ 2124075 w 2124075"/>
              <a:gd name="connsiteY7" fmla="*/ 4762 h 533400"/>
              <a:gd name="connsiteX8" fmla="*/ 0 w 2124075"/>
              <a:gd name="connsiteY8"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4075" h="533400">
                <a:moveTo>
                  <a:pt x="0" y="0"/>
                </a:moveTo>
                <a:lnTo>
                  <a:pt x="0" y="285750"/>
                </a:lnTo>
                <a:lnTo>
                  <a:pt x="461963" y="285750"/>
                </a:lnTo>
                <a:lnTo>
                  <a:pt x="461963" y="533400"/>
                </a:lnTo>
                <a:lnTo>
                  <a:pt x="1709738" y="533400"/>
                </a:lnTo>
                <a:lnTo>
                  <a:pt x="1709738" y="295275"/>
                </a:lnTo>
                <a:lnTo>
                  <a:pt x="2124075" y="295275"/>
                </a:lnTo>
                <a:lnTo>
                  <a:pt x="2124075" y="4762"/>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hlinkClick r:id="rId30" action="ppaction://hlinksldjump"/>
          </p:cNvPr>
          <p:cNvSpPr/>
          <p:nvPr/>
        </p:nvSpPr>
        <p:spPr>
          <a:xfrm>
            <a:off x="14711366" y="3014663"/>
            <a:ext cx="1028700" cy="70485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a:hlinkClick r:id="rId49" action="ppaction://hlinksldjump"/>
          </p:cNvPr>
          <p:cNvSpPr/>
          <p:nvPr/>
        </p:nvSpPr>
        <p:spPr>
          <a:xfrm>
            <a:off x="2733675" y="6124575"/>
            <a:ext cx="132397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hlinkClick r:id="rId50" action="ppaction://hlinksldjump"/>
          </p:cNvPr>
          <p:cNvSpPr/>
          <p:nvPr/>
        </p:nvSpPr>
        <p:spPr>
          <a:xfrm>
            <a:off x="3008695" y="6406524"/>
            <a:ext cx="1152525"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36" action="ppaction://hlinksldjump"/>
          </p:cNvPr>
          <p:cNvSpPr/>
          <p:nvPr/>
        </p:nvSpPr>
        <p:spPr>
          <a:xfrm>
            <a:off x="5657850" y="5629275"/>
            <a:ext cx="2571750" cy="161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hlinkClick r:id="rId35" action="ppaction://hlinksldjump"/>
          </p:cNvPr>
          <p:cNvSpPr/>
          <p:nvPr/>
        </p:nvSpPr>
        <p:spPr>
          <a:xfrm>
            <a:off x="8763000" y="5610225"/>
            <a:ext cx="3733800" cy="1762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a:hlinkClick r:id="rId41" action="ppaction://hlinksldjump"/>
          </p:cNvPr>
          <p:cNvSpPr/>
          <p:nvPr/>
        </p:nvSpPr>
        <p:spPr>
          <a:xfrm>
            <a:off x="15792961" y="5387009"/>
            <a:ext cx="3495675" cy="204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1028">
            <a:hlinkClick r:id="rId47" action="ppaction://hlinksldjump"/>
          </p:cNvPr>
          <p:cNvSpPr/>
          <p:nvPr/>
        </p:nvSpPr>
        <p:spPr>
          <a:xfrm>
            <a:off x="20878800" y="5762625"/>
            <a:ext cx="367665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hlinkClick r:id="rId48" action="ppaction://hlinksldjump"/>
          </p:cNvPr>
          <p:cNvSpPr/>
          <p:nvPr/>
        </p:nvSpPr>
        <p:spPr>
          <a:xfrm>
            <a:off x="25507950" y="5734050"/>
            <a:ext cx="3495675" cy="145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hlinkClick r:id="rId38" action="ppaction://hlinksldjump"/>
          </p:cNvPr>
          <p:cNvSpPr/>
          <p:nvPr/>
        </p:nvSpPr>
        <p:spPr>
          <a:xfrm>
            <a:off x="2219325" y="8029575"/>
            <a:ext cx="904875" cy="63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hlinkClick r:id="rId51" action="ppaction://hlinksldjump"/>
          </p:cNvPr>
          <p:cNvSpPr/>
          <p:nvPr/>
        </p:nvSpPr>
        <p:spPr>
          <a:xfrm>
            <a:off x="2520630" y="8715851"/>
            <a:ext cx="2095500"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3" name="Flowchart: Document 522">
            <a:hlinkClick r:id="rId52" action="ppaction://hlinksldjump"/>
          </p:cNvPr>
          <p:cNvSpPr/>
          <p:nvPr/>
        </p:nvSpPr>
        <p:spPr>
          <a:xfrm>
            <a:off x="4646324" y="8521710"/>
            <a:ext cx="621102" cy="81950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527" name="Flowchart: Document 526">
            <a:hlinkClick r:id="rId37" action="ppaction://hlinksldjump"/>
          </p:cNvPr>
          <p:cNvSpPr/>
          <p:nvPr/>
        </p:nvSpPr>
        <p:spPr>
          <a:xfrm>
            <a:off x="12399094" y="8434742"/>
            <a:ext cx="621102" cy="70922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595" name="Flowchart: Document 594">
            <a:hlinkClick r:id="rId53" action="ppaction://hlinksldjump"/>
          </p:cNvPr>
          <p:cNvSpPr/>
          <p:nvPr/>
        </p:nvSpPr>
        <p:spPr>
          <a:xfrm>
            <a:off x="7927297" y="8145622"/>
            <a:ext cx="621102" cy="69893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034" name="Rectangle 1033">
            <a:hlinkClick r:id="rId54" action="ppaction://hlinksldjump"/>
          </p:cNvPr>
          <p:cNvSpPr/>
          <p:nvPr/>
        </p:nvSpPr>
        <p:spPr>
          <a:xfrm>
            <a:off x="6883198" y="8622383"/>
            <a:ext cx="85725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1035">
            <a:hlinkClick r:id="rId55" action="ppaction://hlinksldjump"/>
          </p:cNvPr>
          <p:cNvSpPr/>
          <p:nvPr/>
        </p:nvSpPr>
        <p:spPr>
          <a:xfrm>
            <a:off x="9486900" y="8639175"/>
            <a:ext cx="2152650" cy="504825"/>
          </a:xfrm>
          <a:custGeom>
            <a:avLst/>
            <a:gdLst>
              <a:gd name="connsiteX0" fmla="*/ 0 w 2152650"/>
              <a:gd name="connsiteY0" fmla="*/ 0 h 504825"/>
              <a:gd name="connsiteX1" fmla="*/ 2152650 w 2152650"/>
              <a:gd name="connsiteY1" fmla="*/ 0 h 504825"/>
              <a:gd name="connsiteX2" fmla="*/ 2152650 w 2152650"/>
              <a:gd name="connsiteY2" fmla="*/ 361950 h 504825"/>
              <a:gd name="connsiteX3" fmla="*/ 1619250 w 2152650"/>
              <a:gd name="connsiteY3" fmla="*/ 361950 h 504825"/>
              <a:gd name="connsiteX4" fmla="*/ 1619250 w 2152650"/>
              <a:gd name="connsiteY4" fmla="*/ 504825 h 504825"/>
              <a:gd name="connsiteX5" fmla="*/ 571500 w 2152650"/>
              <a:gd name="connsiteY5" fmla="*/ 504825 h 504825"/>
              <a:gd name="connsiteX6" fmla="*/ 571500 w 2152650"/>
              <a:gd name="connsiteY6" fmla="*/ 371475 h 504825"/>
              <a:gd name="connsiteX7" fmla="*/ 19050 w 2152650"/>
              <a:gd name="connsiteY7" fmla="*/ 371475 h 504825"/>
              <a:gd name="connsiteX8" fmla="*/ 0 w 2152650"/>
              <a:gd name="connsiteY8"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2650" h="504825">
                <a:moveTo>
                  <a:pt x="0" y="0"/>
                </a:moveTo>
                <a:lnTo>
                  <a:pt x="2152650" y="0"/>
                </a:lnTo>
                <a:lnTo>
                  <a:pt x="2152650" y="361950"/>
                </a:lnTo>
                <a:lnTo>
                  <a:pt x="1619250" y="361950"/>
                </a:lnTo>
                <a:lnTo>
                  <a:pt x="1619250" y="504825"/>
                </a:lnTo>
                <a:lnTo>
                  <a:pt x="571500" y="504825"/>
                </a:lnTo>
                <a:lnTo>
                  <a:pt x="571500" y="371475"/>
                </a:lnTo>
                <a:lnTo>
                  <a:pt x="19050" y="37147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Freeform 631">
            <a:hlinkClick r:id="rId56" action="ppaction://hlinksldjump"/>
          </p:cNvPr>
          <p:cNvSpPr/>
          <p:nvPr/>
        </p:nvSpPr>
        <p:spPr>
          <a:xfrm>
            <a:off x="15821025" y="8610600"/>
            <a:ext cx="2152650" cy="504825"/>
          </a:xfrm>
          <a:custGeom>
            <a:avLst/>
            <a:gdLst>
              <a:gd name="connsiteX0" fmla="*/ 0 w 2152650"/>
              <a:gd name="connsiteY0" fmla="*/ 0 h 504825"/>
              <a:gd name="connsiteX1" fmla="*/ 2152650 w 2152650"/>
              <a:gd name="connsiteY1" fmla="*/ 0 h 504825"/>
              <a:gd name="connsiteX2" fmla="*/ 2152650 w 2152650"/>
              <a:gd name="connsiteY2" fmla="*/ 361950 h 504825"/>
              <a:gd name="connsiteX3" fmla="*/ 1619250 w 2152650"/>
              <a:gd name="connsiteY3" fmla="*/ 361950 h 504825"/>
              <a:gd name="connsiteX4" fmla="*/ 1619250 w 2152650"/>
              <a:gd name="connsiteY4" fmla="*/ 504825 h 504825"/>
              <a:gd name="connsiteX5" fmla="*/ 571500 w 2152650"/>
              <a:gd name="connsiteY5" fmla="*/ 504825 h 504825"/>
              <a:gd name="connsiteX6" fmla="*/ 571500 w 2152650"/>
              <a:gd name="connsiteY6" fmla="*/ 371475 h 504825"/>
              <a:gd name="connsiteX7" fmla="*/ 19050 w 2152650"/>
              <a:gd name="connsiteY7" fmla="*/ 371475 h 504825"/>
              <a:gd name="connsiteX8" fmla="*/ 0 w 2152650"/>
              <a:gd name="connsiteY8"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2650" h="504825">
                <a:moveTo>
                  <a:pt x="0" y="0"/>
                </a:moveTo>
                <a:lnTo>
                  <a:pt x="2152650" y="0"/>
                </a:lnTo>
                <a:lnTo>
                  <a:pt x="2152650" y="361950"/>
                </a:lnTo>
                <a:lnTo>
                  <a:pt x="1619250" y="361950"/>
                </a:lnTo>
                <a:lnTo>
                  <a:pt x="1619250" y="504825"/>
                </a:lnTo>
                <a:lnTo>
                  <a:pt x="571500" y="504825"/>
                </a:lnTo>
                <a:lnTo>
                  <a:pt x="571500" y="371475"/>
                </a:lnTo>
                <a:lnTo>
                  <a:pt x="19050" y="37147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a:hlinkClick r:id="rId57" action="ppaction://hlinksldjump"/>
          </p:cNvPr>
          <p:cNvSpPr/>
          <p:nvPr/>
        </p:nvSpPr>
        <p:spPr>
          <a:xfrm>
            <a:off x="5629275" y="10091989"/>
            <a:ext cx="1819275" cy="390525"/>
          </a:xfrm>
          <a:custGeom>
            <a:avLst/>
            <a:gdLst>
              <a:gd name="connsiteX0" fmla="*/ 142875 w 1819275"/>
              <a:gd name="connsiteY0" fmla="*/ 0 h 390525"/>
              <a:gd name="connsiteX1" fmla="*/ 1666875 w 1819275"/>
              <a:gd name="connsiteY1" fmla="*/ 0 h 390525"/>
              <a:gd name="connsiteX2" fmla="*/ 1666875 w 1819275"/>
              <a:gd name="connsiteY2" fmla="*/ 104775 h 390525"/>
              <a:gd name="connsiteX3" fmla="*/ 1819275 w 1819275"/>
              <a:gd name="connsiteY3" fmla="*/ 104775 h 390525"/>
              <a:gd name="connsiteX4" fmla="*/ 1819275 w 1819275"/>
              <a:gd name="connsiteY4" fmla="*/ 390525 h 390525"/>
              <a:gd name="connsiteX5" fmla="*/ 0 w 1819275"/>
              <a:gd name="connsiteY5" fmla="*/ 390525 h 390525"/>
              <a:gd name="connsiteX6" fmla="*/ 0 w 1819275"/>
              <a:gd name="connsiteY6" fmla="*/ 123825 h 390525"/>
              <a:gd name="connsiteX7" fmla="*/ 142875 w 1819275"/>
              <a:gd name="connsiteY7" fmla="*/ 123825 h 390525"/>
              <a:gd name="connsiteX8" fmla="*/ 142875 w 1819275"/>
              <a:gd name="connsiteY8"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390525">
                <a:moveTo>
                  <a:pt x="142875" y="0"/>
                </a:moveTo>
                <a:lnTo>
                  <a:pt x="1666875" y="0"/>
                </a:lnTo>
                <a:lnTo>
                  <a:pt x="1666875" y="104775"/>
                </a:lnTo>
                <a:lnTo>
                  <a:pt x="1819275" y="104775"/>
                </a:lnTo>
                <a:lnTo>
                  <a:pt x="1819275" y="390525"/>
                </a:lnTo>
                <a:lnTo>
                  <a:pt x="0" y="390525"/>
                </a:lnTo>
                <a:lnTo>
                  <a:pt x="0" y="123825"/>
                </a:lnTo>
                <a:lnTo>
                  <a:pt x="142875" y="123825"/>
                </a:lnTo>
                <a:lnTo>
                  <a:pt x="14287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hlinkClick r:id="rId58" action="ppaction://hlinksldjump"/>
          </p:cNvPr>
          <p:cNvSpPr/>
          <p:nvPr/>
        </p:nvSpPr>
        <p:spPr>
          <a:xfrm>
            <a:off x="4067175" y="9677400"/>
            <a:ext cx="1181100"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1037">
            <a:hlinkClick r:id="rId59" action="ppaction://hlinksldjump"/>
          </p:cNvPr>
          <p:cNvSpPr/>
          <p:nvPr/>
        </p:nvSpPr>
        <p:spPr>
          <a:xfrm>
            <a:off x="8020050" y="10001250"/>
            <a:ext cx="609600" cy="333375"/>
          </a:xfrm>
          <a:custGeom>
            <a:avLst/>
            <a:gdLst>
              <a:gd name="connsiteX0" fmla="*/ 0 w 609600"/>
              <a:gd name="connsiteY0" fmla="*/ 333375 h 333375"/>
              <a:gd name="connsiteX1" fmla="*/ 0 w 609600"/>
              <a:gd name="connsiteY1" fmla="*/ 0 h 333375"/>
              <a:gd name="connsiteX2" fmla="*/ 609600 w 609600"/>
              <a:gd name="connsiteY2" fmla="*/ 0 h 333375"/>
              <a:gd name="connsiteX3" fmla="*/ 609600 w 609600"/>
              <a:gd name="connsiteY3" fmla="*/ 323850 h 333375"/>
              <a:gd name="connsiteX4" fmla="*/ 0 w 609600"/>
              <a:gd name="connsiteY4" fmla="*/ 3333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33375">
                <a:moveTo>
                  <a:pt x="0" y="333375"/>
                </a:moveTo>
                <a:lnTo>
                  <a:pt x="0" y="0"/>
                </a:lnTo>
                <a:lnTo>
                  <a:pt x="609600" y="0"/>
                </a:lnTo>
                <a:lnTo>
                  <a:pt x="609600" y="323850"/>
                </a:lnTo>
                <a:lnTo>
                  <a:pt x="0" y="33337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1039">
            <a:hlinkClick r:id="rId60" action="ppaction://hlinksldjump"/>
          </p:cNvPr>
          <p:cNvSpPr/>
          <p:nvPr/>
        </p:nvSpPr>
        <p:spPr>
          <a:xfrm>
            <a:off x="7972425" y="9525000"/>
            <a:ext cx="542925" cy="390525"/>
          </a:xfrm>
          <a:custGeom>
            <a:avLst/>
            <a:gdLst>
              <a:gd name="connsiteX0" fmla="*/ 0 w 542925"/>
              <a:gd name="connsiteY0" fmla="*/ 0 h 390525"/>
              <a:gd name="connsiteX1" fmla="*/ 0 w 542925"/>
              <a:gd name="connsiteY1" fmla="*/ 390525 h 390525"/>
              <a:gd name="connsiteX2" fmla="*/ 542925 w 542925"/>
              <a:gd name="connsiteY2" fmla="*/ 390525 h 390525"/>
              <a:gd name="connsiteX3" fmla="*/ 542925 w 542925"/>
              <a:gd name="connsiteY3" fmla="*/ 28575 h 390525"/>
              <a:gd name="connsiteX4" fmla="*/ 0 w 542925"/>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390525">
                <a:moveTo>
                  <a:pt x="0" y="0"/>
                </a:moveTo>
                <a:lnTo>
                  <a:pt x="0" y="390525"/>
                </a:lnTo>
                <a:lnTo>
                  <a:pt x="542925" y="390525"/>
                </a:lnTo>
                <a:lnTo>
                  <a:pt x="542925" y="2857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lowchart: Document 655">
            <a:hlinkClick r:id="rId61" action="ppaction://hlinksldjump"/>
          </p:cNvPr>
          <p:cNvSpPr/>
          <p:nvPr/>
        </p:nvSpPr>
        <p:spPr>
          <a:xfrm>
            <a:off x="8079143" y="1039226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57" name="Flowchart: Document 656">
            <a:hlinkClick r:id="rId62" action="ppaction://hlinksldjump"/>
          </p:cNvPr>
          <p:cNvSpPr/>
          <p:nvPr/>
        </p:nvSpPr>
        <p:spPr>
          <a:xfrm>
            <a:off x="8753474" y="10306536"/>
            <a:ext cx="536421" cy="5233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58" name="Flowchart: Document 657">
            <a:hlinkClick r:id="rId62" action="ppaction://hlinksldjump"/>
          </p:cNvPr>
          <p:cNvSpPr/>
          <p:nvPr/>
        </p:nvSpPr>
        <p:spPr>
          <a:xfrm>
            <a:off x="14506574" y="10468461"/>
            <a:ext cx="536421" cy="5233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59" name="Flowchart: Document 658">
            <a:hlinkClick r:id="rId62" action="ppaction://hlinksldjump"/>
          </p:cNvPr>
          <p:cNvSpPr/>
          <p:nvPr/>
        </p:nvSpPr>
        <p:spPr>
          <a:xfrm>
            <a:off x="20774024" y="10287486"/>
            <a:ext cx="581026" cy="571014"/>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60" name="Flowchart: Document 659">
            <a:hlinkClick r:id="rId62" action="ppaction://hlinksldjump"/>
          </p:cNvPr>
          <p:cNvSpPr/>
          <p:nvPr/>
        </p:nvSpPr>
        <p:spPr>
          <a:xfrm>
            <a:off x="24403049" y="9973161"/>
            <a:ext cx="581026" cy="571014"/>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61" name="Flowchart: Document 660">
            <a:hlinkClick r:id="rId61" action="ppaction://hlinksldjump"/>
          </p:cNvPr>
          <p:cNvSpPr/>
          <p:nvPr/>
        </p:nvSpPr>
        <p:spPr>
          <a:xfrm>
            <a:off x="13841768" y="1022081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62" name="Flowchart: Document 661">
            <a:hlinkClick r:id="rId61" action="ppaction://hlinksldjump"/>
          </p:cNvPr>
          <p:cNvSpPr/>
          <p:nvPr/>
        </p:nvSpPr>
        <p:spPr>
          <a:xfrm>
            <a:off x="20194943" y="10201761"/>
            <a:ext cx="531457"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63" name="Flowchart: Document 662">
            <a:hlinkClick r:id="rId61" action="ppaction://hlinksldjump"/>
          </p:cNvPr>
          <p:cNvSpPr/>
          <p:nvPr/>
        </p:nvSpPr>
        <p:spPr>
          <a:xfrm>
            <a:off x="23795393" y="10144611"/>
            <a:ext cx="531457"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664" name="Freeform 663">
            <a:hlinkClick r:id="rId59" action="ppaction://hlinksldjump"/>
          </p:cNvPr>
          <p:cNvSpPr/>
          <p:nvPr/>
        </p:nvSpPr>
        <p:spPr>
          <a:xfrm>
            <a:off x="13354050" y="9963150"/>
            <a:ext cx="485775" cy="495299"/>
          </a:xfrm>
          <a:custGeom>
            <a:avLst/>
            <a:gdLst>
              <a:gd name="connsiteX0" fmla="*/ 0 w 609600"/>
              <a:gd name="connsiteY0" fmla="*/ 333375 h 333375"/>
              <a:gd name="connsiteX1" fmla="*/ 0 w 609600"/>
              <a:gd name="connsiteY1" fmla="*/ 0 h 333375"/>
              <a:gd name="connsiteX2" fmla="*/ 609600 w 609600"/>
              <a:gd name="connsiteY2" fmla="*/ 0 h 333375"/>
              <a:gd name="connsiteX3" fmla="*/ 609600 w 609600"/>
              <a:gd name="connsiteY3" fmla="*/ 323850 h 333375"/>
              <a:gd name="connsiteX4" fmla="*/ 0 w 609600"/>
              <a:gd name="connsiteY4" fmla="*/ 3333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33375">
                <a:moveTo>
                  <a:pt x="0" y="333375"/>
                </a:moveTo>
                <a:lnTo>
                  <a:pt x="0" y="0"/>
                </a:lnTo>
                <a:lnTo>
                  <a:pt x="609600" y="0"/>
                </a:lnTo>
                <a:lnTo>
                  <a:pt x="609600" y="323850"/>
                </a:lnTo>
                <a:lnTo>
                  <a:pt x="0" y="33337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Freeform 664">
            <a:hlinkClick r:id="rId59" action="ppaction://hlinksldjump"/>
          </p:cNvPr>
          <p:cNvSpPr/>
          <p:nvPr/>
        </p:nvSpPr>
        <p:spPr>
          <a:xfrm>
            <a:off x="19688175" y="9953625"/>
            <a:ext cx="485775" cy="495299"/>
          </a:xfrm>
          <a:custGeom>
            <a:avLst/>
            <a:gdLst>
              <a:gd name="connsiteX0" fmla="*/ 0 w 609600"/>
              <a:gd name="connsiteY0" fmla="*/ 333375 h 333375"/>
              <a:gd name="connsiteX1" fmla="*/ 0 w 609600"/>
              <a:gd name="connsiteY1" fmla="*/ 0 h 333375"/>
              <a:gd name="connsiteX2" fmla="*/ 609600 w 609600"/>
              <a:gd name="connsiteY2" fmla="*/ 0 h 333375"/>
              <a:gd name="connsiteX3" fmla="*/ 609600 w 609600"/>
              <a:gd name="connsiteY3" fmla="*/ 323850 h 333375"/>
              <a:gd name="connsiteX4" fmla="*/ 0 w 609600"/>
              <a:gd name="connsiteY4" fmla="*/ 3333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33375">
                <a:moveTo>
                  <a:pt x="0" y="333375"/>
                </a:moveTo>
                <a:lnTo>
                  <a:pt x="0" y="0"/>
                </a:lnTo>
                <a:lnTo>
                  <a:pt x="609600" y="0"/>
                </a:lnTo>
                <a:lnTo>
                  <a:pt x="609600" y="323850"/>
                </a:lnTo>
                <a:lnTo>
                  <a:pt x="0" y="33337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Freeform 665">
            <a:hlinkClick r:id="rId59" action="ppaction://hlinksldjump"/>
          </p:cNvPr>
          <p:cNvSpPr/>
          <p:nvPr/>
        </p:nvSpPr>
        <p:spPr>
          <a:xfrm>
            <a:off x="23250525" y="9820275"/>
            <a:ext cx="485775" cy="495299"/>
          </a:xfrm>
          <a:custGeom>
            <a:avLst/>
            <a:gdLst>
              <a:gd name="connsiteX0" fmla="*/ 0 w 609600"/>
              <a:gd name="connsiteY0" fmla="*/ 333375 h 333375"/>
              <a:gd name="connsiteX1" fmla="*/ 0 w 609600"/>
              <a:gd name="connsiteY1" fmla="*/ 0 h 333375"/>
              <a:gd name="connsiteX2" fmla="*/ 609600 w 609600"/>
              <a:gd name="connsiteY2" fmla="*/ 0 h 333375"/>
              <a:gd name="connsiteX3" fmla="*/ 609600 w 609600"/>
              <a:gd name="connsiteY3" fmla="*/ 323850 h 333375"/>
              <a:gd name="connsiteX4" fmla="*/ 0 w 609600"/>
              <a:gd name="connsiteY4" fmla="*/ 333375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33375">
                <a:moveTo>
                  <a:pt x="0" y="333375"/>
                </a:moveTo>
                <a:lnTo>
                  <a:pt x="0" y="0"/>
                </a:lnTo>
                <a:lnTo>
                  <a:pt x="609600" y="0"/>
                </a:lnTo>
                <a:lnTo>
                  <a:pt x="609600" y="323850"/>
                </a:lnTo>
                <a:lnTo>
                  <a:pt x="0" y="33337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Freeform 666">
            <a:hlinkClick r:id="rId60" action="ppaction://hlinksldjump"/>
          </p:cNvPr>
          <p:cNvSpPr/>
          <p:nvPr/>
        </p:nvSpPr>
        <p:spPr>
          <a:xfrm>
            <a:off x="13325475" y="9448800"/>
            <a:ext cx="600075" cy="438150"/>
          </a:xfrm>
          <a:custGeom>
            <a:avLst/>
            <a:gdLst>
              <a:gd name="connsiteX0" fmla="*/ 0 w 542925"/>
              <a:gd name="connsiteY0" fmla="*/ 0 h 390525"/>
              <a:gd name="connsiteX1" fmla="*/ 0 w 542925"/>
              <a:gd name="connsiteY1" fmla="*/ 390525 h 390525"/>
              <a:gd name="connsiteX2" fmla="*/ 542925 w 542925"/>
              <a:gd name="connsiteY2" fmla="*/ 390525 h 390525"/>
              <a:gd name="connsiteX3" fmla="*/ 542925 w 542925"/>
              <a:gd name="connsiteY3" fmla="*/ 28575 h 390525"/>
              <a:gd name="connsiteX4" fmla="*/ 0 w 542925"/>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390525">
                <a:moveTo>
                  <a:pt x="0" y="0"/>
                </a:moveTo>
                <a:lnTo>
                  <a:pt x="0" y="390525"/>
                </a:lnTo>
                <a:lnTo>
                  <a:pt x="542925" y="390525"/>
                </a:lnTo>
                <a:lnTo>
                  <a:pt x="542925" y="2857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Freeform 667">
            <a:hlinkClick r:id="rId60" action="ppaction://hlinksldjump"/>
          </p:cNvPr>
          <p:cNvSpPr/>
          <p:nvPr/>
        </p:nvSpPr>
        <p:spPr>
          <a:xfrm>
            <a:off x="19640550" y="9429750"/>
            <a:ext cx="600075" cy="476250"/>
          </a:xfrm>
          <a:custGeom>
            <a:avLst/>
            <a:gdLst>
              <a:gd name="connsiteX0" fmla="*/ 0 w 542925"/>
              <a:gd name="connsiteY0" fmla="*/ 0 h 390525"/>
              <a:gd name="connsiteX1" fmla="*/ 0 w 542925"/>
              <a:gd name="connsiteY1" fmla="*/ 390525 h 390525"/>
              <a:gd name="connsiteX2" fmla="*/ 542925 w 542925"/>
              <a:gd name="connsiteY2" fmla="*/ 390525 h 390525"/>
              <a:gd name="connsiteX3" fmla="*/ 542925 w 542925"/>
              <a:gd name="connsiteY3" fmla="*/ 28575 h 390525"/>
              <a:gd name="connsiteX4" fmla="*/ 0 w 542925"/>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390525">
                <a:moveTo>
                  <a:pt x="0" y="0"/>
                </a:moveTo>
                <a:lnTo>
                  <a:pt x="0" y="390525"/>
                </a:lnTo>
                <a:lnTo>
                  <a:pt x="542925" y="390525"/>
                </a:lnTo>
                <a:lnTo>
                  <a:pt x="542925" y="2857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Freeform 668">
            <a:hlinkClick r:id="rId60" action="ppaction://hlinksldjump"/>
          </p:cNvPr>
          <p:cNvSpPr/>
          <p:nvPr/>
        </p:nvSpPr>
        <p:spPr>
          <a:xfrm>
            <a:off x="23221950" y="9315450"/>
            <a:ext cx="600075" cy="476250"/>
          </a:xfrm>
          <a:custGeom>
            <a:avLst/>
            <a:gdLst>
              <a:gd name="connsiteX0" fmla="*/ 0 w 542925"/>
              <a:gd name="connsiteY0" fmla="*/ 0 h 390525"/>
              <a:gd name="connsiteX1" fmla="*/ 0 w 542925"/>
              <a:gd name="connsiteY1" fmla="*/ 390525 h 390525"/>
              <a:gd name="connsiteX2" fmla="*/ 542925 w 542925"/>
              <a:gd name="connsiteY2" fmla="*/ 390525 h 390525"/>
              <a:gd name="connsiteX3" fmla="*/ 542925 w 542925"/>
              <a:gd name="connsiteY3" fmla="*/ 28575 h 390525"/>
              <a:gd name="connsiteX4" fmla="*/ 0 w 542925"/>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390525">
                <a:moveTo>
                  <a:pt x="0" y="0"/>
                </a:moveTo>
                <a:lnTo>
                  <a:pt x="0" y="390525"/>
                </a:lnTo>
                <a:lnTo>
                  <a:pt x="542925" y="390525"/>
                </a:lnTo>
                <a:lnTo>
                  <a:pt x="542925" y="2857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hlinkClick r:id="rId63" action="ppaction://hlinksldjump"/>
          </p:cNvPr>
          <p:cNvSpPr/>
          <p:nvPr/>
        </p:nvSpPr>
        <p:spPr>
          <a:xfrm>
            <a:off x="6010275" y="9534525"/>
            <a:ext cx="857250" cy="12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a:hlinkClick r:id="rId63" action="ppaction://hlinksldjump"/>
          </p:cNvPr>
          <p:cNvSpPr/>
          <p:nvPr/>
        </p:nvSpPr>
        <p:spPr>
          <a:xfrm>
            <a:off x="9696450" y="9715501"/>
            <a:ext cx="857250"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a:hlinkClick r:id="rId63" action="ppaction://hlinksldjump"/>
          </p:cNvPr>
          <p:cNvSpPr/>
          <p:nvPr/>
        </p:nvSpPr>
        <p:spPr>
          <a:xfrm>
            <a:off x="16373475" y="9696451"/>
            <a:ext cx="857250"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a:hlinkClick r:id="rId63" action="ppaction://hlinksldjump"/>
          </p:cNvPr>
          <p:cNvSpPr/>
          <p:nvPr/>
        </p:nvSpPr>
        <p:spPr>
          <a:xfrm>
            <a:off x="20650200" y="9639301"/>
            <a:ext cx="857250"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Flowchart: Document 672">
            <a:hlinkClick r:id="rId64" action="ppaction://hlinksldjump"/>
          </p:cNvPr>
          <p:cNvSpPr/>
          <p:nvPr/>
        </p:nvSpPr>
        <p:spPr>
          <a:xfrm>
            <a:off x="5060758" y="11476598"/>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77" name="Flowchart: Document 676">
            <a:hlinkClick r:id="rId64" action="ppaction://hlinksldjump"/>
          </p:cNvPr>
          <p:cNvSpPr/>
          <p:nvPr/>
        </p:nvSpPr>
        <p:spPr>
          <a:xfrm>
            <a:off x="8507768" y="1145906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78" name="Flowchart: Document 677">
            <a:hlinkClick r:id="rId64" action="ppaction://hlinksldjump"/>
          </p:cNvPr>
          <p:cNvSpPr/>
          <p:nvPr/>
        </p:nvSpPr>
        <p:spPr>
          <a:xfrm>
            <a:off x="13422668" y="1145906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79" name="Flowchart: Document 678">
            <a:hlinkClick r:id="rId64" action="ppaction://hlinksldjump"/>
          </p:cNvPr>
          <p:cNvSpPr/>
          <p:nvPr/>
        </p:nvSpPr>
        <p:spPr>
          <a:xfrm>
            <a:off x="18547118" y="1146858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80" name="Flowchart: Document 679">
            <a:hlinkClick r:id="rId64" action="ppaction://hlinksldjump"/>
          </p:cNvPr>
          <p:cNvSpPr/>
          <p:nvPr/>
        </p:nvSpPr>
        <p:spPr>
          <a:xfrm>
            <a:off x="22280918" y="1144953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039" name="Freeform 1038">
            <a:hlinkClick r:id="rId65" action="ppaction://hlinksldjump"/>
          </p:cNvPr>
          <p:cNvSpPr/>
          <p:nvPr/>
        </p:nvSpPr>
        <p:spPr>
          <a:xfrm>
            <a:off x="5715000" y="11553825"/>
            <a:ext cx="628650" cy="428625"/>
          </a:xfrm>
          <a:custGeom>
            <a:avLst/>
            <a:gdLst>
              <a:gd name="connsiteX0" fmla="*/ 57150 w 628650"/>
              <a:gd name="connsiteY0" fmla="*/ 0 h 428625"/>
              <a:gd name="connsiteX1" fmla="*/ 552450 w 628650"/>
              <a:gd name="connsiteY1" fmla="*/ 0 h 428625"/>
              <a:gd name="connsiteX2" fmla="*/ 552450 w 628650"/>
              <a:gd name="connsiteY2" fmla="*/ 200025 h 428625"/>
              <a:gd name="connsiteX3" fmla="*/ 628650 w 628650"/>
              <a:gd name="connsiteY3" fmla="*/ 200025 h 428625"/>
              <a:gd name="connsiteX4" fmla="*/ 628650 w 628650"/>
              <a:gd name="connsiteY4" fmla="*/ 428625 h 428625"/>
              <a:gd name="connsiteX5" fmla="*/ 0 w 628650"/>
              <a:gd name="connsiteY5" fmla="*/ 428625 h 428625"/>
              <a:gd name="connsiteX6" fmla="*/ 0 w 628650"/>
              <a:gd name="connsiteY6" fmla="*/ 209550 h 428625"/>
              <a:gd name="connsiteX7" fmla="*/ 76200 w 628650"/>
              <a:gd name="connsiteY7" fmla="*/ 209550 h 428625"/>
              <a:gd name="connsiteX8" fmla="*/ 57150 w 628650"/>
              <a:gd name="connsiteY8"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428625">
                <a:moveTo>
                  <a:pt x="57150" y="0"/>
                </a:moveTo>
                <a:lnTo>
                  <a:pt x="552450" y="0"/>
                </a:lnTo>
                <a:lnTo>
                  <a:pt x="552450" y="200025"/>
                </a:lnTo>
                <a:lnTo>
                  <a:pt x="628650" y="200025"/>
                </a:lnTo>
                <a:lnTo>
                  <a:pt x="628650" y="428625"/>
                </a:lnTo>
                <a:lnTo>
                  <a:pt x="0" y="428625"/>
                </a:lnTo>
                <a:lnTo>
                  <a:pt x="0" y="209550"/>
                </a:lnTo>
                <a:lnTo>
                  <a:pt x="76200" y="209550"/>
                </a:lnTo>
                <a:lnTo>
                  <a:pt x="5715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Freeform 680">
            <a:hlinkClick r:id="rId65" action="ppaction://hlinksldjump"/>
          </p:cNvPr>
          <p:cNvSpPr/>
          <p:nvPr/>
        </p:nvSpPr>
        <p:spPr>
          <a:xfrm>
            <a:off x="9134475" y="11572875"/>
            <a:ext cx="628650" cy="428625"/>
          </a:xfrm>
          <a:custGeom>
            <a:avLst/>
            <a:gdLst>
              <a:gd name="connsiteX0" fmla="*/ 57150 w 628650"/>
              <a:gd name="connsiteY0" fmla="*/ 0 h 428625"/>
              <a:gd name="connsiteX1" fmla="*/ 552450 w 628650"/>
              <a:gd name="connsiteY1" fmla="*/ 0 h 428625"/>
              <a:gd name="connsiteX2" fmla="*/ 552450 w 628650"/>
              <a:gd name="connsiteY2" fmla="*/ 200025 h 428625"/>
              <a:gd name="connsiteX3" fmla="*/ 628650 w 628650"/>
              <a:gd name="connsiteY3" fmla="*/ 200025 h 428625"/>
              <a:gd name="connsiteX4" fmla="*/ 628650 w 628650"/>
              <a:gd name="connsiteY4" fmla="*/ 428625 h 428625"/>
              <a:gd name="connsiteX5" fmla="*/ 0 w 628650"/>
              <a:gd name="connsiteY5" fmla="*/ 428625 h 428625"/>
              <a:gd name="connsiteX6" fmla="*/ 0 w 628650"/>
              <a:gd name="connsiteY6" fmla="*/ 209550 h 428625"/>
              <a:gd name="connsiteX7" fmla="*/ 76200 w 628650"/>
              <a:gd name="connsiteY7" fmla="*/ 209550 h 428625"/>
              <a:gd name="connsiteX8" fmla="*/ 57150 w 628650"/>
              <a:gd name="connsiteY8"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428625">
                <a:moveTo>
                  <a:pt x="57150" y="0"/>
                </a:moveTo>
                <a:lnTo>
                  <a:pt x="552450" y="0"/>
                </a:lnTo>
                <a:lnTo>
                  <a:pt x="552450" y="200025"/>
                </a:lnTo>
                <a:lnTo>
                  <a:pt x="628650" y="200025"/>
                </a:lnTo>
                <a:lnTo>
                  <a:pt x="628650" y="428625"/>
                </a:lnTo>
                <a:lnTo>
                  <a:pt x="0" y="428625"/>
                </a:lnTo>
                <a:lnTo>
                  <a:pt x="0" y="209550"/>
                </a:lnTo>
                <a:lnTo>
                  <a:pt x="76200" y="209550"/>
                </a:lnTo>
                <a:lnTo>
                  <a:pt x="5715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reeform 681">
            <a:hlinkClick r:id="rId65" action="ppaction://hlinksldjump"/>
          </p:cNvPr>
          <p:cNvSpPr/>
          <p:nvPr/>
        </p:nvSpPr>
        <p:spPr>
          <a:xfrm>
            <a:off x="14220825" y="11553825"/>
            <a:ext cx="628650" cy="428625"/>
          </a:xfrm>
          <a:custGeom>
            <a:avLst/>
            <a:gdLst>
              <a:gd name="connsiteX0" fmla="*/ 57150 w 628650"/>
              <a:gd name="connsiteY0" fmla="*/ 0 h 428625"/>
              <a:gd name="connsiteX1" fmla="*/ 552450 w 628650"/>
              <a:gd name="connsiteY1" fmla="*/ 0 h 428625"/>
              <a:gd name="connsiteX2" fmla="*/ 552450 w 628650"/>
              <a:gd name="connsiteY2" fmla="*/ 200025 h 428625"/>
              <a:gd name="connsiteX3" fmla="*/ 628650 w 628650"/>
              <a:gd name="connsiteY3" fmla="*/ 200025 h 428625"/>
              <a:gd name="connsiteX4" fmla="*/ 628650 w 628650"/>
              <a:gd name="connsiteY4" fmla="*/ 428625 h 428625"/>
              <a:gd name="connsiteX5" fmla="*/ 0 w 628650"/>
              <a:gd name="connsiteY5" fmla="*/ 428625 h 428625"/>
              <a:gd name="connsiteX6" fmla="*/ 0 w 628650"/>
              <a:gd name="connsiteY6" fmla="*/ 209550 h 428625"/>
              <a:gd name="connsiteX7" fmla="*/ 76200 w 628650"/>
              <a:gd name="connsiteY7" fmla="*/ 209550 h 428625"/>
              <a:gd name="connsiteX8" fmla="*/ 57150 w 628650"/>
              <a:gd name="connsiteY8"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428625">
                <a:moveTo>
                  <a:pt x="57150" y="0"/>
                </a:moveTo>
                <a:lnTo>
                  <a:pt x="552450" y="0"/>
                </a:lnTo>
                <a:lnTo>
                  <a:pt x="552450" y="200025"/>
                </a:lnTo>
                <a:lnTo>
                  <a:pt x="628650" y="200025"/>
                </a:lnTo>
                <a:lnTo>
                  <a:pt x="628650" y="428625"/>
                </a:lnTo>
                <a:lnTo>
                  <a:pt x="0" y="428625"/>
                </a:lnTo>
                <a:lnTo>
                  <a:pt x="0" y="209550"/>
                </a:lnTo>
                <a:lnTo>
                  <a:pt x="76200" y="209550"/>
                </a:lnTo>
                <a:lnTo>
                  <a:pt x="5715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Freeform 682">
            <a:hlinkClick r:id="rId65" action="ppaction://hlinksldjump"/>
          </p:cNvPr>
          <p:cNvSpPr/>
          <p:nvPr/>
        </p:nvSpPr>
        <p:spPr>
          <a:xfrm>
            <a:off x="19383375" y="11582400"/>
            <a:ext cx="628650" cy="428625"/>
          </a:xfrm>
          <a:custGeom>
            <a:avLst/>
            <a:gdLst>
              <a:gd name="connsiteX0" fmla="*/ 57150 w 628650"/>
              <a:gd name="connsiteY0" fmla="*/ 0 h 428625"/>
              <a:gd name="connsiteX1" fmla="*/ 552450 w 628650"/>
              <a:gd name="connsiteY1" fmla="*/ 0 h 428625"/>
              <a:gd name="connsiteX2" fmla="*/ 552450 w 628650"/>
              <a:gd name="connsiteY2" fmla="*/ 200025 h 428625"/>
              <a:gd name="connsiteX3" fmla="*/ 628650 w 628650"/>
              <a:gd name="connsiteY3" fmla="*/ 200025 h 428625"/>
              <a:gd name="connsiteX4" fmla="*/ 628650 w 628650"/>
              <a:gd name="connsiteY4" fmla="*/ 428625 h 428625"/>
              <a:gd name="connsiteX5" fmla="*/ 0 w 628650"/>
              <a:gd name="connsiteY5" fmla="*/ 428625 h 428625"/>
              <a:gd name="connsiteX6" fmla="*/ 0 w 628650"/>
              <a:gd name="connsiteY6" fmla="*/ 209550 h 428625"/>
              <a:gd name="connsiteX7" fmla="*/ 76200 w 628650"/>
              <a:gd name="connsiteY7" fmla="*/ 209550 h 428625"/>
              <a:gd name="connsiteX8" fmla="*/ 57150 w 628650"/>
              <a:gd name="connsiteY8"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428625">
                <a:moveTo>
                  <a:pt x="57150" y="0"/>
                </a:moveTo>
                <a:lnTo>
                  <a:pt x="552450" y="0"/>
                </a:lnTo>
                <a:lnTo>
                  <a:pt x="552450" y="200025"/>
                </a:lnTo>
                <a:lnTo>
                  <a:pt x="628650" y="200025"/>
                </a:lnTo>
                <a:lnTo>
                  <a:pt x="628650" y="428625"/>
                </a:lnTo>
                <a:lnTo>
                  <a:pt x="0" y="428625"/>
                </a:lnTo>
                <a:lnTo>
                  <a:pt x="0" y="209550"/>
                </a:lnTo>
                <a:lnTo>
                  <a:pt x="76200" y="209550"/>
                </a:lnTo>
                <a:lnTo>
                  <a:pt x="5715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683">
            <a:hlinkClick r:id="rId65" action="ppaction://hlinksldjump"/>
          </p:cNvPr>
          <p:cNvSpPr/>
          <p:nvPr/>
        </p:nvSpPr>
        <p:spPr>
          <a:xfrm>
            <a:off x="23012400" y="11572875"/>
            <a:ext cx="628650" cy="428625"/>
          </a:xfrm>
          <a:custGeom>
            <a:avLst/>
            <a:gdLst>
              <a:gd name="connsiteX0" fmla="*/ 57150 w 628650"/>
              <a:gd name="connsiteY0" fmla="*/ 0 h 428625"/>
              <a:gd name="connsiteX1" fmla="*/ 552450 w 628650"/>
              <a:gd name="connsiteY1" fmla="*/ 0 h 428625"/>
              <a:gd name="connsiteX2" fmla="*/ 552450 w 628650"/>
              <a:gd name="connsiteY2" fmla="*/ 200025 h 428625"/>
              <a:gd name="connsiteX3" fmla="*/ 628650 w 628650"/>
              <a:gd name="connsiteY3" fmla="*/ 200025 h 428625"/>
              <a:gd name="connsiteX4" fmla="*/ 628650 w 628650"/>
              <a:gd name="connsiteY4" fmla="*/ 428625 h 428625"/>
              <a:gd name="connsiteX5" fmla="*/ 0 w 628650"/>
              <a:gd name="connsiteY5" fmla="*/ 428625 h 428625"/>
              <a:gd name="connsiteX6" fmla="*/ 0 w 628650"/>
              <a:gd name="connsiteY6" fmla="*/ 209550 h 428625"/>
              <a:gd name="connsiteX7" fmla="*/ 76200 w 628650"/>
              <a:gd name="connsiteY7" fmla="*/ 209550 h 428625"/>
              <a:gd name="connsiteX8" fmla="*/ 57150 w 628650"/>
              <a:gd name="connsiteY8"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428625">
                <a:moveTo>
                  <a:pt x="57150" y="0"/>
                </a:moveTo>
                <a:lnTo>
                  <a:pt x="552450" y="0"/>
                </a:lnTo>
                <a:lnTo>
                  <a:pt x="552450" y="200025"/>
                </a:lnTo>
                <a:lnTo>
                  <a:pt x="628650" y="200025"/>
                </a:lnTo>
                <a:lnTo>
                  <a:pt x="628650" y="428625"/>
                </a:lnTo>
                <a:lnTo>
                  <a:pt x="0" y="428625"/>
                </a:lnTo>
                <a:lnTo>
                  <a:pt x="0" y="209550"/>
                </a:lnTo>
                <a:lnTo>
                  <a:pt x="76200" y="209550"/>
                </a:lnTo>
                <a:lnTo>
                  <a:pt x="5715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Diamond 1041">
            <a:hlinkClick r:id="rId66" action="ppaction://hlinksldjump"/>
          </p:cNvPr>
          <p:cNvSpPr/>
          <p:nvPr/>
        </p:nvSpPr>
        <p:spPr>
          <a:xfrm>
            <a:off x="6581775" y="11544300"/>
            <a:ext cx="390525" cy="4476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Diamond 684">
            <a:hlinkClick r:id="rId66" action="ppaction://hlinksldjump"/>
          </p:cNvPr>
          <p:cNvSpPr/>
          <p:nvPr/>
        </p:nvSpPr>
        <p:spPr>
          <a:xfrm>
            <a:off x="10039350" y="11563350"/>
            <a:ext cx="390525" cy="4476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a:hlinkClick r:id="rId66" action="ppaction://hlinksldjump"/>
          </p:cNvPr>
          <p:cNvSpPr/>
          <p:nvPr/>
        </p:nvSpPr>
        <p:spPr>
          <a:xfrm>
            <a:off x="15373350" y="11563350"/>
            <a:ext cx="390525" cy="4476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Diamond 688">
            <a:hlinkClick r:id="rId66" action="ppaction://hlinksldjump"/>
          </p:cNvPr>
          <p:cNvSpPr/>
          <p:nvPr/>
        </p:nvSpPr>
        <p:spPr>
          <a:xfrm>
            <a:off x="20354925" y="11553825"/>
            <a:ext cx="390525" cy="4476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Diamond 689">
            <a:hlinkClick r:id="rId66" action="ppaction://hlinksldjump"/>
          </p:cNvPr>
          <p:cNvSpPr/>
          <p:nvPr/>
        </p:nvSpPr>
        <p:spPr>
          <a:xfrm>
            <a:off x="24050625" y="11544300"/>
            <a:ext cx="390525" cy="44767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hlinkClick r:id="rId67" action="ppaction://hlinksldjump"/>
          </p:cNvPr>
          <p:cNvSpPr/>
          <p:nvPr/>
        </p:nvSpPr>
        <p:spPr>
          <a:xfrm>
            <a:off x="24545925" y="11620500"/>
            <a:ext cx="504825"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hlinkClick r:id="rId68" action="ppaction://hlinksldjump"/>
          </p:cNvPr>
          <p:cNvSpPr/>
          <p:nvPr/>
        </p:nvSpPr>
        <p:spPr>
          <a:xfrm>
            <a:off x="6657975" y="12658725"/>
            <a:ext cx="809625"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hlinkClick r:id="rId69" action="ppaction://hlinksldjump"/>
          </p:cNvPr>
          <p:cNvSpPr/>
          <p:nvPr/>
        </p:nvSpPr>
        <p:spPr>
          <a:xfrm>
            <a:off x="7858125" y="12649200"/>
            <a:ext cx="107632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hlinkClick r:id="rId70" action="ppaction://hlinksldjump"/>
          </p:cNvPr>
          <p:cNvSpPr/>
          <p:nvPr/>
        </p:nvSpPr>
        <p:spPr>
          <a:xfrm>
            <a:off x="11153775" y="12649200"/>
            <a:ext cx="37719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hlinkClick r:id="rId71" action="ppaction://hlinksldjump"/>
          </p:cNvPr>
          <p:cNvSpPr/>
          <p:nvPr/>
        </p:nvSpPr>
        <p:spPr>
          <a:xfrm>
            <a:off x="18092715" y="12479094"/>
            <a:ext cx="1914525" cy="828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hlinkClick r:id="rId72" action="ppaction://hlinksldjump"/>
          </p:cNvPr>
          <p:cNvSpPr/>
          <p:nvPr/>
        </p:nvSpPr>
        <p:spPr>
          <a:xfrm>
            <a:off x="21221700" y="12630150"/>
            <a:ext cx="1038225"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hlinkClick r:id="rId73" action="ppaction://hlinksldjump"/>
          </p:cNvPr>
          <p:cNvSpPr/>
          <p:nvPr/>
        </p:nvSpPr>
        <p:spPr>
          <a:xfrm>
            <a:off x="24955500" y="12477750"/>
            <a:ext cx="1428750"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hlinkClick r:id="rId74" action="ppaction://hlinksldjump"/>
          </p:cNvPr>
          <p:cNvSpPr/>
          <p:nvPr/>
        </p:nvSpPr>
        <p:spPr>
          <a:xfrm>
            <a:off x="6962775" y="13982700"/>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Flowchart: Document 690">
            <a:hlinkClick r:id="rId75" action="ppaction://hlinksldjump"/>
          </p:cNvPr>
          <p:cNvSpPr/>
          <p:nvPr/>
        </p:nvSpPr>
        <p:spPr>
          <a:xfrm>
            <a:off x="7631468" y="1384983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92" name="Flowchart: Document 691">
            <a:hlinkClick r:id="rId76" action="ppaction://hlinksldjump"/>
          </p:cNvPr>
          <p:cNvSpPr/>
          <p:nvPr/>
        </p:nvSpPr>
        <p:spPr>
          <a:xfrm>
            <a:off x="8032946" y="13709500"/>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93" name="Flowchart: Document 692">
            <a:hlinkClick r:id="rId76" action="ppaction://hlinksldjump" tooltip="System Engineering Plan"/>
          </p:cNvPr>
          <p:cNvSpPr/>
          <p:nvPr/>
        </p:nvSpPr>
        <p:spPr>
          <a:xfrm>
            <a:off x="19935471" y="1384689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96" name="Oval 695">
            <a:hlinkClick r:id="rId77" action="ppaction://hlinksldjump"/>
          </p:cNvPr>
          <p:cNvSpPr/>
          <p:nvPr/>
        </p:nvSpPr>
        <p:spPr>
          <a:xfrm>
            <a:off x="10917306" y="13969739"/>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a:hlinkClick r:id="rId78" action="ppaction://hlinksldjump"/>
          </p:cNvPr>
          <p:cNvSpPr/>
          <p:nvPr/>
        </p:nvSpPr>
        <p:spPr>
          <a:xfrm>
            <a:off x="12040875" y="13984609"/>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a:hlinkClick r:id="rId79" action="ppaction://hlinksldjump"/>
          </p:cNvPr>
          <p:cNvSpPr/>
          <p:nvPr/>
        </p:nvSpPr>
        <p:spPr>
          <a:xfrm>
            <a:off x="12696730" y="13988432"/>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 name="Oval 685">
            <a:hlinkClick r:id="rId79" action="ppaction://hlinksldjump"/>
          </p:cNvPr>
          <p:cNvSpPr/>
          <p:nvPr/>
        </p:nvSpPr>
        <p:spPr>
          <a:xfrm>
            <a:off x="15800854" y="14003179"/>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88" name="Oval 687">
            <a:hlinkClick r:id="rId80" action="ppaction://hlinksldjump"/>
          </p:cNvPr>
          <p:cNvSpPr/>
          <p:nvPr/>
        </p:nvSpPr>
        <p:spPr>
          <a:xfrm>
            <a:off x="17634908" y="13981356"/>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5" name="Oval 694">
            <a:hlinkClick r:id="rId81" action="ppaction://hlinksldjump"/>
          </p:cNvPr>
          <p:cNvSpPr/>
          <p:nvPr/>
        </p:nvSpPr>
        <p:spPr>
          <a:xfrm>
            <a:off x="19173825" y="13973175"/>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hlinkClick r:id="rId82" action="ppaction://hlinksldjump"/>
          </p:cNvPr>
          <p:cNvSpPr/>
          <p:nvPr/>
        </p:nvSpPr>
        <p:spPr>
          <a:xfrm>
            <a:off x="23135344" y="14071741"/>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a:hlinkClick r:id="rId81" action="ppaction://hlinksldjump"/>
          </p:cNvPr>
          <p:cNvSpPr/>
          <p:nvPr/>
        </p:nvSpPr>
        <p:spPr>
          <a:xfrm>
            <a:off x="22897006" y="13754111"/>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Flowchart: Document 699">
            <a:hlinkClick r:id="rId83" action="ppaction://hlinksldjump"/>
          </p:cNvPr>
          <p:cNvSpPr/>
          <p:nvPr/>
        </p:nvSpPr>
        <p:spPr>
          <a:xfrm>
            <a:off x="7527075" y="14635440"/>
            <a:ext cx="750532" cy="6567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675" name="Flowchart: Document 674">
            <a:hlinkClick r:id="rId83" action="ppaction://hlinksldjump"/>
          </p:cNvPr>
          <p:cNvSpPr/>
          <p:nvPr/>
        </p:nvSpPr>
        <p:spPr>
          <a:xfrm>
            <a:off x="13234017" y="14594105"/>
            <a:ext cx="769684" cy="835284"/>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01" name="Flowchart: Document 700">
            <a:hlinkClick r:id="rId83" action="ppaction://hlinksldjump"/>
          </p:cNvPr>
          <p:cNvSpPr/>
          <p:nvPr/>
        </p:nvSpPr>
        <p:spPr>
          <a:xfrm>
            <a:off x="14775218" y="14602310"/>
            <a:ext cx="750532" cy="6567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02" name="Flowchart: Document 701">
            <a:hlinkClick r:id="rId83" action="ppaction://hlinksldjump"/>
          </p:cNvPr>
          <p:cNvSpPr/>
          <p:nvPr/>
        </p:nvSpPr>
        <p:spPr>
          <a:xfrm>
            <a:off x="19813943" y="14621360"/>
            <a:ext cx="750532" cy="6567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03" name="Flowchart: Document 702">
            <a:hlinkClick r:id="rId83" action="ppaction://hlinksldjump"/>
          </p:cNvPr>
          <p:cNvSpPr/>
          <p:nvPr/>
        </p:nvSpPr>
        <p:spPr>
          <a:xfrm>
            <a:off x="23309618" y="14611835"/>
            <a:ext cx="750532" cy="6567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051" name="Freeform 1050">
            <a:hlinkClick r:id="rId84" action="ppaction://hlinksldjump"/>
          </p:cNvPr>
          <p:cNvSpPr/>
          <p:nvPr/>
        </p:nvSpPr>
        <p:spPr>
          <a:xfrm>
            <a:off x="7058025" y="15335250"/>
            <a:ext cx="1514475" cy="352425"/>
          </a:xfrm>
          <a:custGeom>
            <a:avLst/>
            <a:gdLst>
              <a:gd name="connsiteX0" fmla="*/ 0 w 1514475"/>
              <a:gd name="connsiteY0" fmla="*/ 0 h 352425"/>
              <a:gd name="connsiteX1" fmla="*/ 1514475 w 1514475"/>
              <a:gd name="connsiteY1" fmla="*/ 0 h 352425"/>
              <a:gd name="connsiteX2" fmla="*/ 1514475 w 1514475"/>
              <a:gd name="connsiteY2" fmla="*/ 180975 h 352425"/>
              <a:gd name="connsiteX3" fmla="*/ 1295400 w 1514475"/>
              <a:gd name="connsiteY3" fmla="*/ 180975 h 352425"/>
              <a:gd name="connsiteX4" fmla="*/ 1295400 w 1514475"/>
              <a:gd name="connsiteY4" fmla="*/ 352425 h 352425"/>
              <a:gd name="connsiteX5" fmla="*/ 209550 w 1514475"/>
              <a:gd name="connsiteY5" fmla="*/ 352425 h 352425"/>
              <a:gd name="connsiteX6" fmla="*/ 209550 w 1514475"/>
              <a:gd name="connsiteY6" fmla="*/ 190500 h 352425"/>
              <a:gd name="connsiteX7" fmla="*/ 19050 w 1514475"/>
              <a:gd name="connsiteY7" fmla="*/ 190500 h 352425"/>
              <a:gd name="connsiteX8" fmla="*/ 0 w 1514475"/>
              <a:gd name="connsiteY8"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475" h="352425">
                <a:moveTo>
                  <a:pt x="0" y="0"/>
                </a:moveTo>
                <a:lnTo>
                  <a:pt x="1514475" y="0"/>
                </a:lnTo>
                <a:lnTo>
                  <a:pt x="1514475" y="180975"/>
                </a:lnTo>
                <a:lnTo>
                  <a:pt x="1295400" y="180975"/>
                </a:lnTo>
                <a:lnTo>
                  <a:pt x="1295400" y="352425"/>
                </a:lnTo>
                <a:lnTo>
                  <a:pt x="209550" y="352425"/>
                </a:lnTo>
                <a:lnTo>
                  <a:pt x="209550" y="190500"/>
                </a:lnTo>
                <a:lnTo>
                  <a:pt x="19050" y="1905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hlinkClick r:id="rId84" action="ppaction://hlinksldjump"/>
          </p:cNvPr>
          <p:cNvSpPr/>
          <p:nvPr/>
        </p:nvSpPr>
        <p:spPr>
          <a:xfrm>
            <a:off x="9048750" y="14735175"/>
            <a:ext cx="3381375" cy="12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703">
            <a:hlinkClick r:id="rId84" action="ppaction://hlinksldjump"/>
          </p:cNvPr>
          <p:cNvSpPr/>
          <p:nvPr/>
        </p:nvSpPr>
        <p:spPr>
          <a:xfrm>
            <a:off x="15811500" y="14716125"/>
            <a:ext cx="3381375" cy="12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a:hlinkClick r:id="rId84" action="ppaction://hlinksldjump"/>
          </p:cNvPr>
          <p:cNvSpPr/>
          <p:nvPr/>
        </p:nvSpPr>
        <p:spPr>
          <a:xfrm>
            <a:off x="20859751" y="14668500"/>
            <a:ext cx="196215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a:hlinkClick r:id="rId85" action="ppaction://hlinksldjump"/>
          </p:cNvPr>
          <p:cNvSpPr/>
          <p:nvPr/>
        </p:nvSpPr>
        <p:spPr>
          <a:xfrm>
            <a:off x="25995048" y="15789296"/>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Flowchart: Document 706">
            <a:hlinkClick r:id="rId86" action="ppaction://hlinksldjump"/>
          </p:cNvPr>
          <p:cNvSpPr/>
          <p:nvPr/>
        </p:nvSpPr>
        <p:spPr>
          <a:xfrm>
            <a:off x="7698143" y="1715501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08" name="Flowchart: Document 707">
            <a:hlinkClick r:id="rId86" action="ppaction://hlinksldjump"/>
          </p:cNvPr>
          <p:cNvSpPr/>
          <p:nvPr/>
        </p:nvSpPr>
        <p:spPr>
          <a:xfrm>
            <a:off x="14794268" y="1715501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09" name="Flowchart: Document 708">
            <a:hlinkClick r:id="rId86" action="ppaction://hlinksldjump"/>
          </p:cNvPr>
          <p:cNvSpPr/>
          <p:nvPr/>
        </p:nvSpPr>
        <p:spPr>
          <a:xfrm>
            <a:off x="19813943" y="1716453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10" name="Flowchart: Document 709">
            <a:hlinkClick r:id="rId86" action="ppaction://hlinksldjump"/>
          </p:cNvPr>
          <p:cNvSpPr/>
          <p:nvPr/>
        </p:nvSpPr>
        <p:spPr>
          <a:xfrm>
            <a:off x="23395343" y="1716453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11" name="Flowchart: Document 710">
            <a:hlinkClick r:id="rId87" action="ppaction://hlinksldjump"/>
          </p:cNvPr>
          <p:cNvSpPr/>
          <p:nvPr/>
        </p:nvSpPr>
        <p:spPr>
          <a:xfrm>
            <a:off x="22661918" y="17583636"/>
            <a:ext cx="629728" cy="5424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12" name="Flowchart: Document 711">
            <a:hlinkClick r:id="rId88" action="ppaction://hlinksldjump"/>
          </p:cNvPr>
          <p:cNvSpPr/>
          <p:nvPr/>
        </p:nvSpPr>
        <p:spPr>
          <a:xfrm>
            <a:off x="22614293" y="16926411"/>
            <a:ext cx="629728" cy="5424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053" name="Rectangle 1052">
            <a:hlinkClick r:id="rId16" action="ppaction://hlinksldjump"/>
          </p:cNvPr>
          <p:cNvSpPr/>
          <p:nvPr/>
        </p:nvSpPr>
        <p:spPr>
          <a:xfrm>
            <a:off x="11159290" y="17106675"/>
            <a:ext cx="2809875"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ectangle 712">
            <a:hlinkClick r:id="rId16" action="ppaction://hlinksldjump"/>
          </p:cNvPr>
          <p:cNvSpPr/>
          <p:nvPr/>
        </p:nvSpPr>
        <p:spPr>
          <a:xfrm>
            <a:off x="16602076" y="17116424"/>
            <a:ext cx="1809750"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ectangle 713">
            <a:hlinkClick r:id="rId16" action="ppaction://hlinksldjump"/>
          </p:cNvPr>
          <p:cNvSpPr/>
          <p:nvPr/>
        </p:nvSpPr>
        <p:spPr>
          <a:xfrm>
            <a:off x="20707350" y="17116425"/>
            <a:ext cx="466726"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Flowchart: Document 714">
            <a:hlinkClick r:id="rId89" action="ppaction://hlinksldjump"/>
          </p:cNvPr>
          <p:cNvSpPr/>
          <p:nvPr/>
        </p:nvSpPr>
        <p:spPr>
          <a:xfrm>
            <a:off x="6851204" y="18204894"/>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17" name="Flowchart: Document 716">
            <a:hlinkClick r:id="rId89" action="ppaction://hlinksldjump"/>
          </p:cNvPr>
          <p:cNvSpPr/>
          <p:nvPr/>
        </p:nvSpPr>
        <p:spPr>
          <a:xfrm>
            <a:off x="14722854" y="18344727"/>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18" name="Flowchart: Document 717">
            <a:hlinkClick r:id="rId89" action="ppaction://hlinksldjump"/>
          </p:cNvPr>
          <p:cNvSpPr/>
          <p:nvPr/>
        </p:nvSpPr>
        <p:spPr>
          <a:xfrm>
            <a:off x="19813943" y="18339586"/>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19" name="Flowchart: Document 718">
            <a:hlinkClick r:id="rId89" action="ppaction://hlinksldjump"/>
          </p:cNvPr>
          <p:cNvSpPr/>
          <p:nvPr/>
        </p:nvSpPr>
        <p:spPr>
          <a:xfrm>
            <a:off x="23532605" y="18859489"/>
            <a:ext cx="629728" cy="564438"/>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0" name="Flowchart: Document 719">
            <a:hlinkClick r:id="rId89" action="ppaction://hlinksldjump"/>
          </p:cNvPr>
          <p:cNvSpPr/>
          <p:nvPr/>
        </p:nvSpPr>
        <p:spPr>
          <a:xfrm>
            <a:off x="7710748" y="18347640"/>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1" name="Flowchart: Document 720">
            <a:hlinkClick r:id="rId89" action="ppaction://hlinksldjump"/>
          </p:cNvPr>
          <p:cNvSpPr/>
          <p:nvPr/>
        </p:nvSpPr>
        <p:spPr>
          <a:xfrm>
            <a:off x="14718657" y="18364362"/>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3" name="Flowchart: Document 722">
            <a:hlinkClick r:id="rId89" action="ppaction://hlinksldjump"/>
          </p:cNvPr>
          <p:cNvSpPr/>
          <p:nvPr/>
        </p:nvSpPr>
        <p:spPr>
          <a:xfrm>
            <a:off x="19777178" y="18631078"/>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4" name="Flowchart: Document 723">
            <a:hlinkClick r:id="rId89" action="ppaction://hlinksldjump"/>
          </p:cNvPr>
          <p:cNvSpPr/>
          <p:nvPr/>
        </p:nvSpPr>
        <p:spPr>
          <a:xfrm>
            <a:off x="23484218" y="18345327"/>
            <a:ext cx="629728" cy="571501"/>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054" name="Rectangle 1053">
            <a:hlinkClick r:id="rId90" action="ppaction://hlinksldjump"/>
          </p:cNvPr>
          <p:cNvSpPr/>
          <p:nvPr/>
        </p:nvSpPr>
        <p:spPr>
          <a:xfrm>
            <a:off x="25298614" y="18608637"/>
            <a:ext cx="3324225"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hlinkClick r:id="rId91" action="ppaction://hlinksldjump"/>
          </p:cNvPr>
          <p:cNvSpPr/>
          <p:nvPr/>
        </p:nvSpPr>
        <p:spPr>
          <a:xfrm>
            <a:off x="17868900" y="18811875"/>
            <a:ext cx="1238250" cy="37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hlinkClick r:id="rId92" action="ppaction://hlinksldjump"/>
          </p:cNvPr>
          <p:cNvSpPr/>
          <p:nvPr/>
        </p:nvSpPr>
        <p:spPr>
          <a:xfrm>
            <a:off x="5572125" y="20564475"/>
            <a:ext cx="704850" cy="26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Flowchart: Document 724">
            <a:hlinkClick r:id="rId93" action="ppaction://hlinksldjump"/>
          </p:cNvPr>
          <p:cNvSpPr/>
          <p:nvPr/>
        </p:nvSpPr>
        <p:spPr>
          <a:xfrm>
            <a:off x="6402743" y="1999346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6" name="Flowchart: Document 725">
            <a:hlinkClick r:id="rId94" action="ppaction://hlinksldjump"/>
          </p:cNvPr>
          <p:cNvSpPr/>
          <p:nvPr/>
        </p:nvSpPr>
        <p:spPr>
          <a:xfrm>
            <a:off x="6888518" y="1998393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7" name="Flowchart: Document 726">
            <a:hlinkClick r:id="rId95" action="ppaction://hlinksldjump"/>
          </p:cNvPr>
          <p:cNvSpPr/>
          <p:nvPr/>
        </p:nvSpPr>
        <p:spPr>
          <a:xfrm>
            <a:off x="7345718" y="1998393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8" name="Flowchart: Document 727">
            <a:hlinkClick r:id="rId96" action="ppaction://hlinksldjump"/>
          </p:cNvPr>
          <p:cNvSpPr/>
          <p:nvPr/>
        </p:nvSpPr>
        <p:spPr>
          <a:xfrm>
            <a:off x="7812443" y="1997441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29" name="Flowchart: Document 728">
            <a:hlinkClick r:id="rId93" action="ppaction://hlinksldjump"/>
          </p:cNvPr>
          <p:cNvSpPr/>
          <p:nvPr/>
        </p:nvSpPr>
        <p:spPr>
          <a:xfrm>
            <a:off x="13384568" y="2000298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0" name="Flowchart: Document 729">
            <a:hlinkClick r:id="rId94" action="ppaction://hlinksldjump"/>
          </p:cNvPr>
          <p:cNvSpPr/>
          <p:nvPr/>
        </p:nvSpPr>
        <p:spPr>
          <a:xfrm>
            <a:off x="13870343" y="1999346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1" name="Flowchart: Document 730">
            <a:hlinkClick r:id="rId95" action="ppaction://hlinksldjump"/>
          </p:cNvPr>
          <p:cNvSpPr/>
          <p:nvPr/>
        </p:nvSpPr>
        <p:spPr>
          <a:xfrm>
            <a:off x="14327543" y="1999346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2" name="Flowchart: Document 731">
            <a:hlinkClick r:id="rId96" action="ppaction://hlinksldjump"/>
          </p:cNvPr>
          <p:cNvSpPr/>
          <p:nvPr/>
        </p:nvSpPr>
        <p:spPr>
          <a:xfrm>
            <a:off x="14794268" y="1998393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3" name="Flowchart: Document 732">
            <a:hlinkClick r:id="rId93" action="ppaction://hlinksldjump"/>
          </p:cNvPr>
          <p:cNvSpPr/>
          <p:nvPr/>
        </p:nvSpPr>
        <p:spPr>
          <a:xfrm>
            <a:off x="17775593" y="1999346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4" name="Flowchart: Document 733">
            <a:hlinkClick r:id="rId94" action="ppaction://hlinksldjump"/>
          </p:cNvPr>
          <p:cNvSpPr/>
          <p:nvPr/>
        </p:nvSpPr>
        <p:spPr>
          <a:xfrm>
            <a:off x="18261368" y="1998393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5" name="Flowchart: Document 734">
            <a:hlinkClick r:id="rId95" action="ppaction://hlinksldjump"/>
          </p:cNvPr>
          <p:cNvSpPr/>
          <p:nvPr/>
        </p:nvSpPr>
        <p:spPr>
          <a:xfrm>
            <a:off x="18756668" y="1998393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6" name="Flowchart: Document 735">
            <a:hlinkClick r:id="rId96" action="ppaction://hlinksldjump"/>
          </p:cNvPr>
          <p:cNvSpPr/>
          <p:nvPr/>
        </p:nvSpPr>
        <p:spPr>
          <a:xfrm>
            <a:off x="19223393" y="1997441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7" name="Flowchart: Document 736">
            <a:hlinkClick r:id="rId93" action="ppaction://hlinksldjump"/>
          </p:cNvPr>
          <p:cNvSpPr/>
          <p:nvPr/>
        </p:nvSpPr>
        <p:spPr>
          <a:xfrm>
            <a:off x="21433193" y="1998393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8" name="Flowchart: Document 737">
            <a:hlinkClick r:id="rId94" action="ppaction://hlinksldjump"/>
          </p:cNvPr>
          <p:cNvSpPr/>
          <p:nvPr/>
        </p:nvSpPr>
        <p:spPr>
          <a:xfrm>
            <a:off x="21918968" y="1997441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39" name="Flowchart: Document 738">
            <a:hlinkClick r:id="rId95" action="ppaction://hlinksldjump"/>
          </p:cNvPr>
          <p:cNvSpPr/>
          <p:nvPr/>
        </p:nvSpPr>
        <p:spPr>
          <a:xfrm>
            <a:off x="22414268" y="19974411"/>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40" name="Flowchart: Document 739">
            <a:hlinkClick r:id="rId96" action="ppaction://hlinksldjump"/>
          </p:cNvPr>
          <p:cNvSpPr/>
          <p:nvPr/>
        </p:nvSpPr>
        <p:spPr>
          <a:xfrm>
            <a:off x="22880993" y="19964886"/>
            <a:ext cx="417157" cy="33288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29" name="Rectangle 128">
            <a:hlinkClick r:id="" action="ppaction://noaction"/>
          </p:cNvPr>
          <p:cNvSpPr/>
          <p:nvPr/>
        </p:nvSpPr>
        <p:spPr>
          <a:xfrm>
            <a:off x="26812875" y="20574000"/>
            <a:ext cx="261937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ectangle 740">
            <a:hlinkClick r:id="" action="ppaction://noaction"/>
          </p:cNvPr>
          <p:cNvSpPr/>
          <p:nvPr/>
        </p:nvSpPr>
        <p:spPr>
          <a:xfrm>
            <a:off x="24231601" y="20583524"/>
            <a:ext cx="1295400"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Flowchart: Document 741">
            <a:hlinkClick r:id="" action="ppaction://noaction"/>
          </p:cNvPr>
          <p:cNvSpPr/>
          <p:nvPr/>
        </p:nvSpPr>
        <p:spPr>
          <a:xfrm>
            <a:off x="22499993" y="19317186"/>
            <a:ext cx="788632" cy="618639"/>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46" name="Flowchart: Document 745">
            <a:hlinkClick r:id="rId26" action="ppaction://hlinksldjump"/>
          </p:cNvPr>
          <p:cNvSpPr/>
          <p:nvPr/>
        </p:nvSpPr>
        <p:spPr>
          <a:xfrm>
            <a:off x="7050443" y="19336237"/>
            <a:ext cx="683857" cy="590064"/>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130" name="Freeform 129">
            <a:hlinkClick r:id="rId97" action="ppaction://hlinksldjump"/>
          </p:cNvPr>
          <p:cNvSpPr/>
          <p:nvPr/>
        </p:nvSpPr>
        <p:spPr>
          <a:xfrm>
            <a:off x="22469475" y="20964525"/>
            <a:ext cx="1162050" cy="552450"/>
          </a:xfrm>
          <a:custGeom>
            <a:avLst/>
            <a:gdLst>
              <a:gd name="connsiteX0" fmla="*/ 0 w 1162050"/>
              <a:gd name="connsiteY0" fmla="*/ 0 h 552450"/>
              <a:gd name="connsiteX1" fmla="*/ 771525 w 1162050"/>
              <a:gd name="connsiteY1" fmla="*/ 0 h 552450"/>
              <a:gd name="connsiteX2" fmla="*/ 838200 w 1162050"/>
              <a:gd name="connsiteY2" fmla="*/ 47625 h 552450"/>
              <a:gd name="connsiteX3" fmla="*/ 990600 w 1162050"/>
              <a:gd name="connsiteY3" fmla="*/ 47625 h 552450"/>
              <a:gd name="connsiteX4" fmla="*/ 1123950 w 1162050"/>
              <a:gd name="connsiteY4" fmla="*/ 180975 h 552450"/>
              <a:gd name="connsiteX5" fmla="*/ 1162050 w 1162050"/>
              <a:gd name="connsiteY5" fmla="*/ 323850 h 552450"/>
              <a:gd name="connsiteX6" fmla="*/ 1104900 w 1162050"/>
              <a:gd name="connsiteY6" fmla="*/ 476250 h 552450"/>
              <a:gd name="connsiteX7" fmla="*/ 971550 w 1162050"/>
              <a:gd name="connsiteY7" fmla="*/ 552450 h 552450"/>
              <a:gd name="connsiteX8" fmla="*/ 771525 w 1162050"/>
              <a:gd name="connsiteY8" fmla="*/ 504825 h 552450"/>
              <a:gd name="connsiteX9" fmla="*/ 704850 w 1162050"/>
              <a:gd name="connsiteY9" fmla="*/ 438150 h 552450"/>
              <a:gd name="connsiteX10" fmla="*/ 676275 w 1162050"/>
              <a:gd name="connsiteY10" fmla="*/ 314325 h 552450"/>
              <a:gd name="connsiteX11" fmla="*/ 28575 w 1162050"/>
              <a:gd name="connsiteY11" fmla="*/ 314325 h 552450"/>
              <a:gd name="connsiteX12" fmla="*/ 0 w 11620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2050" h="552450">
                <a:moveTo>
                  <a:pt x="0" y="0"/>
                </a:moveTo>
                <a:lnTo>
                  <a:pt x="771525" y="0"/>
                </a:lnTo>
                <a:lnTo>
                  <a:pt x="838200" y="47625"/>
                </a:lnTo>
                <a:lnTo>
                  <a:pt x="990600" y="47625"/>
                </a:lnTo>
                <a:lnTo>
                  <a:pt x="1123950" y="180975"/>
                </a:lnTo>
                <a:lnTo>
                  <a:pt x="1162050" y="323850"/>
                </a:lnTo>
                <a:lnTo>
                  <a:pt x="1104900" y="476250"/>
                </a:lnTo>
                <a:lnTo>
                  <a:pt x="971550" y="552450"/>
                </a:lnTo>
                <a:lnTo>
                  <a:pt x="771525" y="504825"/>
                </a:lnTo>
                <a:lnTo>
                  <a:pt x="704850" y="438150"/>
                </a:lnTo>
                <a:lnTo>
                  <a:pt x="676275" y="314325"/>
                </a:lnTo>
                <a:lnTo>
                  <a:pt x="28575" y="3143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reeform 749">
            <a:hlinkClick r:id="rId97" action="ppaction://hlinksldjump"/>
          </p:cNvPr>
          <p:cNvSpPr/>
          <p:nvPr/>
        </p:nvSpPr>
        <p:spPr>
          <a:xfrm>
            <a:off x="18783300" y="20964525"/>
            <a:ext cx="1162050" cy="552450"/>
          </a:xfrm>
          <a:custGeom>
            <a:avLst/>
            <a:gdLst>
              <a:gd name="connsiteX0" fmla="*/ 0 w 1162050"/>
              <a:gd name="connsiteY0" fmla="*/ 0 h 552450"/>
              <a:gd name="connsiteX1" fmla="*/ 771525 w 1162050"/>
              <a:gd name="connsiteY1" fmla="*/ 0 h 552450"/>
              <a:gd name="connsiteX2" fmla="*/ 838200 w 1162050"/>
              <a:gd name="connsiteY2" fmla="*/ 47625 h 552450"/>
              <a:gd name="connsiteX3" fmla="*/ 990600 w 1162050"/>
              <a:gd name="connsiteY3" fmla="*/ 47625 h 552450"/>
              <a:gd name="connsiteX4" fmla="*/ 1123950 w 1162050"/>
              <a:gd name="connsiteY4" fmla="*/ 180975 h 552450"/>
              <a:gd name="connsiteX5" fmla="*/ 1162050 w 1162050"/>
              <a:gd name="connsiteY5" fmla="*/ 323850 h 552450"/>
              <a:gd name="connsiteX6" fmla="*/ 1104900 w 1162050"/>
              <a:gd name="connsiteY6" fmla="*/ 476250 h 552450"/>
              <a:gd name="connsiteX7" fmla="*/ 971550 w 1162050"/>
              <a:gd name="connsiteY7" fmla="*/ 552450 h 552450"/>
              <a:gd name="connsiteX8" fmla="*/ 771525 w 1162050"/>
              <a:gd name="connsiteY8" fmla="*/ 504825 h 552450"/>
              <a:gd name="connsiteX9" fmla="*/ 704850 w 1162050"/>
              <a:gd name="connsiteY9" fmla="*/ 438150 h 552450"/>
              <a:gd name="connsiteX10" fmla="*/ 676275 w 1162050"/>
              <a:gd name="connsiteY10" fmla="*/ 314325 h 552450"/>
              <a:gd name="connsiteX11" fmla="*/ 28575 w 1162050"/>
              <a:gd name="connsiteY11" fmla="*/ 314325 h 552450"/>
              <a:gd name="connsiteX12" fmla="*/ 0 w 11620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2050" h="552450">
                <a:moveTo>
                  <a:pt x="0" y="0"/>
                </a:moveTo>
                <a:lnTo>
                  <a:pt x="771525" y="0"/>
                </a:lnTo>
                <a:lnTo>
                  <a:pt x="838200" y="47625"/>
                </a:lnTo>
                <a:lnTo>
                  <a:pt x="990600" y="47625"/>
                </a:lnTo>
                <a:lnTo>
                  <a:pt x="1123950" y="180975"/>
                </a:lnTo>
                <a:lnTo>
                  <a:pt x="1162050" y="323850"/>
                </a:lnTo>
                <a:lnTo>
                  <a:pt x="1104900" y="476250"/>
                </a:lnTo>
                <a:lnTo>
                  <a:pt x="971550" y="552450"/>
                </a:lnTo>
                <a:lnTo>
                  <a:pt x="771525" y="504825"/>
                </a:lnTo>
                <a:lnTo>
                  <a:pt x="704850" y="438150"/>
                </a:lnTo>
                <a:lnTo>
                  <a:pt x="676275" y="314325"/>
                </a:lnTo>
                <a:lnTo>
                  <a:pt x="28575" y="3143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Freeform 750">
            <a:hlinkClick r:id="rId97" action="ppaction://hlinksldjump"/>
          </p:cNvPr>
          <p:cNvSpPr/>
          <p:nvPr/>
        </p:nvSpPr>
        <p:spPr>
          <a:xfrm>
            <a:off x="12392025" y="20974050"/>
            <a:ext cx="1162050" cy="552450"/>
          </a:xfrm>
          <a:custGeom>
            <a:avLst/>
            <a:gdLst>
              <a:gd name="connsiteX0" fmla="*/ 0 w 1162050"/>
              <a:gd name="connsiteY0" fmla="*/ 0 h 552450"/>
              <a:gd name="connsiteX1" fmla="*/ 771525 w 1162050"/>
              <a:gd name="connsiteY1" fmla="*/ 0 h 552450"/>
              <a:gd name="connsiteX2" fmla="*/ 838200 w 1162050"/>
              <a:gd name="connsiteY2" fmla="*/ 47625 h 552450"/>
              <a:gd name="connsiteX3" fmla="*/ 990600 w 1162050"/>
              <a:gd name="connsiteY3" fmla="*/ 47625 h 552450"/>
              <a:gd name="connsiteX4" fmla="*/ 1123950 w 1162050"/>
              <a:gd name="connsiteY4" fmla="*/ 180975 h 552450"/>
              <a:gd name="connsiteX5" fmla="*/ 1162050 w 1162050"/>
              <a:gd name="connsiteY5" fmla="*/ 323850 h 552450"/>
              <a:gd name="connsiteX6" fmla="*/ 1104900 w 1162050"/>
              <a:gd name="connsiteY6" fmla="*/ 476250 h 552450"/>
              <a:gd name="connsiteX7" fmla="*/ 971550 w 1162050"/>
              <a:gd name="connsiteY7" fmla="*/ 552450 h 552450"/>
              <a:gd name="connsiteX8" fmla="*/ 771525 w 1162050"/>
              <a:gd name="connsiteY8" fmla="*/ 504825 h 552450"/>
              <a:gd name="connsiteX9" fmla="*/ 704850 w 1162050"/>
              <a:gd name="connsiteY9" fmla="*/ 438150 h 552450"/>
              <a:gd name="connsiteX10" fmla="*/ 676275 w 1162050"/>
              <a:gd name="connsiteY10" fmla="*/ 314325 h 552450"/>
              <a:gd name="connsiteX11" fmla="*/ 28575 w 1162050"/>
              <a:gd name="connsiteY11" fmla="*/ 314325 h 552450"/>
              <a:gd name="connsiteX12" fmla="*/ 0 w 11620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2050" h="552450">
                <a:moveTo>
                  <a:pt x="0" y="0"/>
                </a:moveTo>
                <a:lnTo>
                  <a:pt x="771525" y="0"/>
                </a:lnTo>
                <a:lnTo>
                  <a:pt x="838200" y="47625"/>
                </a:lnTo>
                <a:lnTo>
                  <a:pt x="990600" y="47625"/>
                </a:lnTo>
                <a:lnTo>
                  <a:pt x="1123950" y="180975"/>
                </a:lnTo>
                <a:lnTo>
                  <a:pt x="1162050" y="323850"/>
                </a:lnTo>
                <a:lnTo>
                  <a:pt x="1104900" y="476250"/>
                </a:lnTo>
                <a:lnTo>
                  <a:pt x="971550" y="552450"/>
                </a:lnTo>
                <a:lnTo>
                  <a:pt x="771525" y="504825"/>
                </a:lnTo>
                <a:lnTo>
                  <a:pt x="704850" y="438150"/>
                </a:lnTo>
                <a:lnTo>
                  <a:pt x="676275" y="314325"/>
                </a:lnTo>
                <a:lnTo>
                  <a:pt x="28575" y="3143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Freeform 751">
            <a:hlinkClick r:id="rId97" action="ppaction://hlinksldjump"/>
          </p:cNvPr>
          <p:cNvSpPr/>
          <p:nvPr/>
        </p:nvSpPr>
        <p:spPr>
          <a:xfrm>
            <a:off x="7077075" y="20974050"/>
            <a:ext cx="1162050" cy="552450"/>
          </a:xfrm>
          <a:custGeom>
            <a:avLst/>
            <a:gdLst>
              <a:gd name="connsiteX0" fmla="*/ 0 w 1162050"/>
              <a:gd name="connsiteY0" fmla="*/ 0 h 552450"/>
              <a:gd name="connsiteX1" fmla="*/ 771525 w 1162050"/>
              <a:gd name="connsiteY1" fmla="*/ 0 h 552450"/>
              <a:gd name="connsiteX2" fmla="*/ 838200 w 1162050"/>
              <a:gd name="connsiteY2" fmla="*/ 47625 h 552450"/>
              <a:gd name="connsiteX3" fmla="*/ 990600 w 1162050"/>
              <a:gd name="connsiteY3" fmla="*/ 47625 h 552450"/>
              <a:gd name="connsiteX4" fmla="*/ 1123950 w 1162050"/>
              <a:gd name="connsiteY4" fmla="*/ 180975 h 552450"/>
              <a:gd name="connsiteX5" fmla="*/ 1162050 w 1162050"/>
              <a:gd name="connsiteY5" fmla="*/ 323850 h 552450"/>
              <a:gd name="connsiteX6" fmla="*/ 1104900 w 1162050"/>
              <a:gd name="connsiteY6" fmla="*/ 476250 h 552450"/>
              <a:gd name="connsiteX7" fmla="*/ 971550 w 1162050"/>
              <a:gd name="connsiteY7" fmla="*/ 552450 h 552450"/>
              <a:gd name="connsiteX8" fmla="*/ 771525 w 1162050"/>
              <a:gd name="connsiteY8" fmla="*/ 504825 h 552450"/>
              <a:gd name="connsiteX9" fmla="*/ 704850 w 1162050"/>
              <a:gd name="connsiteY9" fmla="*/ 438150 h 552450"/>
              <a:gd name="connsiteX10" fmla="*/ 676275 w 1162050"/>
              <a:gd name="connsiteY10" fmla="*/ 314325 h 552450"/>
              <a:gd name="connsiteX11" fmla="*/ 28575 w 1162050"/>
              <a:gd name="connsiteY11" fmla="*/ 314325 h 552450"/>
              <a:gd name="connsiteX12" fmla="*/ 0 w 1162050"/>
              <a:gd name="connsiteY12"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2050" h="552450">
                <a:moveTo>
                  <a:pt x="0" y="0"/>
                </a:moveTo>
                <a:lnTo>
                  <a:pt x="771525" y="0"/>
                </a:lnTo>
                <a:lnTo>
                  <a:pt x="838200" y="47625"/>
                </a:lnTo>
                <a:lnTo>
                  <a:pt x="990600" y="47625"/>
                </a:lnTo>
                <a:lnTo>
                  <a:pt x="1123950" y="180975"/>
                </a:lnTo>
                <a:lnTo>
                  <a:pt x="1162050" y="323850"/>
                </a:lnTo>
                <a:lnTo>
                  <a:pt x="1104900" y="476250"/>
                </a:lnTo>
                <a:lnTo>
                  <a:pt x="971550" y="552450"/>
                </a:lnTo>
                <a:lnTo>
                  <a:pt x="771525" y="504825"/>
                </a:lnTo>
                <a:lnTo>
                  <a:pt x="704850" y="438150"/>
                </a:lnTo>
                <a:lnTo>
                  <a:pt x="676275" y="314325"/>
                </a:lnTo>
                <a:lnTo>
                  <a:pt x="28575" y="314325"/>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hlinkClick r:id="rId98" action="ppaction://hlinksldjump"/>
          </p:cNvPr>
          <p:cNvSpPr/>
          <p:nvPr/>
        </p:nvSpPr>
        <p:spPr>
          <a:xfrm>
            <a:off x="24222075" y="20593050"/>
            <a:ext cx="132397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Flowchart: Document 748">
            <a:hlinkClick r:id="rId99" action="ppaction://hlinksldjump"/>
          </p:cNvPr>
          <p:cNvSpPr/>
          <p:nvPr/>
        </p:nvSpPr>
        <p:spPr>
          <a:xfrm>
            <a:off x="22498050" y="19336237"/>
            <a:ext cx="771525" cy="590064"/>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753" name="Rectangle 752">
            <a:hlinkClick r:id="rId100" action="ppaction://hlinksldjump"/>
          </p:cNvPr>
          <p:cNvSpPr/>
          <p:nvPr/>
        </p:nvSpPr>
        <p:spPr>
          <a:xfrm>
            <a:off x="26812875" y="20564475"/>
            <a:ext cx="263842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extBox 754">
            <a:hlinkClick r:id="rId101"/>
          </p:cNvPr>
          <p:cNvSpPr txBox="1"/>
          <p:nvPr/>
        </p:nvSpPr>
        <p:spPr>
          <a:xfrm>
            <a:off x="412923" y="515527"/>
            <a:ext cx="1506310"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400" b="1" dirty="0"/>
              <a:t>email suggestions</a:t>
            </a:r>
          </a:p>
          <a:p>
            <a:r>
              <a:rPr lang="en-US" sz="1400" b="1" dirty="0"/>
              <a:t> for improvement</a:t>
            </a:r>
          </a:p>
        </p:txBody>
      </p:sp>
      <p:grpSp>
        <p:nvGrpSpPr>
          <p:cNvPr id="766" name="Group 765"/>
          <p:cNvGrpSpPr/>
          <p:nvPr/>
        </p:nvGrpSpPr>
        <p:grpSpPr>
          <a:xfrm>
            <a:off x="7573382" y="8927836"/>
            <a:ext cx="1227356" cy="754443"/>
            <a:chOff x="8082810" y="9736024"/>
            <a:chExt cx="1024958" cy="824991"/>
          </a:xfrm>
        </p:grpSpPr>
        <p:sp>
          <p:nvSpPr>
            <p:cNvPr id="767" name="Flowchart: Document 766"/>
            <p:cNvSpPr/>
            <p:nvPr/>
          </p:nvSpPr>
          <p:spPr>
            <a:xfrm>
              <a:off x="8278482" y="9741506"/>
              <a:ext cx="621102" cy="819509"/>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768" name="TextBox 767">
              <a:hlinkClick r:id="rId102" action="ppaction://hlinksldjump"/>
            </p:cNvPr>
            <p:cNvSpPr txBox="1"/>
            <p:nvPr/>
          </p:nvSpPr>
          <p:spPr>
            <a:xfrm>
              <a:off x="8082810" y="9736024"/>
              <a:ext cx="1024958" cy="807735"/>
            </a:xfrm>
            <a:prstGeom prst="rect">
              <a:avLst/>
            </a:prstGeom>
            <a:noFill/>
          </p:spPr>
          <p:txBody>
            <a:bodyPr wrap="square" rtlCol="0">
              <a:spAutoFit/>
            </a:bodyPr>
            <a:lstStyle/>
            <a:p>
              <a:pPr algn="ctr" defTabSz="914286">
                <a:defRPr/>
              </a:pPr>
              <a:r>
                <a:rPr lang="en-US" sz="1400" b="1" kern="0" dirty="0">
                  <a:solidFill>
                    <a:srgbClr val="0000FF"/>
                  </a:solidFill>
                </a:rPr>
                <a:t>CONOPS/</a:t>
              </a:r>
            </a:p>
            <a:p>
              <a:pPr algn="ctr" defTabSz="914286">
                <a:defRPr/>
              </a:pPr>
              <a:r>
                <a:rPr lang="en-US" sz="1400" b="1" kern="0" dirty="0">
                  <a:solidFill>
                    <a:srgbClr val="0000FF"/>
                  </a:solidFill>
                </a:rPr>
                <a:t>OMS/</a:t>
              </a:r>
            </a:p>
            <a:p>
              <a:pPr algn="ctr" defTabSz="914286">
                <a:defRPr/>
              </a:pPr>
              <a:r>
                <a:rPr lang="en-US" sz="1400" b="1" kern="0" dirty="0">
                  <a:solidFill>
                    <a:srgbClr val="0000FF"/>
                  </a:solidFill>
                </a:rPr>
                <a:t>MP</a:t>
              </a:r>
            </a:p>
          </p:txBody>
        </p:sp>
      </p:grpSp>
      <p:sp>
        <p:nvSpPr>
          <p:cNvPr id="770" name="Flowchart: Document 769">
            <a:hlinkClick r:id="rId102" action="ppaction://hlinksldjump"/>
          </p:cNvPr>
          <p:cNvSpPr/>
          <p:nvPr/>
        </p:nvSpPr>
        <p:spPr>
          <a:xfrm>
            <a:off x="19449619" y="8663620"/>
            <a:ext cx="743751" cy="784382"/>
          </a:xfrm>
          <a:prstGeom prst="flowChartDocument">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286">
              <a:defRPr/>
            </a:pPr>
            <a:r>
              <a:rPr lang="en-US" sz="1400" b="1" kern="0" dirty="0">
                <a:solidFill>
                  <a:srgbClr val="0000FF"/>
                </a:solidFill>
              </a:rPr>
              <a:t>CONOPS/</a:t>
            </a:r>
          </a:p>
          <a:p>
            <a:pPr algn="ctr" defTabSz="914286">
              <a:defRPr/>
            </a:pPr>
            <a:r>
              <a:rPr lang="en-US" sz="1400" b="1" kern="0" dirty="0">
                <a:solidFill>
                  <a:srgbClr val="0000FF"/>
                </a:solidFill>
              </a:rPr>
              <a:t>OMS/</a:t>
            </a:r>
          </a:p>
          <a:p>
            <a:pPr algn="ctr" defTabSz="914286">
              <a:defRPr/>
            </a:pPr>
            <a:r>
              <a:rPr lang="en-US" sz="1400" b="1" kern="0" dirty="0">
                <a:solidFill>
                  <a:srgbClr val="0000FF"/>
                </a:solidFill>
              </a:rPr>
              <a:t>MP</a:t>
            </a:r>
          </a:p>
        </p:txBody>
      </p:sp>
      <p:sp>
        <p:nvSpPr>
          <p:cNvPr id="773" name="Flowchart: Document 772"/>
          <p:cNvSpPr/>
          <p:nvPr/>
        </p:nvSpPr>
        <p:spPr>
          <a:xfrm>
            <a:off x="13188348" y="8819031"/>
            <a:ext cx="743751" cy="749430"/>
          </a:xfrm>
          <a:prstGeom prst="flowChartDocument">
            <a:avLst/>
          </a:prstGeom>
          <a:gradFill rotWithShape="1">
            <a:gsLst>
              <a:gs pos="0">
                <a:srgbClr val="FFFFFF"/>
              </a:gs>
              <a:gs pos="100000">
                <a:srgbClr val="00CCFF"/>
              </a:gs>
            </a:gsLst>
            <a:path path="shape">
              <a:fillToRect l="50000" t="50000" r="50000" b="50000"/>
            </a:path>
          </a:gradFill>
          <a:ln w="12700">
            <a:solidFill>
              <a:srgbClr val="000000"/>
            </a:solidFill>
            <a:miter lim="800000"/>
            <a:headEnd type="none" w="sm" len="sm"/>
            <a:tailEnd/>
          </a:ln>
        </p:spPr>
        <p:txBody>
          <a:bodyPr wrap="none" anchor="ctr"/>
          <a:lstStyle/>
          <a:p>
            <a:pPr defTabSz="914286"/>
            <a:endParaRPr lang="en-US" sz="1800" kern="0">
              <a:solidFill>
                <a:sysClr val="windowText" lastClr="000000"/>
              </a:solidFill>
            </a:endParaRPr>
          </a:p>
        </p:txBody>
      </p:sp>
      <p:sp>
        <p:nvSpPr>
          <p:cNvPr id="774" name="TextBox 773">
            <a:hlinkClick r:id="rId102" action="ppaction://hlinksldjump"/>
          </p:cNvPr>
          <p:cNvSpPr txBox="1"/>
          <p:nvPr/>
        </p:nvSpPr>
        <p:spPr>
          <a:xfrm>
            <a:off x="13060803" y="8793120"/>
            <a:ext cx="998080" cy="738664"/>
          </a:xfrm>
          <a:prstGeom prst="rect">
            <a:avLst/>
          </a:prstGeom>
          <a:noFill/>
        </p:spPr>
        <p:txBody>
          <a:bodyPr wrap="square" rtlCol="0">
            <a:spAutoFit/>
          </a:bodyPr>
          <a:lstStyle/>
          <a:p>
            <a:pPr algn="ctr" defTabSz="914286">
              <a:defRPr/>
            </a:pPr>
            <a:r>
              <a:rPr lang="en-US" sz="1400" b="1" kern="0" dirty="0">
                <a:solidFill>
                  <a:srgbClr val="0000FF"/>
                </a:solidFill>
              </a:rPr>
              <a:t>CONOPS/</a:t>
            </a:r>
          </a:p>
          <a:p>
            <a:pPr algn="ctr" defTabSz="914286">
              <a:defRPr/>
            </a:pPr>
            <a:r>
              <a:rPr lang="en-US" sz="1400" b="1" kern="0" dirty="0">
                <a:solidFill>
                  <a:srgbClr val="0000FF"/>
                </a:solidFill>
              </a:rPr>
              <a:t>OMS/</a:t>
            </a:r>
          </a:p>
          <a:p>
            <a:pPr algn="ctr" defTabSz="914286">
              <a:defRPr/>
            </a:pPr>
            <a:r>
              <a:rPr lang="en-US" sz="1400" b="1" kern="0" dirty="0">
                <a:solidFill>
                  <a:srgbClr val="0000FF"/>
                </a:solidFill>
              </a:rPr>
              <a:t>MP</a:t>
            </a:r>
          </a:p>
        </p:txBody>
      </p:sp>
      <p:sp>
        <p:nvSpPr>
          <p:cNvPr id="757" name="Oval 756">
            <a:hlinkClick r:id="rId103" action="ppaction://hlinksldjump"/>
          </p:cNvPr>
          <p:cNvSpPr/>
          <p:nvPr/>
        </p:nvSpPr>
        <p:spPr bwMode="auto">
          <a:xfrm>
            <a:off x="18475513" y="13669364"/>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defRPr/>
            </a:pPr>
            <a:r>
              <a:rPr lang="en-US" sz="1800" b="1" kern="0" dirty="0">
                <a:solidFill>
                  <a:sysClr val="windowText" lastClr="000000"/>
                </a:solidFill>
              </a:rPr>
              <a:t>FCA</a:t>
            </a:r>
          </a:p>
        </p:txBody>
      </p:sp>
      <p:sp>
        <p:nvSpPr>
          <p:cNvPr id="694" name="TextBox 693"/>
          <p:cNvSpPr txBox="1"/>
          <p:nvPr/>
        </p:nvSpPr>
        <p:spPr>
          <a:xfrm>
            <a:off x="29788855" y="21516975"/>
            <a:ext cx="2943388" cy="276975"/>
          </a:xfrm>
          <a:prstGeom prst="rect">
            <a:avLst/>
          </a:prstGeom>
          <a:noFill/>
        </p:spPr>
        <p:txBody>
          <a:bodyPr wrap="none" lIns="91417" tIns="45708" rIns="91417" bIns="45708" rtlCol="0">
            <a:spAutoFit/>
          </a:bodyPr>
          <a:lstStyle/>
          <a:p>
            <a:pPr defTabSz="914286">
              <a:defRPr/>
            </a:pPr>
            <a:r>
              <a:rPr lang="en-US" sz="1200" kern="0" dirty="0">
                <a:solidFill>
                  <a:sysClr val="windowText" lastClr="000000"/>
                </a:solidFill>
                <a:hlinkClick r:id="rId104"/>
              </a:rPr>
              <a:t>https://www.dau.mil/tools/t/DAU-Glossary</a:t>
            </a:r>
            <a:r>
              <a:rPr lang="en-US" sz="1200" kern="0" dirty="0">
                <a:solidFill>
                  <a:sysClr val="windowText" lastClr="000000"/>
                </a:solidFill>
              </a:rPr>
              <a:t> </a:t>
            </a:r>
          </a:p>
        </p:txBody>
      </p:sp>
      <p:cxnSp>
        <p:nvCxnSpPr>
          <p:cNvPr id="698" name="Straight Arrow Connector 697"/>
          <p:cNvCxnSpPr/>
          <p:nvPr/>
        </p:nvCxnSpPr>
        <p:spPr bwMode="auto">
          <a:xfrm>
            <a:off x="10258425" y="12060529"/>
            <a:ext cx="1045093" cy="1531067"/>
          </a:xfrm>
          <a:prstGeom prst="straightConnector1">
            <a:avLst/>
          </a:prstGeom>
          <a:solidFill>
            <a:srgbClr val="BBE0E3"/>
          </a:solidFill>
          <a:ln w="57150" cap="flat" cmpd="sng" algn="ctr">
            <a:solidFill>
              <a:srgbClr val="00CCFF"/>
            </a:solidFill>
            <a:prstDash val="sysDash"/>
            <a:round/>
            <a:headEnd type="none" w="med" len="med"/>
            <a:tailEnd type="stealth" w="lg" len="lg"/>
          </a:ln>
          <a:effectLst/>
        </p:spPr>
      </p:cxnSp>
      <p:sp>
        <p:nvSpPr>
          <p:cNvPr id="743" name="Rectangle 1783">
            <a:hlinkClick r:id="rId105"/>
          </p:cNvPr>
          <p:cNvSpPr>
            <a:spLocks noChangeArrowheads="1"/>
          </p:cNvSpPr>
          <p:nvPr/>
        </p:nvSpPr>
        <p:spPr bwMode="auto">
          <a:xfrm rot="3405830">
            <a:off x="9869351" y="12332122"/>
            <a:ext cx="1514765" cy="577136"/>
          </a:xfrm>
          <a:prstGeom prst="rect">
            <a:avLst/>
          </a:prstGeom>
          <a:noFill/>
          <a:ln w="9525">
            <a:noFill/>
            <a:miter lim="800000"/>
            <a:headEnd/>
            <a:tailEnd/>
          </a:ln>
        </p:spPr>
        <p:txBody>
          <a:bodyPr wrap="square" lIns="105209" tIns="52605" rIns="105209" bIns="52605">
            <a:spAutoFit/>
          </a:bodyPr>
          <a:lstStyle/>
          <a:p>
            <a:pPr algn="ctr" defTabSz="1044309">
              <a:lnSpc>
                <a:spcPct val="85000"/>
              </a:lnSpc>
              <a:defRPr/>
            </a:pPr>
            <a:r>
              <a:rPr lang="en-US" sz="1200" b="1" kern="0" dirty="0">
                <a:solidFill>
                  <a:sysClr val="windowText" lastClr="000000"/>
                </a:solidFill>
              </a:rPr>
              <a:t>Within 180 Days</a:t>
            </a:r>
          </a:p>
          <a:p>
            <a:pPr algn="ctr" defTabSz="1044309">
              <a:lnSpc>
                <a:spcPct val="85000"/>
              </a:lnSpc>
              <a:defRPr/>
            </a:pPr>
            <a:endParaRPr lang="en-US" sz="1200" b="1" kern="0" dirty="0">
              <a:solidFill>
                <a:sysClr val="windowText" lastClr="000000"/>
              </a:solidFill>
            </a:endParaRPr>
          </a:p>
          <a:p>
            <a:pPr algn="ctr" defTabSz="1044309">
              <a:lnSpc>
                <a:spcPct val="85000"/>
              </a:lnSpc>
              <a:defRPr/>
            </a:pPr>
            <a:r>
              <a:rPr lang="en-US" sz="1200" b="1" kern="0" dirty="0">
                <a:solidFill>
                  <a:sysClr val="windowText" lastClr="000000"/>
                </a:solidFill>
              </a:rPr>
              <a:t> if EVM is Required</a:t>
            </a:r>
          </a:p>
        </p:txBody>
      </p:sp>
      <p:sp>
        <p:nvSpPr>
          <p:cNvPr id="756" name="Oval 755">
            <a:hlinkClick r:id="rId106" action="ppaction://hlinksldjump"/>
          </p:cNvPr>
          <p:cNvSpPr/>
          <p:nvPr/>
        </p:nvSpPr>
        <p:spPr bwMode="auto">
          <a:xfrm>
            <a:off x="11167620" y="13591886"/>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dash"/>
            <a:miter lim="800000"/>
            <a:headEnd type="none" w="sm" len="sm"/>
            <a:tailEnd/>
          </a:ln>
        </p:spPr>
        <p:txBody>
          <a:bodyPr wrap="none" lIns="91417" tIns="45708" rIns="91417" bIns="45708" anchor="ctr"/>
          <a:lstStyle/>
          <a:p>
            <a:pPr algn="ctr" defTabSz="914286">
              <a:defRPr/>
            </a:pPr>
            <a:r>
              <a:rPr lang="en-US" sz="1600" b="1" kern="0" dirty="0">
                <a:solidFill>
                  <a:sysClr val="windowText" lastClr="000000"/>
                </a:solidFill>
              </a:rPr>
              <a:t>IBR</a:t>
            </a:r>
          </a:p>
        </p:txBody>
      </p:sp>
      <p:cxnSp>
        <p:nvCxnSpPr>
          <p:cNvPr id="769" name="Straight Arrow Connector 768"/>
          <p:cNvCxnSpPr/>
          <p:nvPr/>
        </p:nvCxnSpPr>
        <p:spPr bwMode="auto">
          <a:xfrm>
            <a:off x="15593683" y="12061088"/>
            <a:ext cx="1045093" cy="1531067"/>
          </a:xfrm>
          <a:prstGeom prst="straightConnector1">
            <a:avLst/>
          </a:prstGeom>
          <a:solidFill>
            <a:srgbClr val="BBE0E3"/>
          </a:solidFill>
          <a:ln w="57150" cap="flat" cmpd="sng" algn="ctr">
            <a:solidFill>
              <a:schemeClr val="accent6">
                <a:lumMod val="75000"/>
              </a:schemeClr>
            </a:solidFill>
            <a:prstDash val="sysDash"/>
            <a:round/>
            <a:headEnd type="none" w="med" len="med"/>
            <a:tailEnd type="stealth" w="lg" len="lg"/>
          </a:ln>
          <a:effectLst/>
        </p:spPr>
      </p:cxnSp>
      <p:sp>
        <p:nvSpPr>
          <p:cNvPr id="771" name="Rectangle 1783">
            <a:hlinkClick r:id="rId105"/>
          </p:cNvPr>
          <p:cNvSpPr>
            <a:spLocks noChangeArrowheads="1"/>
          </p:cNvSpPr>
          <p:nvPr/>
        </p:nvSpPr>
        <p:spPr bwMode="auto">
          <a:xfrm rot="3405830">
            <a:off x="15204609" y="12332681"/>
            <a:ext cx="1514765" cy="577136"/>
          </a:xfrm>
          <a:prstGeom prst="rect">
            <a:avLst/>
          </a:prstGeom>
          <a:noFill/>
          <a:ln w="9525">
            <a:noFill/>
            <a:miter lim="800000"/>
            <a:headEnd/>
            <a:tailEnd/>
          </a:ln>
        </p:spPr>
        <p:txBody>
          <a:bodyPr wrap="square" lIns="105209" tIns="52605" rIns="105209" bIns="52605">
            <a:spAutoFit/>
          </a:bodyPr>
          <a:lstStyle/>
          <a:p>
            <a:pPr algn="ctr" defTabSz="1044309">
              <a:lnSpc>
                <a:spcPct val="85000"/>
              </a:lnSpc>
              <a:defRPr/>
            </a:pPr>
            <a:r>
              <a:rPr lang="en-US" sz="1200" b="1" kern="0" dirty="0">
                <a:solidFill>
                  <a:sysClr val="windowText" lastClr="000000"/>
                </a:solidFill>
              </a:rPr>
              <a:t>Within 180 Days</a:t>
            </a:r>
          </a:p>
          <a:p>
            <a:pPr algn="ctr" defTabSz="1044309">
              <a:lnSpc>
                <a:spcPct val="85000"/>
              </a:lnSpc>
              <a:defRPr/>
            </a:pPr>
            <a:endParaRPr lang="en-US" sz="1200" b="1" kern="0" dirty="0">
              <a:solidFill>
                <a:sysClr val="windowText" lastClr="000000"/>
              </a:solidFill>
            </a:endParaRPr>
          </a:p>
          <a:p>
            <a:pPr algn="ctr" defTabSz="1044309">
              <a:lnSpc>
                <a:spcPct val="85000"/>
              </a:lnSpc>
              <a:defRPr/>
            </a:pPr>
            <a:r>
              <a:rPr lang="en-US" sz="1200" b="1" kern="0" dirty="0">
                <a:solidFill>
                  <a:sysClr val="windowText" lastClr="000000"/>
                </a:solidFill>
              </a:rPr>
              <a:t> if EVM is Required</a:t>
            </a:r>
          </a:p>
        </p:txBody>
      </p:sp>
      <p:sp>
        <p:nvSpPr>
          <p:cNvPr id="772" name="Oval 771">
            <a:hlinkClick r:id="rId106" action="ppaction://hlinksldjump"/>
          </p:cNvPr>
          <p:cNvSpPr/>
          <p:nvPr/>
        </p:nvSpPr>
        <p:spPr bwMode="auto">
          <a:xfrm>
            <a:off x="16502878" y="13592445"/>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prstDash val="lgDash"/>
            <a:miter lim="800000"/>
            <a:headEnd type="none" w="sm" len="sm"/>
            <a:tailEnd/>
          </a:ln>
        </p:spPr>
        <p:txBody>
          <a:bodyPr wrap="none" lIns="91417" tIns="45708" rIns="91417" bIns="45708" anchor="ctr"/>
          <a:lstStyle/>
          <a:p>
            <a:pPr algn="ctr" defTabSz="914286"/>
            <a:r>
              <a:rPr lang="en-US" sz="1800" b="1" kern="0" dirty="0">
                <a:solidFill>
                  <a:sysClr val="windowText" lastClr="000000"/>
                </a:solidFill>
              </a:rPr>
              <a:t>IBR</a:t>
            </a:r>
          </a:p>
        </p:txBody>
      </p:sp>
      <p:cxnSp>
        <p:nvCxnSpPr>
          <p:cNvPr id="775" name="Straight Arrow Connector 774"/>
          <p:cNvCxnSpPr/>
          <p:nvPr/>
        </p:nvCxnSpPr>
        <p:spPr bwMode="auto">
          <a:xfrm>
            <a:off x="20546068" y="12041349"/>
            <a:ext cx="713297" cy="1531576"/>
          </a:xfrm>
          <a:prstGeom prst="straightConnector1">
            <a:avLst/>
          </a:prstGeom>
          <a:solidFill>
            <a:srgbClr val="BBE0E3"/>
          </a:solidFill>
          <a:ln w="57150" cap="flat" cmpd="sng" algn="ctr">
            <a:solidFill>
              <a:srgbClr val="00CC99"/>
            </a:solidFill>
            <a:prstDash val="sysDash"/>
            <a:round/>
            <a:headEnd type="none" w="med" len="med"/>
            <a:tailEnd type="stealth" w="lg" len="lg"/>
          </a:ln>
          <a:effectLst/>
        </p:spPr>
      </p:cxnSp>
      <p:sp>
        <p:nvSpPr>
          <p:cNvPr id="776" name="Rectangle 1783">
            <a:hlinkClick r:id="rId105"/>
          </p:cNvPr>
          <p:cNvSpPr>
            <a:spLocks noChangeArrowheads="1"/>
          </p:cNvSpPr>
          <p:nvPr/>
        </p:nvSpPr>
        <p:spPr bwMode="auto">
          <a:xfrm rot="3861486">
            <a:off x="20042622" y="12350652"/>
            <a:ext cx="1514765" cy="577136"/>
          </a:xfrm>
          <a:prstGeom prst="rect">
            <a:avLst/>
          </a:prstGeom>
          <a:noFill/>
          <a:ln w="9525">
            <a:noFill/>
            <a:miter lim="800000"/>
            <a:headEnd/>
            <a:tailEnd/>
          </a:ln>
        </p:spPr>
        <p:txBody>
          <a:bodyPr wrap="square" lIns="105209" tIns="52605" rIns="105209" bIns="52605">
            <a:spAutoFit/>
          </a:bodyPr>
          <a:lstStyle/>
          <a:p>
            <a:pPr algn="ctr" defTabSz="1044309">
              <a:lnSpc>
                <a:spcPct val="85000"/>
              </a:lnSpc>
              <a:defRPr/>
            </a:pPr>
            <a:r>
              <a:rPr lang="en-US" sz="1200" b="1" kern="0" dirty="0">
                <a:solidFill>
                  <a:sysClr val="windowText" lastClr="000000"/>
                </a:solidFill>
              </a:rPr>
              <a:t>Within 180 Days</a:t>
            </a:r>
          </a:p>
          <a:p>
            <a:pPr algn="ctr" defTabSz="1044309">
              <a:lnSpc>
                <a:spcPct val="85000"/>
              </a:lnSpc>
              <a:defRPr/>
            </a:pPr>
            <a:endParaRPr lang="en-US" sz="1200" b="1" kern="0" dirty="0">
              <a:solidFill>
                <a:sysClr val="windowText" lastClr="000000"/>
              </a:solidFill>
            </a:endParaRPr>
          </a:p>
          <a:p>
            <a:pPr algn="ctr" defTabSz="1044309">
              <a:lnSpc>
                <a:spcPct val="85000"/>
              </a:lnSpc>
              <a:defRPr/>
            </a:pPr>
            <a:r>
              <a:rPr lang="en-US" sz="1200" b="1" kern="0" dirty="0">
                <a:solidFill>
                  <a:sysClr val="windowText" lastClr="000000"/>
                </a:solidFill>
              </a:rPr>
              <a:t> if EVM is Required</a:t>
            </a:r>
          </a:p>
        </p:txBody>
      </p:sp>
      <p:sp>
        <p:nvSpPr>
          <p:cNvPr id="777" name="Oval 776">
            <a:hlinkClick r:id="rId106" action="ppaction://hlinksldjump"/>
          </p:cNvPr>
          <p:cNvSpPr/>
          <p:nvPr/>
        </p:nvSpPr>
        <p:spPr bwMode="auto">
          <a:xfrm>
            <a:off x="21112357" y="13573939"/>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prstDash val="lgDash"/>
            <a:miter lim="800000"/>
            <a:headEnd/>
            <a:tailEnd/>
          </a:ln>
        </p:spPr>
        <p:txBody>
          <a:bodyPr wrap="none" lIns="91428" tIns="45714" rIns="91428" bIns="45714" anchor="ctr"/>
          <a:lstStyle/>
          <a:p>
            <a:pPr algn="ctr" defTabSz="914286"/>
            <a:r>
              <a:rPr lang="en-US" sz="1800" b="1" kern="0" dirty="0">
                <a:solidFill>
                  <a:sysClr val="windowText" lastClr="000000"/>
                </a:solidFill>
              </a:rPr>
              <a:t>IBR</a:t>
            </a:r>
          </a:p>
        </p:txBody>
      </p:sp>
      <p:cxnSp>
        <p:nvCxnSpPr>
          <p:cNvPr id="778" name="Straight Arrow Connector 777"/>
          <p:cNvCxnSpPr/>
          <p:nvPr/>
        </p:nvCxnSpPr>
        <p:spPr bwMode="auto">
          <a:xfrm>
            <a:off x="24241763" y="12060779"/>
            <a:ext cx="713297" cy="1531576"/>
          </a:xfrm>
          <a:prstGeom prst="straightConnector1">
            <a:avLst/>
          </a:prstGeom>
          <a:solidFill>
            <a:srgbClr val="BBE0E3"/>
          </a:solidFill>
          <a:ln w="57150" cap="flat" cmpd="sng" algn="ctr">
            <a:solidFill>
              <a:srgbClr val="00CC99"/>
            </a:solidFill>
            <a:prstDash val="sysDash"/>
            <a:round/>
            <a:headEnd type="none" w="med" len="med"/>
            <a:tailEnd type="stealth" w="lg" len="lg"/>
          </a:ln>
          <a:effectLst/>
        </p:spPr>
      </p:cxnSp>
      <p:sp>
        <p:nvSpPr>
          <p:cNvPr id="779" name="Rectangle 1783">
            <a:hlinkClick r:id="rId105"/>
          </p:cNvPr>
          <p:cNvSpPr>
            <a:spLocks noChangeArrowheads="1"/>
          </p:cNvSpPr>
          <p:nvPr/>
        </p:nvSpPr>
        <p:spPr bwMode="auto">
          <a:xfrm rot="3861486">
            <a:off x="23738317" y="12370082"/>
            <a:ext cx="1514765" cy="577136"/>
          </a:xfrm>
          <a:prstGeom prst="rect">
            <a:avLst/>
          </a:prstGeom>
          <a:noFill/>
          <a:ln w="9525">
            <a:noFill/>
            <a:miter lim="800000"/>
            <a:headEnd/>
            <a:tailEnd/>
          </a:ln>
        </p:spPr>
        <p:txBody>
          <a:bodyPr wrap="square" lIns="105209" tIns="52605" rIns="105209" bIns="52605">
            <a:spAutoFit/>
          </a:bodyPr>
          <a:lstStyle/>
          <a:p>
            <a:pPr algn="ctr" defTabSz="1044309">
              <a:lnSpc>
                <a:spcPct val="85000"/>
              </a:lnSpc>
              <a:defRPr/>
            </a:pPr>
            <a:r>
              <a:rPr lang="en-US" sz="1200" b="1" kern="0" dirty="0">
                <a:solidFill>
                  <a:sysClr val="windowText" lastClr="000000"/>
                </a:solidFill>
              </a:rPr>
              <a:t>Within 180 Days</a:t>
            </a:r>
          </a:p>
          <a:p>
            <a:pPr algn="ctr" defTabSz="1044309">
              <a:lnSpc>
                <a:spcPct val="85000"/>
              </a:lnSpc>
              <a:defRPr/>
            </a:pPr>
            <a:endParaRPr lang="en-US" sz="1200" b="1" kern="0" dirty="0">
              <a:solidFill>
                <a:sysClr val="windowText" lastClr="000000"/>
              </a:solidFill>
            </a:endParaRPr>
          </a:p>
          <a:p>
            <a:pPr algn="ctr" defTabSz="1044309">
              <a:lnSpc>
                <a:spcPct val="85000"/>
              </a:lnSpc>
              <a:defRPr/>
            </a:pPr>
            <a:r>
              <a:rPr lang="en-US" sz="1200" b="1" kern="0" dirty="0">
                <a:solidFill>
                  <a:sysClr val="windowText" lastClr="000000"/>
                </a:solidFill>
              </a:rPr>
              <a:t> if EVM is Required</a:t>
            </a:r>
          </a:p>
        </p:txBody>
      </p:sp>
      <p:sp>
        <p:nvSpPr>
          <p:cNvPr id="780" name="Oval 779">
            <a:hlinkClick r:id="rId106" action="ppaction://hlinksldjump"/>
          </p:cNvPr>
          <p:cNvSpPr/>
          <p:nvPr/>
        </p:nvSpPr>
        <p:spPr bwMode="auto">
          <a:xfrm>
            <a:off x="24808052" y="13593369"/>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prstDash val="lgDash"/>
            <a:miter lim="800000"/>
            <a:headEnd/>
            <a:tailEnd/>
          </a:ln>
        </p:spPr>
        <p:txBody>
          <a:bodyPr wrap="none" lIns="91428" tIns="45714" rIns="91428" bIns="45714" anchor="ctr"/>
          <a:lstStyle/>
          <a:p>
            <a:pPr algn="ctr" defTabSz="914286"/>
            <a:r>
              <a:rPr lang="en-US" sz="1800" b="1" kern="0" dirty="0">
                <a:solidFill>
                  <a:sysClr val="windowText" lastClr="000000"/>
                </a:solidFill>
              </a:rPr>
              <a:t>IBR</a:t>
            </a:r>
          </a:p>
        </p:txBody>
      </p:sp>
      <p:sp>
        <p:nvSpPr>
          <p:cNvPr id="781" name="Rectangle 1783"/>
          <p:cNvSpPr>
            <a:spLocks noChangeArrowheads="1"/>
          </p:cNvSpPr>
          <p:nvPr/>
        </p:nvSpPr>
        <p:spPr bwMode="auto">
          <a:xfrm>
            <a:off x="19198501" y="8314127"/>
            <a:ext cx="1876165" cy="290889"/>
          </a:xfrm>
          <a:prstGeom prst="rect">
            <a:avLst/>
          </a:prstGeom>
          <a:noFill/>
          <a:ln w="9525">
            <a:noFill/>
            <a:miter lim="800000"/>
            <a:headEnd/>
            <a:tailEnd/>
          </a:ln>
        </p:spPr>
        <p:txBody>
          <a:bodyPr wrap="square" lIns="105196" tIns="52598" rIns="105196" bIns="52598">
            <a:spAutoFit/>
          </a:bodyPr>
          <a:lstStyle/>
          <a:p>
            <a:pPr defTabSz="1044309">
              <a:defRPr/>
            </a:pPr>
            <a:r>
              <a:rPr lang="en-US" sz="1200" b="1" kern="0" dirty="0">
                <a:solidFill>
                  <a:sysClr val="windowText" lastClr="000000"/>
                </a:solidFill>
              </a:rPr>
              <a:t>Update to CDD If Needed</a:t>
            </a:r>
          </a:p>
        </p:txBody>
      </p:sp>
      <p:sp>
        <p:nvSpPr>
          <p:cNvPr id="782" name="TextBox 781">
            <a:hlinkClick r:id="rId107" action="ppaction://hlinksldjump"/>
          </p:cNvPr>
          <p:cNvSpPr txBox="1"/>
          <p:nvPr/>
        </p:nvSpPr>
        <p:spPr>
          <a:xfrm>
            <a:off x="24984075" y="615072"/>
            <a:ext cx="4821512" cy="646307"/>
          </a:xfrm>
          <a:prstGeom prst="rect">
            <a:avLst/>
          </a:prstGeom>
          <a:solidFill>
            <a:srgbClr val="0033CC"/>
          </a:solidFill>
        </p:spPr>
        <p:txBody>
          <a:bodyPr wrap="square" lIns="91417" tIns="45708" rIns="91417" bIns="45708" rtlCol="0">
            <a:spAutoFit/>
          </a:bodyPr>
          <a:lstStyle>
            <a:defPPr>
              <a:defRPr lang="en-US"/>
            </a:defPPr>
            <a:lvl1pPr algn="ctr" defTabSz="914286">
              <a:defRPr sz="1800" b="1" kern="0">
                <a:solidFill>
                  <a:schemeClr val="bg1"/>
                </a:solidFill>
              </a:defRPr>
            </a:lvl1pPr>
          </a:lstStyle>
          <a:p>
            <a:r>
              <a:rPr lang="en-US" dirty="0"/>
              <a:t>See the Adaptive Acquisition Framework for other approaches to acquiring capability.</a:t>
            </a:r>
          </a:p>
        </p:txBody>
      </p:sp>
      <p:sp>
        <p:nvSpPr>
          <p:cNvPr id="722" name="Oval 721">
            <a:hlinkClick r:id="rId108" action="ppaction://hlinksldjump"/>
          </p:cNvPr>
          <p:cNvSpPr/>
          <p:nvPr/>
        </p:nvSpPr>
        <p:spPr bwMode="auto">
          <a:xfrm>
            <a:off x="7292894" y="7743426"/>
            <a:ext cx="621102" cy="379563"/>
          </a:xfrm>
          <a:prstGeom prst="ellipse">
            <a:avLst/>
          </a:prstGeom>
          <a:gradFill flip="none" rotWithShape="1">
            <a:gsLst>
              <a:gs pos="10000">
                <a:srgbClr val="FFFFFF"/>
              </a:gs>
              <a:gs pos="82000">
                <a:srgbClr val="CC66FF">
                  <a:shade val="100000"/>
                  <a:satMod val="115000"/>
                </a:srgbClr>
              </a:gs>
            </a:gsLst>
            <a:path path="shape">
              <a:fillToRect l="50000" t="50000" r="50000" b="50000"/>
            </a:path>
            <a:tileRect/>
          </a:gradFill>
          <a:ln w="9525">
            <a:solidFill>
              <a:srgbClr val="000000"/>
            </a:solidFill>
            <a:miter lim="800000"/>
            <a:headEnd/>
            <a:tailEnd/>
          </a:ln>
        </p:spPr>
        <p:txBody>
          <a:bodyPr wrap="none" lIns="104484" tIns="52243" rIns="104484" bIns="52243" anchor="ctr"/>
          <a:lstStyle/>
          <a:p>
            <a:pPr algn="ctr" defTabSz="1044309"/>
            <a:r>
              <a:rPr lang="en-US" sz="1600" b="1" kern="0" dirty="0">
                <a:solidFill>
                  <a:sysClr val="windowText" lastClr="000000"/>
                </a:solidFill>
              </a:rPr>
              <a:t>ITRA</a:t>
            </a:r>
          </a:p>
        </p:txBody>
      </p:sp>
      <p:sp>
        <p:nvSpPr>
          <p:cNvPr id="744" name="Oval 743">
            <a:hlinkClick r:id="rId108" action="ppaction://hlinksldjump"/>
          </p:cNvPr>
          <p:cNvSpPr/>
          <p:nvPr/>
        </p:nvSpPr>
        <p:spPr bwMode="auto">
          <a:xfrm>
            <a:off x="14410022" y="7678804"/>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kern="0" dirty="0">
                <a:solidFill>
                  <a:srgbClr val="0000FF"/>
                </a:solidFill>
              </a:rPr>
              <a:t>ITRA</a:t>
            </a:r>
          </a:p>
        </p:txBody>
      </p:sp>
      <p:sp>
        <p:nvSpPr>
          <p:cNvPr id="783" name="Oval 782">
            <a:hlinkClick r:id="rId108" action="ppaction://hlinksldjump"/>
          </p:cNvPr>
          <p:cNvSpPr/>
          <p:nvPr/>
        </p:nvSpPr>
        <p:spPr bwMode="auto">
          <a:xfrm>
            <a:off x="19553145" y="7766931"/>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28" tIns="45714" rIns="91428" bIns="45714" anchor="ctr"/>
          <a:lstStyle/>
          <a:p>
            <a:pPr algn="ctr" defTabSz="914286">
              <a:defRPr/>
            </a:pPr>
            <a:r>
              <a:rPr lang="en-US" sz="1600" b="1" kern="0" dirty="0">
                <a:solidFill>
                  <a:srgbClr val="0000FF"/>
                </a:solidFill>
              </a:rPr>
              <a:t>ITRA</a:t>
            </a:r>
          </a:p>
        </p:txBody>
      </p:sp>
      <p:sp>
        <p:nvSpPr>
          <p:cNvPr id="784" name="Oval 783">
            <a:hlinkClick r:id="rId108" action="ppaction://hlinksldjump"/>
          </p:cNvPr>
          <p:cNvSpPr/>
          <p:nvPr/>
        </p:nvSpPr>
        <p:spPr bwMode="auto">
          <a:xfrm>
            <a:off x="23240731" y="7776847"/>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600" b="1" kern="0" dirty="0">
                <a:solidFill>
                  <a:srgbClr val="0000FF"/>
                </a:solidFill>
              </a:rPr>
              <a:t>ITRA</a:t>
            </a:r>
          </a:p>
        </p:txBody>
      </p:sp>
      <p:sp>
        <p:nvSpPr>
          <p:cNvPr id="137" name="TextBox 136">
            <a:extLst>
              <a:ext uri="{FF2B5EF4-FFF2-40B4-BE49-F238E27FC236}">
                <a16:creationId xmlns:a16="http://schemas.microsoft.com/office/drawing/2014/main" id="{B1AA7E89-3405-C656-B4A5-1D0F26CAF219}"/>
              </a:ext>
            </a:extLst>
          </p:cNvPr>
          <p:cNvSpPr txBox="1"/>
          <p:nvPr/>
        </p:nvSpPr>
        <p:spPr>
          <a:xfrm>
            <a:off x="221443" y="14370001"/>
            <a:ext cx="1606901" cy="1015663"/>
          </a:xfrm>
          <a:prstGeom prst="rect">
            <a:avLst/>
          </a:prstGeom>
          <a:solidFill>
            <a:schemeClr val="bg1">
              <a:lumMod val="95000"/>
            </a:schemeClr>
          </a:solidFill>
        </p:spPr>
        <p:txBody>
          <a:bodyPr wrap="square" rtlCol="0">
            <a:spAutoFit/>
          </a:bodyPr>
          <a:lstStyle/>
          <a:p>
            <a:pPr algn="ctr"/>
            <a:r>
              <a:rPr lang="en-US" sz="1200" b="1" i="1" dirty="0"/>
              <a:t>Includes: System Engineering, Mission Engineering, and Technical Risk Assessment</a:t>
            </a:r>
          </a:p>
        </p:txBody>
      </p:sp>
      <p:sp>
        <p:nvSpPr>
          <p:cNvPr id="194" name="Oval 193">
            <a:extLst>
              <a:ext uri="{FF2B5EF4-FFF2-40B4-BE49-F238E27FC236}">
                <a16:creationId xmlns:a16="http://schemas.microsoft.com/office/drawing/2014/main" id="{5C929EDF-8FCD-43B0-441C-00D2A67B62C6}"/>
              </a:ext>
            </a:extLst>
          </p:cNvPr>
          <p:cNvSpPr/>
          <p:nvPr/>
        </p:nvSpPr>
        <p:spPr bwMode="auto">
          <a:xfrm>
            <a:off x="14006305" y="13981075"/>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dash"/>
            <a:miter lim="800000"/>
            <a:headEnd type="none" w="sm" len="sm"/>
            <a:tailEnd/>
          </a:ln>
        </p:spPr>
        <p:txBody>
          <a:bodyPr wrap="none" lIns="91428" tIns="45714" rIns="91428" bIns="45714" anchor="ctr"/>
          <a:lstStyle/>
          <a:p>
            <a:pPr algn="ctr" defTabSz="914286">
              <a:defRPr/>
            </a:pPr>
            <a:r>
              <a:rPr lang="en-US" sz="1600" b="1" kern="0" dirty="0">
                <a:solidFill>
                  <a:srgbClr val="FF0000"/>
                </a:solidFill>
              </a:rPr>
              <a:t>PDR</a:t>
            </a:r>
          </a:p>
        </p:txBody>
      </p:sp>
      <p:sp>
        <p:nvSpPr>
          <p:cNvPr id="195" name="Oval 194">
            <a:hlinkClick r:id="rId79" action="ppaction://hlinksldjump"/>
            <a:extLst>
              <a:ext uri="{FF2B5EF4-FFF2-40B4-BE49-F238E27FC236}">
                <a16:creationId xmlns:a16="http://schemas.microsoft.com/office/drawing/2014/main" id="{625F0853-D44E-3C3F-09E5-D24BEEC872D3}"/>
              </a:ext>
            </a:extLst>
          </p:cNvPr>
          <p:cNvSpPr/>
          <p:nvPr/>
        </p:nvSpPr>
        <p:spPr>
          <a:xfrm>
            <a:off x="14000674" y="13993056"/>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Freeform 24">
            <a:extLst>
              <a:ext uri="{FF2B5EF4-FFF2-40B4-BE49-F238E27FC236}">
                <a16:creationId xmlns:a16="http://schemas.microsoft.com/office/drawing/2014/main" id="{7199D3C7-8DBE-6D3C-8365-1EB7A56D1A86}"/>
              </a:ext>
            </a:extLst>
          </p:cNvPr>
          <p:cNvSpPr/>
          <p:nvPr/>
        </p:nvSpPr>
        <p:spPr bwMode="auto">
          <a:xfrm>
            <a:off x="13117237" y="13591596"/>
            <a:ext cx="1175658" cy="412557"/>
          </a:xfrm>
          <a:custGeom>
            <a:avLst/>
            <a:gdLst>
              <a:gd name="connsiteX0" fmla="*/ 0 w 1397479"/>
              <a:gd name="connsiteY0" fmla="*/ 293320 h 293320"/>
              <a:gd name="connsiteX1" fmla="*/ 707366 w 1397479"/>
              <a:gd name="connsiteY1" fmla="*/ 22 h 293320"/>
              <a:gd name="connsiteX2" fmla="*/ 1397479 w 1397479"/>
              <a:gd name="connsiteY2" fmla="*/ 276067 h 293320"/>
              <a:gd name="connsiteX3" fmla="*/ 1397479 w 1397479"/>
              <a:gd name="connsiteY3" fmla="*/ 276067 h 293320"/>
            </a:gdLst>
            <a:ahLst/>
            <a:cxnLst>
              <a:cxn ang="0">
                <a:pos x="connsiteX0" y="connsiteY0"/>
              </a:cxn>
              <a:cxn ang="0">
                <a:pos x="connsiteX1" y="connsiteY1"/>
              </a:cxn>
              <a:cxn ang="0">
                <a:pos x="connsiteX2" y="connsiteY2"/>
              </a:cxn>
              <a:cxn ang="0">
                <a:pos x="connsiteX3" y="connsiteY3"/>
              </a:cxn>
            </a:cxnLst>
            <a:rect l="l" t="t" r="r" b="b"/>
            <a:pathLst>
              <a:path w="1397479" h="293320">
                <a:moveTo>
                  <a:pt x="0" y="293320"/>
                </a:moveTo>
                <a:cubicBezTo>
                  <a:pt x="237226" y="148108"/>
                  <a:pt x="474453" y="2897"/>
                  <a:pt x="707366" y="22"/>
                </a:cubicBezTo>
                <a:cubicBezTo>
                  <a:pt x="940279" y="-2853"/>
                  <a:pt x="1397479" y="276067"/>
                  <a:pt x="1397479" y="276067"/>
                </a:cubicBezTo>
                <a:lnTo>
                  <a:pt x="1397479" y="276067"/>
                </a:lnTo>
              </a:path>
            </a:pathLst>
          </a:custGeom>
          <a:noFill/>
          <a:ln w="9525" cap="flat" cmpd="sng" algn="ctr">
            <a:solidFill>
              <a:srgbClr val="000000"/>
            </a:solidFill>
            <a:prstDash val="dash"/>
            <a:round/>
            <a:headEnd type="none" w="med" len="med"/>
            <a:tailEnd type="none" w="med" len="med"/>
          </a:ln>
          <a:effectLst/>
        </p:spPr>
        <p:txBody>
          <a:bodyPr vert="horz" wrap="square" lIns="91428" tIns="45714" rIns="91428" bIns="45714" numCol="1" rtlCol="0" anchor="t" anchorCtr="0" compatLnSpc="1">
            <a:prstTxWarp prst="textNoShape">
              <a:avLst/>
            </a:prstTxWarp>
          </a:bodyPr>
          <a:lstStyle/>
          <a:p>
            <a:pPr defTabSz="2859947">
              <a:defRPr/>
            </a:pPr>
            <a:endParaRPr lang="en-US" sz="1800" kern="0">
              <a:solidFill>
                <a:sysClr val="windowText" lastClr="000000"/>
              </a:solidFill>
            </a:endParaRPr>
          </a:p>
        </p:txBody>
      </p:sp>
      <p:sp>
        <p:nvSpPr>
          <p:cNvPr id="218" name="TextBox 217">
            <a:extLst>
              <a:ext uri="{FF2B5EF4-FFF2-40B4-BE49-F238E27FC236}">
                <a16:creationId xmlns:a16="http://schemas.microsoft.com/office/drawing/2014/main" id="{9043B8EE-81F1-DB79-4C92-DCB896BC4622}"/>
              </a:ext>
            </a:extLst>
          </p:cNvPr>
          <p:cNvSpPr txBox="1"/>
          <p:nvPr/>
        </p:nvSpPr>
        <p:spPr>
          <a:xfrm>
            <a:off x="154329" y="15800916"/>
            <a:ext cx="1606901" cy="1200329"/>
          </a:xfrm>
          <a:prstGeom prst="rect">
            <a:avLst/>
          </a:prstGeom>
          <a:solidFill>
            <a:schemeClr val="bg1">
              <a:lumMod val="95000"/>
            </a:schemeClr>
          </a:solidFill>
        </p:spPr>
        <p:txBody>
          <a:bodyPr wrap="square" rtlCol="0">
            <a:spAutoFit/>
          </a:bodyPr>
          <a:lstStyle/>
          <a:p>
            <a:pPr algn="ctr"/>
            <a:r>
              <a:rPr lang="en-US" sz="1200" b="1" i="1" dirty="0"/>
              <a:t>PM may also use the SW pathway for SW embedded in systems using the MCA pathway, See DoDI 5000.87</a:t>
            </a:r>
          </a:p>
        </p:txBody>
      </p:sp>
      <p:sp>
        <p:nvSpPr>
          <p:cNvPr id="221" name="Oval 220">
            <a:extLst>
              <a:ext uri="{FF2B5EF4-FFF2-40B4-BE49-F238E27FC236}">
                <a16:creationId xmlns:a16="http://schemas.microsoft.com/office/drawing/2014/main" id="{1C47114D-EAAE-70D3-0FB2-7E072BDB0BD5}"/>
              </a:ext>
            </a:extLst>
          </p:cNvPr>
          <p:cNvSpPr/>
          <p:nvPr/>
        </p:nvSpPr>
        <p:spPr bwMode="auto">
          <a:xfrm>
            <a:off x="27349326" y="18032347"/>
            <a:ext cx="621102" cy="379563"/>
          </a:xfrm>
          <a:prstGeom prst="ellipse">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800" b="1" kern="0" dirty="0">
                <a:solidFill>
                  <a:srgbClr val="FF0000"/>
                </a:solidFill>
              </a:rPr>
              <a:t>SR</a:t>
            </a:r>
          </a:p>
        </p:txBody>
      </p:sp>
      <p:sp>
        <p:nvSpPr>
          <p:cNvPr id="223" name="Oval 222">
            <a:hlinkClick r:id="rId109" action="ppaction://hlinksldjump"/>
            <a:extLst>
              <a:ext uri="{FF2B5EF4-FFF2-40B4-BE49-F238E27FC236}">
                <a16:creationId xmlns:a16="http://schemas.microsoft.com/office/drawing/2014/main" id="{ABCA3748-45D5-6A78-9534-D47CC85D38D9}"/>
              </a:ext>
            </a:extLst>
          </p:cNvPr>
          <p:cNvSpPr/>
          <p:nvPr/>
        </p:nvSpPr>
        <p:spPr>
          <a:xfrm>
            <a:off x="27381474" y="18035587"/>
            <a:ext cx="609600" cy="3714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9" name="Oval 248">
            <a:hlinkClick r:id="rId22" action="ppaction://hlinksldjump"/>
            <a:extLst>
              <a:ext uri="{FF2B5EF4-FFF2-40B4-BE49-F238E27FC236}">
                <a16:creationId xmlns:a16="http://schemas.microsoft.com/office/drawing/2014/main" id="{9AB14DEA-F282-1DAC-5CDF-8B6F9F6C8737}"/>
              </a:ext>
            </a:extLst>
          </p:cNvPr>
          <p:cNvSpPr/>
          <p:nvPr/>
        </p:nvSpPr>
        <p:spPr bwMode="auto">
          <a:xfrm>
            <a:off x="14034274" y="18791307"/>
            <a:ext cx="621102" cy="379563"/>
          </a:xfrm>
          <a:prstGeom prst="ellipse">
            <a:avLst/>
          </a:prstGeom>
          <a:gradFill rotWithShape="1">
            <a:gsLst>
              <a:gs pos="0">
                <a:srgbClr val="FFFFFF"/>
              </a:gs>
              <a:gs pos="100000">
                <a:srgbClr val="00CCFF"/>
              </a:gs>
            </a:gsLst>
            <a:path path="shape">
              <a:fillToRect l="50000" t="50000" r="50000" b="50000"/>
            </a:path>
          </a:gradFill>
          <a:ln w="12700">
            <a:solidFill>
              <a:srgbClr val="000000"/>
            </a:solidFill>
            <a:prstDash val="solid"/>
            <a:miter lim="800000"/>
            <a:headEnd type="none" w="sm" len="sm"/>
            <a:tailEnd/>
          </a:ln>
        </p:spPr>
        <p:txBody>
          <a:bodyPr wrap="none" lIns="91417" tIns="45708" rIns="91417" bIns="45708" anchor="ctr"/>
          <a:lstStyle/>
          <a:p>
            <a:pPr algn="ctr" defTabSz="914286">
              <a:defRPr/>
            </a:pPr>
            <a:r>
              <a:rPr lang="en-US" sz="1600" b="1" i="1" kern="0" dirty="0"/>
              <a:t>PS BCA</a:t>
            </a:r>
          </a:p>
        </p:txBody>
      </p:sp>
      <p:sp>
        <p:nvSpPr>
          <p:cNvPr id="258" name="Oval 257">
            <a:extLst>
              <a:ext uri="{FF2B5EF4-FFF2-40B4-BE49-F238E27FC236}">
                <a16:creationId xmlns:a16="http://schemas.microsoft.com/office/drawing/2014/main" id="{4BB1DCF8-3010-6959-31A8-09287B1EAE97}"/>
              </a:ext>
            </a:extLst>
          </p:cNvPr>
          <p:cNvSpPr/>
          <p:nvPr/>
        </p:nvSpPr>
        <p:spPr bwMode="auto">
          <a:xfrm>
            <a:off x="27349325" y="18992691"/>
            <a:ext cx="672121" cy="358373"/>
          </a:xfrm>
          <a:prstGeom prst="ellipse">
            <a:avLst/>
          </a:prstGeom>
          <a:gradFill rotWithShape="1">
            <a:gsLst>
              <a:gs pos="0">
                <a:srgbClr val="FFFFFF"/>
              </a:gs>
              <a:gs pos="100000">
                <a:schemeClr val="bg1">
                  <a:lumMod val="75000"/>
                </a:schemeClr>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600" b="1" kern="0" dirty="0"/>
              <a:t>PS BCA</a:t>
            </a:r>
          </a:p>
        </p:txBody>
      </p:sp>
      <p:sp>
        <p:nvSpPr>
          <p:cNvPr id="259" name="Oval 258">
            <a:extLst>
              <a:ext uri="{FF2B5EF4-FFF2-40B4-BE49-F238E27FC236}">
                <a16:creationId xmlns:a16="http://schemas.microsoft.com/office/drawing/2014/main" id="{1FD54915-D376-3160-F755-90035094FDC7}"/>
              </a:ext>
            </a:extLst>
          </p:cNvPr>
          <p:cNvSpPr/>
          <p:nvPr/>
        </p:nvSpPr>
        <p:spPr bwMode="auto">
          <a:xfrm>
            <a:off x="22773252" y="18880170"/>
            <a:ext cx="621102" cy="379563"/>
          </a:xfrm>
          <a:prstGeom prst="ellipse">
            <a:avLst/>
          </a:prstGeom>
          <a:gradFill rotWithShape="1">
            <a:gsLst>
              <a:gs pos="0">
                <a:srgbClr val="FFFFFF"/>
              </a:gs>
              <a:gs pos="100000">
                <a:srgbClr val="00CC99"/>
              </a:gs>
            </a:gsLst>
            <a:path path="shape">
              <a:fillToRect l="50000" t="50000" r="50000" b="50000"/>
            </a:path>
          </a:gradFill>
          <a:ln w="9525">
            <a:solidFill>
              <a:srgbClr val="000000"/>
            </a:solidFill>
            <a:miter lim="800000"/>
            <a:headEnd/>
            <a:tailEnd/>
          </a:ln>
        </p:spPr>
        <p:txBody>
          <a:bodyPr wrap="none" lIns="91428" tIns="45714" rIns="91428" bIns="45714" anchor="ctr"/>
          <a:lstStyle/>
          <a:p>
            <a:pPr algn="ctr" defTabSz="914286"/>
            <a:r>
              <a:rPr lang="en-US" sz="1600" b="1" i="1" kern="0" dirty="0"/>
              <a:t>PS BCA</a:t>
            </a:r>
          </a:p>
        </p:txBody>
      </p:sp>
      <p:sp>
        <p:nvSpPr>
          <p:cNvPr id="260" name="Oval 259">
            <a:extLst>
              <a:ext uri="{FF2B5EF4-FFF2-40B4-BE49-F238E27FC236}">
                <a16:creationId xmlns:a16="http://schemas.microsoft.com/office/drawing/2014/main" id="{44217D68-5BBC-4E62-A753-D03C503BFB98}"/>
              </a:ext>
            </a:extLst>
          </p:cNvPr>
          <p:cNvSpPr/>
          <p:nvPr/>
        </p:nvSpPr>
        <p:spPr bwMode="auto">
          <a:xfrm>
            <a:off x="19111059" y="19189457"/>
            <a:ext cx="621102" cy="379563"/>
          </a:xfrm>
          <a:prstGeom prst="ellipse">
            <a:avLst/>
          </a:prstGeom>
          <a:gradFill rotWithShape="1">
            <a:gsLst>
              <a:gs pos="0">
                <a:srgbClr val="FFFFFF"/>
              </a:gs>
              <a:gs pos="100000">
                <a:srgbClr val="FF9966"/>
              </a:gs>
            </a:gsLst>
            <a:path path="shape">
              <a:fillToRect l="50000" t="50000" r="50000" b="50000"/>
            </a:path>
          </a:gradFill>
          <a:ln w="9525">
            <a:solidFill>
              <a:srgbClr val="000000"/>
            </a:solidFill>
            <a:miter lim="800000"/>
            <a:headEnd type="none" w="sm" len="sm"/>
            <a:tailEnd/>
          </a:ln>
        </p:spPr>
        <p:txBody>
          <a:bodyPr wrap="none" lIns="91417" tIns="45708" rIns="91417" bIns="45708" anchor="ctr"/>
          <a:lstStyle/>
          <a:p>
            <a:pPr algn="ctr" defTabSz="914286"/>
            <a:r>
              <a:rPr lang="en-US" sz="1600" b="1" i="1" kern="0" dirty="0"/>
              <a:t>PS BCA</a:t>
            </a:r>
          </a:p>
        </p:txBody>
      </p:sp>
      <p:sp>
        <p:nvSpPr>
          <p:cNvPr id="265" name="Rectangle 1362">
            <a:hlinkClick r:id="rId28" action="ppaction://hlinksldjump"/>
            <a:extLst>
              <a:ext uri="{FF2B5EF4-FFF2-40B4-BE49-F238E27FC236}">
                <a16:creationId xmlns:a16="http://schemas.microsoft.com/office/drawing/2014/main" id="{FC9E9992-59CC-79D3-B0CF-39195EAC3D26}"/>
              </a:ext>
            </a:extLst>
          </p:cNvPr>
          <p:cNvSpPr>
            <a:spLocks noChangeArrowheads="1"/>
          </p:cNvSpPr>
          <p:nvPr/>
        </p:nvSpPr>
        <p:spPr bwMode="auto">
          <a:xfrm>
            <a:off x="4079866" y="18130099"/>
            <a:ext cx="1268833" cy="1188559"/>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square" lIns="104471" tIns="52235" rIns="104471" bIns="52235" anchor="ctr">
            <a:normAutofit lnSpcReduction="10000"/>
          </a:bodyPr>
          <a:lstStyle/>
          <a:p>
            <a:pPr algn="ctr" defTabSz="1044309"/>
            <a:r>
              <a:rPr lang="en-US" sz="1200" b="1" kern="0" dirty="0">
                <a:solidFill>
                  <a:srgbClr val="0000FF"/>
                </a:solidFill>
              </a:rPr>
              <a:t>Product Support Planning and Product Support Strategy (PSS); in Acquisition Strategy</a:t>
            </a:r>
          </a:p>
        </p:txBody>
      </p:sp>
      <p:sp>
        <p:nvSpPr>
          <p:cNvPr id="266" name="Rectangle 1362">
            <a:hlinkClick r:id="rId110" action="ppaction://hlinksldjump" tooltip="PSS"/>
            <a:extLst>
              <a:ext uri="{FF2B5EF4-FFF2-40B4-BE49-F238E27FC236}">
                <a16:creationId xmlns:a16="http://schemas.microsoft.com/office/drawing/2014/main" id="{DB0B8123-D3DE-2FFD-FC27-598E07AAA679}"/>
              </a:ext>
            </a:extLst>
          </p:cNvPr>
          <p:cNvSpPr>
            <a:spLocks noChangeArrowheads="1"/>
          </p:cNvSpPr>
          <p:nvPr/>
        </p:nvSpPr>
        <p:spPr bwMode="auto">
          <a:xfrm>
            <a:off x="4096729" y="18141650"/>
            <a:ext cx="1268833" cy="1188559"/>
          </a:xfrm>
          <a:prstGeom prst="rect">
            <a:avLst/>
          </a:prstGeom>
          <a:noFill/>
          <a:ln w="9525">
            <a:noFill/>
            <a:miter lim="800000"/>
            <a:headEnd/>
            <a:tailEnd/>
          </a:ln>
        </p:spPr>
        <p:txBody>
          <a:bodyPr wrap="square" lIns="104471" tIns="52235" rIns="104471" bIns="52235" anchor="ctr">
            <a:normAutofit/>
          </a:bodyPr>
          <a:lstStyle/>
          <a:p>
            <a:pPr algn="ctr" defTabSz="1044309"/>
            <a:endParaRPr lang="en-US" sz="1200" b="1" kern="0" dirty="0"/>
          </a:p>
        </p:txBody>
      </p:sp>
      <p:sp>
        <p:nvSpPr>
          <p:cNvPr id="277" name="Oval 276">
            <a:hlinkClick r:id="rId111" action="ppaction://hlinksldjump" tooltip="Product Support Business Case Analysis"/>
            <a:extLst>
              <a:ext uri="{FF2B5EF4-FFF2-40B4-BE49-F238E27FC236}">
                <a16:creationId xmlns:a16="http://schemas.microsoft.com/office/drawing/2014/main" id="{D75B5262-CF05-6A58-5ACE-173E23BFE294}"/>
              </a:ext>
            </a:extLst>
          </p:cNvPr>
          <p:cNvSpPr/>
          <p:nvPr/>
        </p:nvSpPr>
        <p:spPr bwMode="auto">
          <a:xfrm>
            <a:off x="19098082" y="19193510"/>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defRPr/>
            </a:pPr>
            <a:endParaRPr lang="en-US" sz="1600" b="1" i="1" kern="0" dirty="0"/>
          </a:p>
        </p:txBody>
      </p:sp>
      <p:sp>
        <p:nvSpPr>
          <p:cNvPr id="280" name="Oval 279">
            <a:hlinkClick r:id="rId22" action="ppaction://hlinksldjump" tooltip="Independent Logistics Assessment"/>
            <a:extLst>
              <a:ext uri="{FF2B5EF4-FFF2-40B4-BE49-F238E27FC236}">
                <a16:creationId xmlns:a16="http://schemas.microsoft.com/office/drawing/2014/main" id="{0907E20A-BC27-A1E0-5A43-13D83FE2C084}"/>
              </a:ext>
            </a:extLst>
          </p:cNvPr>
          <p:cNvSpPr/>
          <p:nvPr/>
        </p:nvSpPr>
        <p:spPr bwMode="auto">
          <a:xfrm>
            <a:off x="19086853" y="18424429"/>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defRPr/>
            </a:pPr>
            <a:endParaRPr lang="en-US" sz="1600" b="1" i="1" kern="0" dirty="0"/>
          </a:p>
        </p:txBody>
      </p:sp>
      <p:sp>
        <p:nvSpPr>
          <p:cNvPr id="281" name="Oval 280">
            <a:hlinkClick r:id="rId22" action="ppaction://hlinksldjump" tooltip="Independent Logistics Assessment"/>
            <a:extLst>
              <a:ext uri="{FF2B5EF4-FFF2-40B4-BE49-F238E27FC236}">
                <a16:creationId xmlns:a16="http://schemas.microsoft.com/office/drawing/2014/main" id="{C8844141-D73E-D9C3-375C-A76D540FC44A}"/>
              </a:ext>
            </a:extLst>
          </p:cNvPr>
          <p:cNvSpPr/>
          <p:nvPr/>
        </p:nvSpPr>
        <p:spPr bwMode="auto">
          <a:xfrm>
            <a:off x="22790015" y="18460895"/>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defRPr/>
            </a:pPr>
            <a:endParaRPr lang="en-US" sz="1600" b="1" i="1" kern="0" dirty="0"/>
          </a:p>
        </p:txBody>
      </p:sp>
      <p:sp>
        <p:nvSpPr>
          <p:cNvPr id="283" name="Oval 282">
            <a:hlinkClick r:id="rId111" action="ppaction://hlinksldjump" tooltip="Product Support Business Case Analysis"/>
            <a:extLst>
              <a:ext uri="{FF2B5EF4-FFF2-40B4-BE49-F238E27FC236}">
                <a16:creationId xmlns:a16="http://schemas.microsoft.com/office/drawing/2014/main" id="{A7BF15A9-F1E8-329E-36AC-6EE56CE4B77A}"/>
              </a:ext>
            </a:extLst>
          </p:cNvPr>
          <p:cNvSpPr/>
          <p:nvPr/>
        </p:nvSpPr>
        <p:spPr bwMode="auto">
          <a:xfrm>
            <a:off x="27373110" y="18997772"/>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defRPr/>
            </a:pPr>
            <a:endParaRPr lang="en-US" sz="1600" b="1" i="1" kern="0" dirty="0"/>
          </a:p>
        </p:txBody>
      </p:sp>
      <p:sp>
        <p:nvSpPr>
          <p:cNvPr id="284" name="Oval 283">
            <a:hlinkClick r:id="rId111" action="ppaction://hlinksldjump" tooltip="Product Support Business Case Analysis"/>
            <a:extLst>
              <a:ext uri="{FF2B5EF4-FFF2-40B4-BE49-F238E27FC236}">
                <a16:creationId xmlns:a16="http://schemas.microsoft.com/office/drawing/2014/main" id="{95A80F2B-D751-FC58-30EA-C36458E4E0CC}"/>
              </a:ext>
            </a:extLst>
          </p:cNvPr>
          <p:cNvSpPr/>
          <p:nvPr/>
        </p:nvSpPr>
        <p:spPr bwMode="auto">
          <a:xfrm>
            <a:off x="14034048" y="18776047"/>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defRPr/>
            </a:pPr>
            <a:endParaRPr lang="en-US" sz="1600" b="1" i="1" kern="0" dirty="0"/>
          </a:p>
        </p:txBody>
      </p:sp>
      <p:sp>
        <p:nvSpPr>
          <p:cNvPr id="285" name="Oval 284">
            <a:hlinkClick r:id="rId111" action="ppaction://hlinksldjump" tooltip="Product Support Business Case Analysis"/>
            <a:extLst>
              <a:ext uri="{FF2B5EF4-FFF2-40B4-BE49-F238E27FC236}">
                <a16:creationId xmlns:a16="http://schemas.microsoft.com/office/drawing/2014/main" id="{0513819E-059C-10A3-BB36-E9749C7029B6}"/>
              </a:ext>
            </a:extLst>
          </p:cNvPr>
          <p:cNvSpPr/>
          <p:nvPr/>
        </p:nvSpPr>
        <p:spPr bwMode="auto">
          <a:xfrm>
            <a:off x="22767155" y="18874543"/>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defRPr/>
            </a:pPr>
            <a:endParaRPr lang="en-US" sz="1600" b="1" i="1" kern="0" dirty="0"/>
          </a:p>
        </p:txBody>
      </p:sp>
      <p:cxnSp>
        <p:nvCxnSpPr>
          <p:cNvPr id="286" name="Straight Arrow Connector 285">
            <a:extLst>
              <a:ext uri="{FF2B5EF4-FFF2-40B4-BE49-F238E27FC236}">
                <a16:creationId xmlns:a16="http://schemas.microsoft.com/office/drawing/2014/main" id="{FC3646EB-0356-A0D7-998C-7878FCD78530}"/>
              </a:ext>
            </a:extLst>
          </p:cNvPr>
          <p:cNvCxnSpPr>
            <a:cxnSpLocks/>
          </p:cNvCxnSpPr>
          <p:nvPr/>
        </p:nvCxnSpPr>
        <p:spPr bwMode="auto">
          <a:xfrm>
            <a:off x="5348699" y="18696712"/>
            <a:ext cx="2154406" cy="0"/>
          </a:xfrm>
          <a:prstGeom prst="straightConnector1">
            <a:avLst/>
          </a:prstGeom>
          <a:solidFill>
            <a:srgbClr val="BBE0E3"/>
          </a:solidFill>
          <a:ln w="57150" cap="flat" cmpd="sng" algn="ctr">
            <a:solidFill>
              <a:srgbClr val="7030A0"/>
            </a:solidFill>
            <a:prstDash val="solid"/>
            <a:round/>
            <a:headEnd type="none" w="med" len="med"/>
            <a:tailEnd type="stealth" w="lg" len="lg"/>
          </a:ln>
          <a:effectLst/>
        </p:spPr>
      </p:cxnSp>
      <p:sp>
        <p:nvSpPr>
          <p:cNvPr id="290" name="Rectangle 1362">
            <a:hlinkClick r:id="rId74" action="ppaction://hlinksldjump" tooltip="Mission Engineering and Concept Baselines"/>
            <a:extLst>
              <a:ext uri="{FF2B5EF4-FFF2-40B4-BE49-F238E27FC236}">
                <a16:creationId xmlns:a16="http://schemas.microsoft.com/office/drawing/2014/main" id="{1CBC21D5-68B0-6FED-A25C-1E0F38505EED}"/>
              </a:ext>
            </a:extLst>
          </p:cNvPr>
          <p:cNvSpPr>
            <a:spLocks noChangeArrowheads="1"/>
          </p:cNvSpPr>
          <p:nvPr/>
        </p:nvSpPr>
        <p:spPr bwMode="auto">
          <a:xfrm>
            <a:off x="2113951" y="13840922"/>
            <a:ext cx="1229229" cy="1158459"/>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square" lIns="104471" tIns="52235" rIns="104471" bIns="52235" anchor="ctr">
            <a:normAutofit lnSpcReduction="10000"/>
          </a:bodyPr>
          <a:lstStyle/>
          <a:p>
            <a:pPr algn="ctr" defTabSz="1044309"/>
            <a:r>
              <a:rPr lang="en-US" sz="1200" b="1" kern="0" dirty="0"/>
              <a:t>Mission Review</a:t>
            </a:r>
          </a:p>
          <a:p>
            <a:pPr marL="171450" indent="-171450" defTabSz="1044309">
              <a:buFont typeface="Arial" panose="020B0604020202020204" pitchFamily="34" charset="0"/>
              <a:buChar char="•"/>
            </a:pPr>
            <a:r>
              <a:rPr lang="en-US" sz="1200" b="1" kern="0" dirty="0"/>
              <a:t>Concept Design</a:t>
            </a:r>
          </a:p>
          <a:p>
            <a:pPr marL="171450" indent="-171450" defTabSz="1044309">
              <a:buFont typeface="Arial" panose="020B0604020202020204" pitchFamily="34" charset="0"/>
              <a:buChar char="•"/>
            </a:pPr>
            <a:r>
              <a:rPr lang="en-US" sz="1200" b="1" kern="0" dirty="0"/>
              <a:t>Trade Matrix</a:t>
            </a:r>
          </a:p>
          <a:p>
            <a:pPr marL="171450" indent="-171450" defTabSz="1044309">
              <a:buFont typeface="Arial" panose="020B0604020202020204" pitchFamily="34" charset="0"/>
              <a:buChar char="•"/>
            </a:pPr>
            <a:r>
              <a:rPr lang="en-US" sz="1200" b="1" kern="0" dirty="0"/>
              <a:t>Mission Baseline</a:t>
            </a:r>
          </a:p>
        </p:txBody>
      </p:sp>
      <p:sp>
        <p:nvSpPr>
          <p:cNvPr id="306" name="Oval 305">
            <a:extLst>
              <a:ext uri="{FF2B5EF4-FFF2-40B4-BE49-F238E27FC236}">
                <a16:creationId xmlns:a16="http://schemas.microsoft.com/office/drawing/2014/main" id="{667915DF-4928-7FDF-A48E-5F168A988DF9}"/>
              </a:ext>
            </a:extLst>
          </p:cNvPr>
          <p:cNvSpPr/>
          <p:nvPr/>
        </p:nvSpPr>
        <p:spPr bwMode="auto">
          <a:xfrm>
            <a:off x="14724901" y="13399974"/>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endParaRPr lang="en-US" sz="1600" b="1" kern="0" dirty="0">
              <a:solidFill>
                <a:sysClr val="windowText" lastClr="000000"/>
              </a:solidFill>
            </a:endParaRPr>
          </a:p>
        </p:txBody>
      </p:sp>
      <p:sp>
        <p:nvSpPr>
          <p:cNvPr id="308" name="Oval 307">
            <a:extLst>
              <a:ext uri="{FF2B5EF4-FFF2-40B4-BE49-F238E27FC236}">
                <a16:creationId xmlns:a16="http://schemas.microsoft.com/office/drawing/2014/main" id="{999B7900-3AD4-3A82-195E-4D76D4E15FA0}"/>
              </a:ext>
            </a:extLst>
          </p:cNvPr>
          <p:cNvSpPr/>
          <p:nvPr/>
        </p:nvSpPr>
        <p:spPr bwMode="auto">
          <a:xfrm>
            <a:off x="7171017" y="14307466"/>
            <a:ext cx="621102" cy="379563"/>
          </a:xfrm>
          <a:prstGeom prst="ellipse">
            <a:avLst/>
          </a:prstGeom>
          <a:noFill/>
          <a:ln w="12700">
            <a:noFill/>
            <a:prstDash val="solid"/>
            <a:miter lim="800000"/>
            <a:headEnd type="none" w="sm" len="sm"/>
            <a:tailEnd/>
          </a:ln>
        </p:spPr>
        <p:txBody>
          <a:bodyPr wrap="none" lIns="91417" tIns="45708" rIns="91417" bIns="45708" anchor="ctr"/>
          <a:lstStyle/>
          <a:p>
            <a:pPr algn="ctr" defTabSz="914286"/>
            <a:endParaRPr lang="en-US" sz="1600" b="1" kern="0" dirty="0">
              <a:solidFill>
                <a:sysClr val="windowText" lastClr="000000"/>
              </a:solidFill>
            </a:endParaRPr>
          </a:p>
        </p:txBody>
      </p:sp>
      <p:sp>
        <p:nvSpPr>
          <p:cNvPr id="310" name="Oval 309">
            <a:extLst>
              <a:ext uri="{FF2B5EF4-FFF2-40B4-BE49-F238E27FC236}">
                <a16:creationId xmlns:a16="http://schemas.microsoft.com/office/drawing/2014/main" id="{0F2843A3-A9BD-A049-8F3F-9711A9B9B13A}"/>
              </a:ext>
            </a:extLst>
          </p:cNvPr>
          <p:cNvSpPr/>
          <p:nvPr/>
        </p:nvSpPr>
        <p:spPr bwMode="auto">
          <a:xfrm>
            <a:off x="19785270" y="13381475"/>
            <a:ext cx="621102" cy="379563"/>
          </a:xfrm>
          <a:prstGeom prst="ellipse">
            <a:avLst/>
          </a:prstGeom>
          <a:noFill/>
          <a:ln w="9525">
            <a:noFill/>
            <a:miter lim="800000"/>
            <a:headEnd type="none" w="sm" len="sm"/>
            <a:tailEnd/>
          </a:ln>
        </p:spPr>
        <p:txBody>
          <a:bodyPr wrap="none" lIns="91417" tIns="45708" rIns="91417" bIns="45708" anchor="ctr"/>
          <a:lstStyle/>
          <a:p>
            <a:pPr algn="ctr" defTabSz="914286">
              <a:defRPr/>
            </a:pPr>
            <a:endParaRPr lang="en-US" sz="1800" b="1" kern="0" dirty="0"/>
          </a:p>
        </p:txBody>
      </p:sp>
      <p:cxnSp>
        <p:nvCxnSpPr>
          <p:cNvPr id="319" name="Straight Arrow Connector 318">
            <a:extLst>
              <a:ext uri="{FF2B5EF4-FFF2-40B4-BE49-F238E27FC236}">
                <a16:creationId xmlns:a16="http://schemas.microsoft.com/office/drawing/2014/main" id="{85F7FB55-02FB-ACF6-21E8-ACBE08204E61}"/>
              </a:ext>
            </a:extLst>
          </p:cNvPr>
          <p:cNvCxnSpPr>
            <a:cxnSpLocks/>
          </p:cNvCxnSpPr>
          <p:nvPr/>
        </p:nvCxnSpPr>
        <p:spPr bwMode="auto">
          <a:xfrm flipV="1">
            <a:off x="2711787" y="13106119"/>
            <a:ext cx="960372" cy="742270"/>
          </a:xfrm>
          <a:prstGeom prst="straightConnector1">
            <a:avLst/>
          </a:prstGeom>
          <a:solidFill>
            <a:srgbClr val="BBE0E3"/>
          </a:solidFill>
          <a:ln w="57150" cap="flat" cmpd="sng" algn="ctr">
            <a:solidFill>
              <a:srgbClr val="9933FF"/>
            </a:solidFill>
            <a:prstDash val="sysDash"/>
            <a:round/>
            <a:headEnd type="none" w="med" len="med"/>
            <a:tailEnd type="stealth" w="lg" len="lg"/>
          </a:ln>
          <a:effectLst/>
        </p:spPr>
      </p:cxnSp>
      <p:sp>
        <p:nvSpPr>
          <p:cNvPr id="316" name="Rectangle 1362">
            <a:extLst>
              <a:ext uri="{FF2B5EF4-FFF2-40B4-BE49-F238E27FC236}">
                <a16:creationId xmlns:a16="http://schemas.microsoft.com/office/drawing/2014/main" id="{27075EC1-9F35-9814-36CD-6C46FE21E457}"/>
              </a:ext>
            </a:extLst>
          </p:cNvPr>
          <p:cNvSpPr>
            <a:spLocks noChangeArrowheads="1"/>
          </p:cNvSpPr>
          <p:nvPr/>
        </p:nvSpPr>
        <p:spPr bwMode="auto">
          <a:xfrm>
            <a:off x="3542563" y="14081344"/>
            <a:ext cx="759651" cy="758606"/>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square" lIns="104471" tIns="52235" rIns="104471" bIns="52235" anchor="ctr">
            <a:normAutofit/>
          </a:bodyPr>
          <a:lstStyle/>
          <a:p>
            <a:pPr algn="ctr" defTabSz="1044309"/>
            <a:r>
              <a:rPr lang="en-US" sz="1200" b="1" kern="0" dirty="0"/>
              <a:t>Concept Design Review</a:t>
            </a:r>
          </a:p>
        </p:txBody>
      </p:sp>
      <p:grpSp>
        <p:nvGrpSpPr>
          <p:cNvPr id="112" name="Group 111"/>
          <p:cNvGrpSpPr/>
          <p:nvPr/>
        </p:nvGrpSpPr>
        <p:grpSpPr>
          <a:xfrm>
            <a:off x="7595644" y="13853037"/>
            <a:ext cx="692459" cy="621242"/>
            <a:chOff x="7675158" y="14207566"/>
            <a:chExt cx="692459" cy="621242"/>
          </a:xfrm>
        </p:grpSpPr>
        <p:sp>
          <p:nvSpPr>
            <p:cNvPr id="68" name="Flowchart: Document 67"/>
            <p:cNvSpPr/>
            <p:nvPr/>
          </p:nvSpPr>
          <p:spPr>
            <a:xfrm>
              <a:off x="7712015" y="14207706"/>
              <a:ext cx="629728" cy="621102"/>
            </a:xfrm>
            <a:prstGeom prst="flowChartDocument">
              <a:avLst/>
            </a:prstGeom>
            <a:gradFill flip="none" rotWithShape="1">
              <a:gsLst>
                <a:gs pos="0">
                  <a:srgbClr val="FFFFFF"/>
                </a:gs>
                <a:gs pos="100000">
                  <a:srgbClr val="CC66FF">
                    <a:shade val="100000"/>
                    <a:satMod val="115000"/>
                  </a:srgbClr>
                </a:gs>
              </a:gsLst>
              <a:path path="rect">
                <a:fillToRect l="50000" t="50000" r="50000" b="50000"/>
              </a:path>
              <a:tileRect/>
            </a:gradFill>
            <a:ln w="9525">
              <a:solidFill>
                <a:srgbClr val="000000"/>
              </a:solidFill>
              <a:miter lim="800000"/>
              <a:headEnd/>
              <a:tailEnd/>
            </a:ln>
          </p:spPr>
          <p:txBody>
            <a:bodyPr wrap="none" lIns="104498" tIns="52249" rIns="104498" bIns="52249" anchor="ctr"/>
            <a:lstStyle/>
            <a:p>
              <a:pPr algn="ctr" defTabSz="1044309"/>
              <a:endParaRPr lang="en-US" sz="900" b="1" kern="0">
                <a:solidFill>
                  <a:sysClr val="windowText" lastClr="000000"/>
                </a:solidFill>
              </a:endParaRPr>
            </a:p>
          </p:txBody>
        </p:sp>
        <p:sp>
          <p:nvSpPr>
            <p:cNvPr id="263" name="TextBox 262"/>
            <p:cNvSpPr txBox="1"/>
            <p:nvPr/>
          </p:nvSpPr>
          <p:spPr>
            <a:xfrm>
              <a:off x="7675158" y="14207566"/>
              <a:ext cx="692459" cy="470059"/>
            </a:xfrm>
            <a:prstGeom prst="rect">
              <a:avLst/>
            </a:prstGeom>
            <a:noFill/>
          </p:spPr>
          <p:txBody>
            <a:bodyPr wrap="square" rtlCol="0">
              <a:spAutoFit/>
            </a:bodyPr>
            <a:lstStyle/>
            <a:p>
              <a:pPr algn="ctr" defTabSz="914286">
                <a:defRPr/>
              </a:pPr>
              <a:r>
                <a:rPr lang="en-US" sz="2400" b="1" kern="0" dirty="0">
                  <a:solidFill>
                    <a:srgbClr val="0000FF"/>
                  </a:solidFill>
                </a:rPr>
                <a:t>SEP</a:t>
              </a:r>
            </a:p>
          </p:txBody>
        </p:sp>
      </p:grpSp>
      <p:sp>
        <p:nvSpPr>
          <p:cNvPr id="342" name="Rectangle 1783">
            <a:extLst>
              <a:ext uri="{FF2B5EF4-FFF2-40B4-BE49-F238E27FC236}">
                <a16:creationId xmlns:a16="http://schemas.microsoft.com/office/drawing/2014/main" id="{C71F2AD3-C1C9-BC09-038A-CD11C48A3AC9}"/>
              </a:ext>
            </a:extLst>
          </p:cNvPr>
          <p:cNvSpPr>
            <a:spLocks noChangeArrowheads="1"/>
          </p:cNvSpPr>
          <p:nvPr/>
        </p:nvSpPr>
        <p:spPr bwMode="auto">
          <a:xfrm>
            <a:off x="2439031" y="15101514"/>
            <a:ext cx="2407968" cy="264614"/>
          </a:xfrm>
          <a:prstGeom prst="rect">
            <a:avLst/>
          </a:prstGeom>
          <a:noFill/>
          <a:ln w="9525">
            <a:noFill/>
            <a:miter lim="800000"/>
            <a:headEnd/>
            <a:tailEnd/>
          </a:ln>
        </p:spPr>
        <p:txBody>
          <a:bodyPr wrap="square" lIns="105209" tIns="52605" rIns="105209" bIns="52605">
            <a:spAutoFit/>
          </a:bodyPr>
          <a:lstStyle/>
          <a:p>
            <a:pPr algn="ctr" defTabSz="1044309">
              <a:lnSpc>
                <a:spcPct val="85000"/>
              </a:lnSpc>
              <a:defRPr/>
            </a:pPr>
            <a:r>
              <a:rPr lang="en-US" sz="1200" b="1" kern="0" dirty="0">
                <a:solidFill>
                  <a:sysClr val="windowText" lastClr="000000"/>
                </a:solidFill>
              </a:rPr>
              <a:t>OUSD(R&amp;E) and DoD Components</a:t>
            </a:r>
          </a:p>
        </p:txBody>
      </p:sp>
      <p:sp>
        <p:nvSpPr>
          <p:cNvPr id="344" name="Rectangle 1362">
            <a:extLst>
              <a:ext uri="{FF2B5EF4-FFF2-40B4-BE49-F238E27FC236}">
                <a16:creationId xmlns:a16="http://schemas.microsoft.com/office/drawing/2014/main" id="{58E8E91F-2839-C9C2-1504-6E1A7BB9318F}"/>
              </a:ext>
            </a:extLst>
          </p:cNvPr>
          <p:cNvSpPr>
            <a:spLocks noChangeArrowheads="1"/>
          </p:cNvSpPr>
          <p:nvPr/>
        </p:nvSpPr>
        <p:spPr bwMode="auto">
          <a:xfrm>
            <a:off x="4478899" y="14240775"/>
            <a:ext cx="805512" cy="758606"/>
          </a:xfrm>
          <a:prstGeom prst="rect">
            <a:avLst/>
          </a:prstGeom>
          <a:noFill/>
          <a:ln w="9525">
            <a:noFill/>
            <a:miter lim="800000"/>
            <a:headEnd/>
            <a:tailEnd/>
          </a:ln>
        </p:spPr>
        <p:txBody>
          <a:bodyPr wrap="square" lIns="104471" tIns="52235" rIns="104471" bIns="52235" anchor="ctr">
            <a:normAutofit/>
          </a:bodyPr>
          <a:lstStyle/>
          <a:p>
            <a:pPr algn="ctr" defTabSz="1044309"/>
            <a:endParaRPr lang="en-US" sz="1200" b="1" kern="0" dirty="0">
              <a:solidFill>
                <a:srgbClr val="0000FF"/>
              </a:solidFill>
            </a:endParaRPr>
          </a:p>
        </p:txBody>
      </p:sp>
      <p:sp>
        <p:nvSpPr>
          <p:cNvPr id="357" name="Rectangle 356">
            <a:hlinkClick r:id="rId75" action="ppaction://hlinksldjump" tooltip="Mission Engineering (ME)"/>
            <a:extLst>
              <a:ext uri="{FF2B5EF4-FFF2-40B4-BE49-F238E27FC236}">
                <a16:creationId xmlns:a16="http://schemas.microsoft.com/office/drawing/2014/main" id="{90254AEB-CA7E-C079-A15A-643F2C964A5D}"/>
              </a:ext>
            </a:extLst>
          </p:cNvPr>
          <p:cNvSpPr/>
          <p:nvPr/>
        </p:nvSpPr>
        <p:spPr>
          <a:xfrm>
            <a:off x="2060456" y="13588084"/>
            <a:ext cx="3296135" cy="182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extBox 365">
            <a:extLst>
              <a:ext uri="{FF2B5EF4-FFF2-40B4-BE49-F238E27FC236}">
                <a16:creationId xmlns:a16="http://schemas.microsoft.com/office/drawing/2014/main" id="{013D2263-A9DA-CE40-5235-3C94EA75CFA7}"/>
              </a:ext>
            </a:extLst>
          </p:cNvPr>
          <p:cNvSpPr txBox="1"/>
          <p:nvPr/>
        </p:nvSpPr>
        <p:spPr>
          <a:xfrm>
            <a:off x="58230" y="8565"/>
            <a:ext cx="4087382" cy="307777"/>
          </a:xfrm>
          <a:prstGeom prst="rect">
            <a:avLst/>
          </a:prstGeom>
          <a:noFill/>
        </p:spPr>
        <p:txBody>
          <a:bodyPr wrap="square" rtlCol="0">
            <a:spAutoFit/>
          </a:bodyPr>
          <a:lstStyle/>
          <a:p>
            <a:r>
              <a:rPr lang="en-US" sz="1400" b="1" dirty="0"/>
              <a:t>NOTE</a:t>
            </a:r>
            <a:r>
              <a:rPr lang="en-US" sz="1400" dirty="0"/>
              <a:t>: Use slide show to view this chart</a:t>
            </a:r>
          </a:p>
        </p:txBody>
      </p:sp>
      <p:sp>
        <p:nvSpPr>
          <p:cNvPr id="369" name="Rectangle 1362">
            <a:extLst>
              <a:ext uri="{FF2B5EF4-FFF2-40B4-BE49-F238E27FC236}">
                <a16:creationId xmlns:a16="http://schemas.microsoft.com/office/drawing/2014/main" id="{69E5396D-AC6B-16AD-7AF0-0DA0A9DC65A0}"/>
              </a:ext>
            </a:extLst>
          </p:cNvPr>
          <p:cNvSpPr>
            <a:spLocks noChangeArrowheads="1"/>
          </p:cNvSpPr>
          <p:nvPr/>
        </p:nvSpPr>
        <p:spPr bwMode="auto">
          <a:xfrm>
            <a:off x="4375037" y="14086004"/>
            <a:ext cx="738748" cy="758606"/>
          </a:xfrm>
          <a:prstGeom prst="rect">
            <a:avLst/>
          </a:prstGeom>
          <a:gradFill flip="none" rotWithShape="1">
            <a:gsLst>
              <a:gs pos="0">
                <a:srgbClr val="FFFFFF"/>
              </a:gs>
              <a:gs pos="100000">
                <a:srgbClr val="CC66FF">
                  <a:shade val="100000"/>
                  <a:satMod val="115000"/>
                </a:srgbClr>
              </a:gs>
            </a:gsLst>
            <a:path path="shape">
              <a:fillToRect l="50000" t="50000" r="50000" b="50000"/>
            </a:path>
            <a:tileRect/>
          </a:gradFill>
          <a:ln w="9525">
            <a:solidFill>
              <a:srgbClr val="000000"/>
            </a:solidFill>
            <a:miter lim="800000"/>
            <a:headEnd/>
            <a:tailEnd/>
          </a:ln>
        </p:spPr>
        <p:txBody>
          <a:bodyPr wrap="square" lIns="104471" tIns="52235" rIns="104471" bIns="52235" anchor="ctr">
            <a:normAutofit fontScale="92500"/>
          </a:bodyPr>
          <a:lstStyle/>
          <a:p>
            <a:pPr algn="ctr" defTabSz="1044309"/>
            <a:r>
              <a:rPr lang="en-US" sz="1200" b="1" kern="0" dirty="0"/>
              <a:t>Initial Concept Baseline</a:t>
            </a:r>
          </a:p>
        </p:txBody>
      </p:sp>
      <p:sp>
        <p:nvSpPr>
          <p:cNvPr id="380" name="Rectangle 1783">
            <a:extLst>
              <a:ext uri="{FF2B5EF4-FFF2-40B4-BE49-F238E27FC236}">
                <a16:creationId xmlns:a16="http://schemas.microsoft.com/office/drawing/2014/main" id="{EA35020F-8B9B-6506-D164-5EB6BB5F1F8C}"/>
              </a:ext>
            </a:extLst>
          </p:cNvPr>
          <p:cNvSpPr>
            <a:spLocks noChangeArrowheads="1"/>
          </p:cNvSpPr>
          <p:nvPr/>
        </p:nvSpPr>
        <p:spPr bwMode="auto">
          <a:xfrm>
            <a:off x="3146887" y="13535286"/>
            <a:ext cx="2113609" cy="321667"/>
          </a:xfrm>
          <a:prstGeom prst="rect">
            <a:avLst/>
          </a:prstGeom>
          <a:noFill/>
          <a:ln w="9525">
            <a:noFill/>
            <a:miter lim="800000"/>
            <a:headEnd/>
            <a:tailEnd/>
          </a:ln>
        </p:spPr>
        <p:txBody>
          <a:bodyPr wrap="none" lIns="105196" tIns="52598" rIns="105196" bIns="52598">
            <a:spAutoFit/>
          </a:bodyPr>
          <a:lstStyle/>
          <a:p>
            <a:pPr algn="ctr" defTabSz="1044309">
              <a:defRPr/>
            </a:pPr>
            <a:r>
              <a:rPr lang="en-US" sz="1400" b="1" kern="0" dirty="0">
                <a:solidFill>
                  <a:sysClr val="windowText" lastClr="000000"/>
                </a:solidFill>
              </a:rPr>
              <a:t>Mission Engineering (ME)</a:t>
            </a:r>
          </a:p>
        </p:txBody>
      </p:sp>
      <p:sp>
        <p:nvSpPr>
          <p:cNvPr id="384" name="Rectangle 1365">
            <a:extLst>
              <a:ext uri="{FF2B5EF4-FFF2-40B4-BE49-F238E27FC236}">
                <a16:creationId xmlns:a16="http://schemas.microsoft.com/office/drawing/2014/main" id="{58BC2FB0-B83F-7F10-F2B9-1FE321A3DC1F}"/>
              </a:ext>
            </a:extLst>
          </p:cNvPr>
          <p:cNvSpPr>
            <a:spLocks noChangeArrowheads="1"/>
          </p:cNvSpPr>
          <p:nvPr/>
        </p:nvSpPr>
        <p:spPr bwMode="auto">
          <a:xfrm>
            <a:off x="2933816" y="12484318"/>
            <a:ext cx="1587952" cy="250861"/>
          </a:xfrm>
          <a:prstGeom prst="rect">
            <a:avLst/>
          </a:prstGeom>
          <a:noFill/>
          <a:ln w="9525">
            <a:noFill/>
            <a:miter lim="800000"/>
            <a:headEnd/>
            <a:tailEnd/>
          </a:ln>
        </p:spPr>
        <p:txBody>
          <a:bodyPr wrap="square" lIns="105196" tIns="52598" rIns="105196" bIns="52598">
            <a:spAutoFit/>
          </a:bodyPr>
          <a:lstStyle/>
          <a:p>
            <a:pPr algn="ctr" defTabSz="1044309">
              <a:lnSpc>
                <a:spcPct val="85000"/>
              </a:lnSpc>
              <a:defRPr/>
            </a:pPr>
            <a:r>
              <a:rPr lang="en-US" sz="1100" b="1" kern="0" dirty="0">
                <a:solidFill>
                  <a:srgbClr val="0000FF"/>
                </a:solidFill>
              </a:rPr>
              <a:t>AoA Study Guidance</a:t>
            </a:r>
          </a:p>
        </p:txBody>
      </p:sp>
      <p:sp>
        <p:nvSpPr>
          <p:cNvPr id="385" name="Rectangle 3260">
            <a:extLst>
              <a:ext uri="{FF2B5EF4-FFF2-40B4-BE49-F238E27FC236}">
                <a16:creationId xmlns:a16="http://schemas.microsoft.com/office/drawing/2014/main" id="{86B62F24-9297-2C85-2B27-DE685E67F7B8}"/>
              </a:ext>
            </a:extLst>
          </p:cNvPr>
          <p:cNvSpPr>
            <a:spLocks noChangeArrowheads="1"/>
          </p:cNvSpPr>
          <p:nvPr/>
        </p:nvSpPr>
        <p:spPr bwMode="auto">
          <a:xfrm>
            <a:off x="3278868" y="12751921"/>
            <a:ext cx="1168586" cy="250109"/>
          </a:xfrm>
          <a:prstGeom prst="rect">
            <a:avLst/>
          </a:prstGeom>
          <a:noFill/>
          <a:ln w="9525" algn="ctr">
            <a:noFill/>
            <a:miter lim="800000"/>
            <a:headEnd/>
            <a:tailEnd/>
          </a:ln>
        </p:spPr>
        <p:txBody>
          <a:bodyPr wrap="square" lIns="105196" tIns="52598" rIns="105196" bIns="52598">
            <a:spAutoFit/>
          </a:bodyPr>
          <a:lstStyle/>
          <a:p>
            <a:pPr algn="ctr" defTabSz="1044309">
              <a:lnSpc>
                <a:spcPct val="85000"/>
              </a:lnSpc>
              <a:defRPr/>
            </a:pPr>
            <a:r>
              <a:rPr lang="en-US" sz="1100" b="1" kern="0" dirty="0">
                <a:solidFill>
                  <a:srgbClr val="0000FF"/>
                </a:solidFill>
              </a:rPr>
              <a:t>AoA Study Plan</a:t>
            </a:r>
          </a:p>
        </p:txBody>
      </p:sp>
      <p:sp>
        <p:nvSpPr>
          <p:cNvPr id="386" name="Rectangle 385">
            <a:hlinkClick r:id="rId49" action="ppaction://hlinksldjump"/>
            <a:extLst>
              <a:ext uri="{FF2B5EF4-FFF2-40B4-BE49-F238E27FC236}">
                <a16:creationId xmlns:a16="http://schemas.microsoft.com/office/drawing/2014/main" id="{215C9528-0F0F-A24F-E000-D143C56A8CDC}"/>
              </a:ext>
            </a:extLst>
          </p:cNvPr>
          <p:cNvSpPr/>
          <p:nvPr/>
        </p:nvSpPr>
        <p:spPr>
          <a:xfrm>
            <a:off x="2806086" y="12459463"/>
            <a:ext cx="132397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hlinkClick r:id="rId50" action="ppaction://hlinksldjump"/>
            <a:extLst>
              <a:ext uri="{FF2B5EF4-FFF2-40B4-BE49-F238E27FC236}">
                <a16:creationId xmlns:a16="http://schemas.microsoft.com/office/drawing/2014/main" id="{F5E97D8C-FBED-56C2-C77F-B18E6BE3D80A}"/>
              </a:ext>
            </a:extLst>
          </p:cNvPr>
          <p:cNvSpPr/>
          <p:nvPr/>
        </p:nvSpPr>
        <p:spPr>
          <a:xfrm>
            <a:off x="3053736" y="12726163"/>
            <a:ext cx="1152525"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6" name="Straight Arrow Connector 395">
            <a:extLst>
              <a:ext uri="{FF2B5EF4-FFF2-40B4-BE49-F238E27FC236}">
                <a16:creationId xmlns:a16="http://schemas.microsoft.com/office/drawing/2014/main" id="{0D0386D3-D10C-12DC-A88B-0CF651482AE2}"/>
              </a:ext>
            </a:extLst>
          </p:cNvPr>
          <p:cNvCxnSpPr>
            <a:cxnSpLocks/>
          </p:cNvCxnSpPr>
          <p:nvPr/>
        </p:nvCxnSpPr>
        <p:spPr bwMode="auto">
          <a:xfrm flipV="1">
            <a:off x="7116856" y="9045778"/>
            <a:ext cx="441289" cy="606643"/>
          </a:xfrm>
          <a:prstGeom prst="straightConnector1">
            <a:avLst/>
          </a:prstGeom>
          <a:solidFill>
            <a:srgbClr val="BBE0E3"/>
          </a:solidFill>
          <a:ln w="57150" cap="flat" cmpd="sng" algn="ctr">
            <a:solidFill>
              <a:srgbClr val="9933FF"/>
            </a:solidFill>
            <a:prstDash val="sysDash"/>
            <a:round/>
            <a:headEnd type="none" w="med" len="med"/>
            <a:tailEnd type="stealth" w="lg" len="lg"/>
          </a:ln>
          <a:effectLst/>
        </p:spPr>
      </p:cxnSp>
      <p:cxnSp>
        <p:nvCxnSpPr>
          <p:cNvPr id="398" name="Straight Arrow Connector 397">
            <a:extLst>
              <a:ext uri="{FF2B5EF4-FFF2-40B4-BE49-F238E27FC236}">
                <a16:creationId xmlns:a16="http://schemas.microsoft.com/office/drawing/2014/main" id="{48C7C291-5DB8-4816-2B01-6E2C03CAE4E9}"/>
              </a:ext>
            </a:extLst>
          </p:cNvPr>
          <p:cNvCxnSpPr>
            <a:cxnSpLocks/>
          </p:cNvCxnSpPr>
          <p:nvPr/>
        </p:nvCxnSpPr>
        <p:spPr bwMode="auto">
          <a:xfrm flipV="1">
            <a:off x="12162266" y="9180065"/>
            <a:ext cx="441289" cy="606643"/>
          </a:xfrm>
          <a:prstGeom prst="straightConnector1">
            <a:avLst/>
          </a:prstGeom>
          <a:solidFill>
            <a:srgbClr val="BBE0E3"/>
          </a:solidFill>
          <a:ln w="57150" cap="flat" cmpd="sng" algn="ctr">
            <a:solidFill>
              <a:srgbClr val="00B0F0"/>
            </a:solidFill>
            <a:prstDash val="sysDash"/>
            <a:round/>
            <a:headEnd type="none" w="med" len="med"/>
            <a:tailEnd type="stealth" w="lg" len="lg"/>
          </a:ln>
          <a:effectLst/>
        </p:spPr>
      </p:cxnSp>
      <p:cxnSp>
        <p:nvCxnSpPr>
          <p:cNvPr id="399" name="Straight Arrow Connector 398">
            <a:extLst>
              <a:ext uri="{FF2B5EF4-FFF2-40B4-BE49-F238E27FC236}">
                <a16:creationId xmlns:a16="http://schemas.microsoft.com/office/drawing/2014/main" id="{2F1FCFC0-D108-2982-AECB-6CE85ACDF9B1}"/>
              </a:ext>
            </a:extLst>
          </p:cNvPr>
          <p:cNvCxnSpPr>
            <a:cxnSpLocks/>
          </p:cNvCxnSpPr>
          <p:nvPr/>
        </p:nvCxnSpPr>
        <p:spPr bwMode="auto">
          <a:xfrm flipV="1">
            <a:off x="18227312" y="9070384"/>
            <a:ext cx="441289" cy="606643"/>
          </a:xfrm>
          <a:prstGeom prst="straightConnector1">
            <a:avLst/>
          </a:prstGeom>
          <a:solidFill>
            <a:srgbClr val="BBE0E3"/>
          </a:solidFill>
          <a:ln w="57150" cap="flat" cmpd="sng" algn="ctr">
            <a:solidFill>
              <a:schemeClr val="accent6"/>
            </a:solidFill>
            <a:prstDash val="sysDash"/>
            <a:round/>
            <a:headEnd type="none" w="med" len="med"/>
            <a:tailEnd type="stealth" w="lg" len="lg"/>
          </a:ln>
          <a:effectLst/>
        </p:spPr>
      </p:cxnSp>
      <p:sp>
        <p:nvSpPr>
          <p:cNvPr id="400" name="Flowchart: Document 399">
            <a:hlinkClick r:id="rId76" action="ppaction://hlinksldjump" tooltip="System Engineering Plan"/>
            <a:extLst>
              <a:ext uri="{FF2B5EF4-FFF2-40B4-BE49-F238E27FC236}">
                <a16:creationId xmlns:a16="http://schemas.microsoft.com/office/drawing/2014/main" id="{7CD4B191-5F97-2466-A16E-209F6D37A1AD}"/>
              </a:ext>
            </a:extLst>
          </p:cNvPr>
          <p:cNvSpPr/>
          <p:nvPr/>
        </p:nvSpPr>
        <p:spPr>
          <a:xfrm>
            <a:off x="7637448" y="13853317"/>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401" name="Flowchart: Document 400">
            <a:hlinkClick r:id="rId76" action="ppaction://hlinksldjump" tooltip="System Engineering Plan"/>
            <a:extLst>
              <a:ext uri="{FF2B5EF4-FFF2-40B4-BE49-F238E27FC236}">
                <a16:creationId xmlns:a16="http://schemas.microsoft.com/office/drawing/2014/main" id="{7AAD6FDC-65EF-FE3E-4F67-E20B1B0D9384}"/>
              </a:ext>
            </a:extLst>
          </p:cNvPr>
          <p:cNvSpPr/>
          <p:nvPr/>
        </p:nvSpPr>
        <p:spPr>
          <a:xfrm>
            <a:off x="13303303" y="13836341"/>
            <a:ext cx="629728" cy="621102"/>
          </a:xfrm>
          <a:prstGeom prst="flowChartDocument">
            <a:avLst/>
          </a:prstGeom>
          <a:noFill/>
          <a:ln w="9525">
            <a:noFill/>
            <a:miter lim="800000"/>
            <a:headEnd/>
            <a:tailEnd/>
          </a:ln>
        </p:spPr>
        <p:txBody>
          <a:bodyPr wrap="none" lIns="104498" tIns="52249" rIns="104498" bIns="52249" anchor="ctr"/>
          <a:lstStyle/>
          <a:p>
            <a:pPr algn="ctr" defTabSz="1044309"/>
            <a:endParaRPr lang="en-US" sz="900" b="1" kern="0" dirty="0">
              <a:solidFill>
                <a:sysClr val="windowText" lastClr="000000"/>
              </a:solidFill>
            </a:endParaRPr>
          </a:p>
        </p:txBody>
      </p:sp>
      <p:sp>
        <p:nvSpPr>
          <p:cNvPr id="402" name="Rectangle 401">
            <a:hlinkClick r:id="rId112" tooltip="DoDi 5000.91 Product Support Management for AAF"/>
            <a:extLst>
              <a:ext uri="{FF2B5EF4-FFF2-40B4-BE49-F238E27FC236}">
                <a16:creationId xmlns:a16="http://schemas.microsoft.com/office/drawing/2014/main" id="{BE248163-4405-0C7A-5B45-632E572AFB91}"/>
              </a:ext>
            </a:extLst>
          </p:cNvPr>
          <p:cNvSpPr/>
          <p:nvPr/>
        </p:nvSpPr>
        <p:spPr>
          <a:xfrm>
            <a:off x="24493373" y="11582400"/>
            <a:ext cx="5055378" cy="319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952105" y="2037805"/>
            <a:ext cx="7222224" cy="5094515"/>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Milestone B</a:t>
            </a:r>
            <a:endParaRPr lang="en-US" dirty="0"/>
          </a:p>
        </p:txBody>
      </p:sp>
      <p:sp>
        <p:nvSpPr>
          <p:cNvPr id="4" name="Content Placeholder 2"/>
          <p:cNvSpPr>
            <a:spLocks noGrp="1"/>
          </p:cNvSpPr>
          <p:nvPr>
            <p:ph idx="1"/>
          </p:nvPr>
        </p:nvSpPr>
        <p:spPr>
          <a:xfrm>
            <a:off x="1619793" y="6374674"/>
            <a:ext cx="29626560" cy="13245737"/>
          </a:xfrm>
        </p:spPr>
        <p:txBody>
          <a:bodyPr>
            <a:normAutofit/>
          </a:bodyPr>
          <a:lstStyle/>
          <a:p>
            <a:pPr marL="0" indent="0">
              <a:buNone/>
            </a:pPr>
            <a:r>
              <a:rPr lang="en-US" sz="4400" b="1" dirty="0">
                <a:solidFill>
                  <a:srgbClr val="355E91"/>
                </a:solidFill>
              </a:rPr>
              <a:t>3.10. MILESTONE B. </a:t>
            </a:r>
            <a:endParaRPr lang="en-US" sz="4400" dirty="0">
              <a:solidFill>
                <a:srgbClr val="355E91"/>
              </a:solidFill>
            </a:endParaRPr>
          </a:p>
          <a:p>
            <a:pPr marL="457200" indent="0">
              <a:buNone/>
            </a:pPr>
            <a:r>
              <a:rPr lang="en-US" sz="4400" b="1" dirty="0">
                <a:solidFill>
                  <a:srgbClr val="355E91"/>
                </a:solidFill>
              </a:rPr>
              <a:t>a. Purpose. </a:t>
            </a:r>
            <a:endParaRPr lang="en-US" sz="4400" dirty="0">
              <a:solidFill>
                <a:srgbClr val="355E91"/>
              </a:solidFill>
            </a:endParaRPr>
          </a:p>
          <a:p>
            <a:pPr marL="457200" indent="0">
              <a:buNone/>
            </a:pPr>
            <a:r>
              <a:rPr lang="en-US" sz="4400" dirty="0">
                <a:solidFill>
                  <a:srgbClr val="000000"/>
                </a:solidFill>
              </a:rPr>
              <a:t>The Milestone B decision authorizes a program to enter into the EMD phase and commit the required investment resources to support the award of phase contracts. Requirements for this milestone may have been satisfied at the Development RFP release decision point; however, if significant changes have occurred between the two decisions that would alter the decisions made at the earlier point, those changes will be addressed at the Milestone B review. </a:t>
            </a:r>
          </a:p>
          <a:p>
            <a:pPr marL="457200" indent="0">
              <a:buNone/>
            </a:pPr>
            <a:r>
              <a:rPr lang="en-US" sz="4400" b="1" dirty="0">
                <a:solidFill>
                  <a:srgbClr val="355E91"/>
                </a:solidFill>
              </a:rPr>
              <a:t>b. At the Milestone B Review. </a:t>
            </a:r>
            <a:endParaRPr lang="en-US" sz="4400" dirty="0">
              <a:solidFill>
                <a:srgbClr val="355E91"/>
              </a:solidFill>
            </a:endParaRPr>
          </a:p>
          <a:p>
            <a:pPr marL="457200" indent="0">
              <a:buNone/>
            </a:pPr>
            <a:r>
              <a:rPr lang="en-US" sz="4400" dirty="0">
                <a:solidFill>
                  <a:srgbClr val="000000"/>
                </a:solidFill>
              </a:rPr>
              <a:t>This review requires demonstration that all sources of risk have been adequately mitigated to support a commitment to design, development and production. Risk sources include, but are not limited to, technology, threat projections, security, engineering, integration, manufacturing, sustainment and cost risk. Validated capability requirements are required for all programs. Full funding in the FYDP, compliance with affordability/program goals demonstrated through technical assessments and ICEs are required for MDAPs and programs in other categories when directed. </a:t>
            </a:r>
          </a:p>
          <a:p>
            <a:pPr marL="457200" indent="0">
              <a:buNone/>
            </a:pPr>
            <a:r>
              <a:rPr lang="en-US" sz="4400" b="1" dirty="0">
                <a:solidFill>
                  <a:srgbClr val="355E91"/>
                </a:solidFill>
              </a:rPr>
              <a:t>c. Decisions. </a:t>
            </a:r>
            <a:endParaRPr lang="en-US" sz="4400" dirty="0">
              <a:solidFill>
                <a:srgbClr val="355E91"/>
              </a:solidFill>
            </a:endParaRPr>
          </a:p>
          <a:p>
            <a:pPr marL="457200" indent="0">
              <a:buNone/>
            </a:pPr>
            <a:r>
              <a:rPr lang="en-US" sz="4400" dirty="0">
                <a:solidFill>
                  <a:srgbClr val="000000"/>
                </a:solidFill>
              </a:rPr>
              <a:t>The MDA will approve entry into the EMD phase and formally initiate the program by approving the acquisition program baseline (APB). The program decisions, EMD phase exit criteria, approval of the LRIP quantity, and specific technical event-based criteria for initiating production or fielding at Milestone C will be documented in an ADM.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6250194" y="2037807"/>
            <a:ext cx="1201783" cy="1071153"/>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3" name="Picture 52"/>
          <p:cNvPicPr>
            <a:picLocks noChangeAspect="1"/>
          </p:cNvPicPr>
          <p:nvPr/>
        </p:nvPicPr>
        <p:blipFill>
          <a:blip r:embed="rId4"/>
          <a:stretch>
            <a:fillRect/>
          </a:stretch>
        </p:blipFill>
        <p:spPr>
          <a:xfrm>
            <a:off x="8951120" y="2037806"/>
            <a:ext cx="8791674" cy="5094514"/>
          </a:xfrm>
          <a:prstGeom prst="rect">
            <a:avLst/>
          </a:prstGeom>
        </p:spPr>
      </p:pic>
      <p:pic>
        <p:nvPicPr>
          <p:cNvPr id="14" name="Picture 13">
            <a:hlinkClick r:id="rId5" tooltip="AAFDID"/>
          </p:cNvPr>
          <p:cNvPicPr>
            <a:picLocks noChangeAspect="1"/>
          </p:cNvPicPr>
          <p:nvPr/>
        </p:nvPicPr>
        <p:blipFill>
          <a:blip r:embed="rId6"/>
          <a:stretch>
            <a:fillRect/>
          </a:stretch>
        </p:blipFill>
        <p:spPr>
          <a:xfrm>
            <a:off x="8432827" y="20154900"/>
            <a:ext cx="17287875" cy="1790700"/>
          </a:xfrm>
          <a:prstGeom prst="rect">
            <a:avLst/>
          </a:prstGeom>
        </p:spPr>
      </p:pic>
      <p:sp>
        <p:nvSpPr>
          <p:cNvPr id="5" name="TextBox 4">
            <a:extLst>
              <a:ext uri="{FF2B5EF4-FFF2-40B4-BE49-F238E27FC236}">
                <a16:creationId xmlns:a16="http://schemas.microsoft.com/office/drawing/2014/main" id="{599C28D0-A8A8-4A5D-E329-54F25CE1CB24}"/>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10782660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Component Cost Estimate (CCE)</a:t>
            </a:r>
          </a:p>
        </p:txBody>
      </p:sp>
      <p:sp>
        <p:nvSpPr>
          <p:cNvPr id="3" name="Content Placeholder 2"/>
          <p:cNvSpPr>
            <a:spLocks noGrp="1"/>
          </p:cNvSpPr>
          <p:nvPr>
            <p:ph idx="1"/>
          </p:nvPr>
        </p:nvSpPr>
        <p:spPr>
          <a:xfrm>
            <a:off x="1255725" y="2931459"/>
            <a:ext cx="29626560" cy="8563855"/>
          </a:xfrm>
        </p:spPr>
        <p:txBody>
          <a:bodyPr>
            <a:normAutofit/>
          </a:bodyPr>
          <a:lstStyle/>
          <a:p>
            <a:pPr defTabSz="862013"/>
            <a:r>
              <a:rPr lang="en-US" sz="5400" dirty="0">
                <a:solidFill>
                  <a:srgbClr val="000000"/>
                </a:solidFill>
              </a:rPr>
              <a:t>Documents the cost analysis conducted by the Service Cost Agency (SCA) in cases where the SCA does not develop an Independent Cost Estimate (ICE). This cost analysis may range from: </a:t>
            </a:r>
          </a:p>
          <a:p>
            <a:pPr lvl="1" defTabSz="862013"/>
            <a:r>
              <a:rPr lang="en-US" sz="5400" dirty="0">
                <a:solidFill>
                  <a:srgbClr val="000000"/>
                </a:solidFill>
              </a:rPr>
              <a:t>SCA non-advocate estimate,</a:t>
            </a:r>
          </a:p>
          <a:p>
            <a:pPr lvl="1" defTabSz="862013"/>
            <a:r>
              <a:rPr lang="en-US" sz="5400" dirty="0">
                <a:solidFill>
                  <a:srgbClr val="000000"/>
                </a:solidFill>
              </a:rPr>
              <a:t>an independent SCA assessment of another government estimate, or</a:t>
            </a:r>
          </a:p>
          <a:p>
            <a:pPr lvl="1" defTabSz="862013"/>
            <a:r>
              <a:rPr lang="en-US" sz="5400" dirty="0">
                <a:solidFill>
                  <a:srgbClr val="000000"/>
                </a:solidFill>
              </a:rPr>
              <a:t>Other SCA cost analysis, as determined by the SCA and reflected in DoD Component policy</a:t>
            </a:r>
            <a:endParaRPr lang="en-US" sz="54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9784766" y="13854190"/>
            <a:ext cx="11364686" cy="707886"/>
          </a:xfrm>
          <a:prstGeom prst="rect">
            <a:avLst/>
          </a:prstGeom>
          <a:noFill/>
        </p:spPr>
        <p:txBody>
          <a:bodyPr wrap="square" rtlCol="0">
            <a:spAutoFit/>
          </a:bodyPr>
          <a:lstStyle/>
          <a:p>
            <a:pPr algn="ctr"/>
            <a:r>
              <a:rPr lang="en-US" sz="4000" dirty="0">
                <a:solidFill>
                  <a:prstClr val="black"/>
                </a:solidFill>
                <a:hlinkClick r:id="rId3"/>
              </a:rPr>
              <a:t>CLB 007 Cost Analysis</a:t>
            </a:r>
            <a:endParaRPr lang="en-US" dirty="0">
              <a:solidFill>
                <a:prstClr val="black"/>
              </a:solidFill>
            </a:endParaRPr>
          </a:p>
        </p:txBody>
      </p:sp>
      <p:sp>
        <p:nvSpPr>
          <p:cNvPr id="11" name="TextBox 10"/>
          <p:cNvSpPr txBox="1"/>
          <p:nvPr/>
        </p:nvSpPr>
        <p:spPr>
          <a:xfrm>
            <a:off x="1461805" y="18773376"/>
            <a:ext cx="3425708" cy="646331"/>
          </a:xfrm>
          <a:prstGeom prst="rect">
            <a:avLst/>
          </a:prstGeom>
          <a:noFill/>
        </p:spPr>
        <p:txBody>
          <a:bodyPr wrap="square" rtlCol="0">
            <a:spAutoFit/>
          </a:bodyPr>
          <a:lstStyle/>
          <a:p>
            <a:r>
              <a:rPr lang="en-US" sz="3600" dirty="0">
                <a:solidFill>
                  <a:prstClr val="black"/>
                </a:solidFill>
                <a:hlinkClick r:id="rId4"/>
              </a:rPr>
              <a:t>DAU Glossary</a:t>
            </a:r>
            <a:endParaRPr lang="en-US" sz="3600" dirty="0">
              <a:solidFill>
                <a:prstClr val="black"/>
              </a:solidFill>
            </a:endParaRPr>
          </a:p>
        </p:txBody>
      </p:sp>
      <p:sp>
        <p:nvSpPr>
          <p:cNvPr id="12" name="TextBox 11"/>
          <p:cNvSpPr txBox="1"/>
          <p:nvPr/>
        </p:nvSpPr>
        <p:spPr>
          <a:xfrm>
            <a:off x="10628564" y="11792517"/>
            <a:ext cx="10520888" cy="646331"/>
          </a:xfrm>
          <a:prstGeom prst="rect">
            <a:avLst/>
          </a:prstGeom>
          <a:noFill/>
        </p:spPr>
        <p:txBody>
          <a:bodyPr wrap="square" rtlCol="0">
            <a:spAutoFit/>
          </a:bodyPr>
          <a:lstStyle/>
          <a:p>
            <a:r>
              <a:rPr lang="en-US" sz="3600" dirty="0">
                <a:solidFill>
                  <a:prstClr val="black"/>
                </a:solidFill>
                <a:hlinkClick r:id="rId5"/>
              </a:rPr>
              <a:t>DoDI 5000.73 - Cost Analysis Guidance and Procedures</a:t>
            </a:r>
            <a:endParaRPr lang="en-US" sz="3600" dirty="0">
              <a:solidFill>
                <a:prstClr val="black"/>
              </a:solidFill>
            </a:endParaRPr>
          </a:p>
        </p:txBody>
      </p:sp>
      <p:sp>
        <p:nvSpPr>
          <p:cNvPr id="15" name="TextBox 14"/>
          <p:cNvSpPr txBox="1"/>
          <p:nvPr/>
        </p:nvSpPr>
        <p:spPr>
          <a:xfrm>
            <a:off x="10147417" y="15452985"/>
            <a:ext cx="10803916" cy="1200329"/>
          </a:xfrm>
          <a:prstGeom prst="rect">
            <a:avLst/>
          </a:prstGeom>
          <a:noFill/>
        </p:spPr>
        <p:txBody>
          <a:bodyPr wrap="square" rtlCol="0">
            <a:spAutoFit/>
          </a:bodyPr>
          <a:lstStyle/>
          <a:p>
            <a:pPr algn="ctr"/>
            <a:r>
              <a:rPr lang="en-US" sz="3600" dirty="0">
                <a:solidFill>
                  <a:prstClr val="black"/>
                </a:solidFill>
                <a:hlinkClick r:id="rId6"/>
              </a:rPr>
              <a:t>Acquipedia Article</a:t>
            </a:r>
          </a:p>
          <a:p>
            <a:pPr algn="ctr"/>
            <a:r>
              <a:rPr lang="en-US" sz="3600" dirty="0">
                <a:solidFill>
                  <a:prstClr val="black"/>
                </a:solidFill>
                <a:hlinkClick r:id="rId6"/>
              </a:rPr>
              <a:t>Cost Analysis Requirements Description (CARD)</a:t>
            </a:r>
            <a:endParaRPr lang="en-US" sz="3600" dirty="0">
              <a:solidFill>
                <a:prstClr val="black"/>
              </a:solidFill>
            </a:endParaRPr>
          </a:p>
        </p:txBody>
      </p:sp>
      <p:sp>
        <p:nvSpPr>
          <p:cNvPr id="14" name="TextBox 13">
            <a:extLst>
              <a:ext uri="{FF2B5EF4-FFF2-40B4-BE49-F238E27FC236}">
                <a16:creationId xmlns:a16="http://schemas.microsoft.com/office/drawing/2014/main" id="{82E0EC35-BCCC-7A97-7D39-91E277971CAB}"/>
              </a:ext>
            </a:extLst>
          </p:cNvPr>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7"/>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5843530-C8C0-13A5-7C05-A82B39704F1B}"/>
              </a:ext>
            </a:extLst>
          </p:cNvPr>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8"/>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987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Component Cost Position (CCP)</a:t>
            </a:r>
          </a:p>
        </p:txBody>
      </p:sp>
      <p:sp>
        <p:nvSpPr>
          <p:cNvPr id="3" name="Content Placeholder 2"/>
          <p:cNvSpPr>
            <a:spLocks noGrp="1"/>
          </p:cNvSpPr>
          <p:nvPr>
            <p:ph idx="1"/>
          </p:nvPr>
        </p:nvSpPr>
        <p:spPr>
          <a:xfrm>
            <a:off x="1255725" y="2931459"/>
            <a:ext cx="29626560" cy="8563855"/>
          </a:xfrm>
        </p:spPr>
        <p:txBody>
          <a:bodyPr>
            <a:normAutofit/>
          </a:bodyPr>
          <a:lstStyle/>
          <a:p>
            <a:pPr defTabSz="862013"/>
            <a:r>
              <a:rPr lang="en-US" sz="5400" dirty="0">
                <a:solidFill>
                  <a:srgbClr val="000000"/>
                </a:solidFill>
                <a:latin typeface="Calibri" panose="020F0502020204030204" pitchFamily="34" charset="0"/>
                <a:cs typeface="Calibri" panose="020F0502020204030204" pitchFamily="34" charset="0"/>
              </a:rPr>
              <a:t>The cost position established by the DoD Component that is derived from the DoD Component Cost Estimate and the Program Office Estimate per DoD Component policy prior to Milestones A, B, and C and the Full Rate Production decision. It must be signed by the DoD Component Deputy Assistant Secretary for Cost and Economics (or defense agency equivalent) and include a date of record.</a:t>
            </a:r>
            <a:endParaRPr lang="en-US" sz="54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0386662" y="9894887"/>
            <a:ext cx="11364686" cy="707886"/>
          </a:xfrm>
          <a:prstGeom prst="rect">
            <a:avLst/>
          </a:prstGeom>
          <a:noFill/>
        </p:spPr>
        <p:txBody>
          <a:bodyPr wrap="square" rtlCol="0">
            <a:spAutoFit/>
          </a:bodyPr>
          <a:lstStyle/>
          <a:p>
            <a:pPr algn="ctr"/>
            <a:r>
              <a:rPr lang="en-US" sz="4000" dirty="0">
                <a:solidFill>
                  <a:prstClr val="black"/>
                </a:solidFill>
                <a:hlinkClick r:id="rId3"/>
              </a:rPr>
              <a:t>CLB 007 Cost Analysis</a:t>
            </a:r>
            <a:endParaRPr lang="en-US" dirty="0">
              <a:solidFill>
                <a:prstClr val="black"/>
              </a:solidFill>
            </a:endParaRPr>
          </a:p>
        </p:txBody>
      </p:sp>
      <p:sp>
        <p:nvSpPr>
          <p:cNvPr id="11" name="TextBox 10"/>
          <p:cNvSpPr txBox="1"/>
          <p:nvPr/>
        </p:nvSpPr>
        <p:spPr>
          <a:xfrm>
            <a:off x="1461805" y="18828822"/>
            <a:ext cx="3425708" cy="646331"/>
          </a:xfrm>
          <a:prstGeom prst="rect">
            <a:avLst/>
          </a:prstGeom>
          <a:noFill/>
        </p:spPr>
        <p:txBody>
          <a:bodyPr wrap="square" rtlCol="0">
            <a:spAutoFit/>
          </a:bodyPr>
          <a:lstStyle/>
          <a:p>
            <a:r>
              <a:rPr lang="en-US" sz="3600" dirty="0">
                <a:solidFill>
                  <a:prstClr val="black"/>
                </a:solidFill>
                <a:hlinkClick r:id="rId4"/>
              </a:rPr>
              <a:t>DAU Glossary</a:t>
            </a:r>
            <a:endParaRPr lang="en-US" sz="3600" dirty="0">
              <a:solidFill>
                <a:prstClr val="black"/>
              </a:solidFill>
            </a:endParaRPr>
          </a:p>
        </p:txBody>
      </p:sp>
      <p:sp>
        <p:nvSpPr>
          <p:cNvPr id="15" name="TextBox 14"/>
          <p:cNvSpPr txBox="1"/>
          <p:nvPr/>
        </p:nvSpPr>
        <p:spPr>
          <a:xfrm>
            <a:off x="1461805" y="17901425"/>
            <a:ext cx="10520888" cy="646331"/>
          </a:xfrm>
          <a:prstGeom prst="rect">
            <a:avLst/>
          </a:prstGeom>
          <a:noFill/>
        </p:spPr>
        <p:txBody>
          <a:bodyPr wrap="square" rtlCol="0">
            <a:spAutoFit/>
          </a:bodyPr>
          <a:lstStyle/>
          <a:p>
            <a:r>
              <a:rPr lang="en-US" sz="3600" dirty="0">
                <a:solidFill>
                  <a:prstClr val="black"/>
                </a:solidFill>
                <a:hlinkClick r:id="rId5"/>
              </a:rPr>
              <a:t>DoDI 5000.73 - Cost Analysis Guidance and Procedures</a:t>
            </a:r>
            <a:endParaRPr lang="en-US" sz="3600" dirty="0">
              <a:solidFill>
                <a:prstClr val="black"/>
              </a:solidFill>
            </a:endParaRPr>
          </a:p>
        </p:txBody>
      </p:sp>
      <p:sp>
        <p:nvSpPr>
          <p:cNvPr id="12" name="TextBox 11">
            <a:extLst>
              <a:ext uri="{FF2B5EF4-FFF2-40B4-BE49-F238E27FC236}">
                <a16:creationId xmlns:a16="http://schemas.microsoft.com/office/drawing/2014/main" id="{DBA3B144-1149-2828-073B-141A72561944}"/>
              </a:ext>
            </a:extLst>
          </p:cNvPr>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6"/>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A1365A-3E99-8626-A714-6844561183A7}"/>
              </a:ext>
            </a:extLst>
          </p:cNvPr>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7"/>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0092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Independent Cost Estimate (ICE)</a:t>
            </a:r>
          </a:p>
        </p:txBody>
      </p:sp>
      <p:sp>
        <p:nvSpPr>
          <p:cNvPr id="3" name="Content Placeholder 2"/>
          <p:cNvSpPr>
            <a:spLocks noGrp="1"/>
          </p:cNvSpPr>
          <p:nvPr>
            <p:ph idx="1"/>
          </p:nvPr>
        </p:nvSpPr>
        <p:spPr>
          <a:xfrm>
            <a:off x="1255725" y="2931459"/>
            <a:ext cx="29626560" cy="12143077"/>
          </a:xfrm>
        </p:spPr>
        <p:txBody>
          <a:bodyPr>
            <a:normAutofit lnSpcReduction="10000"/>
          </a:bodyPr>
          <a:lstStyle/>
          <a:p>
            <a:pPr defTabSz="862013"/>
            <a:r>
              <a:rPr lang="en-US" sz="5200" dirty="0">
                <a:solidFill>
                  <a:srgbClr val="000000"/>
                </a:solidFill>
              </a:rPr>
              <a:t>An independent estimate for a Major Defense Acquisition Program (MDAP) or Major Automated Information System (MAIS). The term “independent” refers to both organizational and analytic independence. Organizational independence means that the cost estimate is prepared by an entity not within any organization that would unduly influence the estimate. Analytic independence means that the cost estimate is free of any bias or preconceived notions about the program’s most likely cost. The estimate covers the entire life cycle of the program and includes sunk costs; Research, Development, Test and Evaluation (RDT&amp;E) costs; procurement; military construction; military pay; and operations and maintenance costs. The Director, Cost Assessment and Program Evaluation (DCAPE) conducts ICEs and cost analyses for MDAPs for which the Under Secretary of Defense (Acquisition, Technology and Logistics) is the Milestone Decision Authority (MDA) and as requested by the MDA for other MDAPs. The ICE is also known as the “Will Cost” Estimate.</a:t>
            </a:r>
          </a:p>
          <a:p>
            <a:pPr defTabSz="862013"/>
            <a:r>
              <a:rPr lang="en-US" sz="5200" dirty="0">
                <a:solidFill>
                  <a:srgbClr val="000000"/>
                </a:solidFill>
              </a:rPr>
              <a:t>Pursuant to Section 2334 of Title 10, United States Code (U.S.C.), the Office of Cost Assessment (CA) within CAPE conducts or approves ICEs and cost analyses for all major defense acquisition programs (MDAPs) and major subprograms: in advance of any Milestone A certification, Milestone B certification, in advance of any decision to enter low-rate initial production (LRIP) or </a:t>
            </a:r>
            <a:r>
              <a:rPr lang="en-US" sz="5200" dirty="0" err="1">
                <a:solidFill>
                  <a:srgbClr val="000000"/>
                </a:solidFill>
              </a:rPr>
              <a:t>fullrate</a:t>
            </a:r>
            <a:r>
              <a:rPr lang="en-US" sz="5200" dirty="0">
                <a:solidFill>
                  <a:srgbClr val="000000"/>
                </a:solidFill>
              </a:rPr>
              <a:t> production (FRP).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461805" y="18913100"/>
            <a:ext cx="3425708"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sp>
        <p:nvSpPr>
          <p:cNvPr id="12" name="TextBox 11"/>
          <p:cNvSpPr txBox="1"/>
          <p:nvPr/>
        </p:nvSpPr>
        <p:spPr>
          <a:xfrm>
            <a:off x="1461805" y="18069981"/>
            <a:ext cx="10520888" cy="646331"/>
          </a:xfrm>
          <a:prstGeom prst="rect">
            <a:avLst/>
          </a:prstGeom>
          <a:noFill/>
        </p:spPr>
        <p:txBody>
          <a:bodyPr wrap="square" rtlCol="0">
            <a:spAutoFit/>
          </a:bodyPr>
          <a:lstStyle/>
          <a:p>
            <a:r>
              <a:rPr lang="en-US" sz="3600" dirty="0">
                <a:solidFill>
                  <a:prstClr val="black"/>
                </a:solidFill>
                <a:hlinkClick r:id="rId4"/>
              </a:rPr>
              <a:t>DoDI 5000.73 - Cost Analysis Guidance and Procedures</a:t>
            </a:r>
            <a:endParaRPr lang="en-US" sz="3600" dirty="0">
              <a:solidFill>
                <a:prstClr val="black"/>
              </a:solidFill>
            </a:endParaRPr>
          </a:p>
        </p:txBody>
      </p:sp>
      <p:sp>
        <p:nvSpPr>
          <p:cNvPr id="15" name="TextBox 14"/>
          <p:cNvSpPr txBox="1"/>
          <p:nvPr/>
        </p:nvSpPr>
        <p:spPr>
          <a:xfrm>
            <a:off x="10554787" y="15074536"/>
            <a:ext cx="11364686" cy="707886"/>
          </a:xfrm>
          <a:prstGeom prst="rect">
            <a:avLst/>
          </a:prstGeom>
          <a:noFill/>
        </p:spPr>
        <p:txBody>
          <a:bodyPr wrap="square" rtlCol="0">
            <a:spAutoFit/>
          </a:bodyPr>
          <a:lstStyle/>
          <a:p>
            <a:pPr algn="ctr"/>
            <a:r>
              <a:rPr lang="en-US" sz="4000" dirty="0">
                <a:solidFill>
                  <a:prstClr val="black"/>
                </a:solidFill>
                <a:hlinkClick r:id="rId5"/>
              </a:rPr>
              <a:t>CLB 007 Cost Analysis</a:t>
            </a:r>
            <a:endParaRPr lang="en-US" dirty="0">
              <a:solidFill>
                <a:prstClr val="black"/>
              </a:solidFill>
            </a:endParaRPr>
          </a:p>
        </p:txBody>
      </p:sp>
      <p:sp>
        <p:nvSpPr>
          <p:cNvPr id="13" name="TextBox 12">
            <a:extLst>
              <a:ext uri="{FF2B5EF4-FFF2-40B4-BE49-F238E27FC236}">
                <a16:creationId xmlns:a16="http://schemas.microsoft.com/office/drawing/2014/main" id="{A803AF32-7C70-F641-9CE3-A0816EF798D2}"/>
              </a:ext>
            </a:extLst>
          </p:cNvPr>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6"/>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143233A-7054-659D-57D7-DE75CA4CFAD7}"/>
              </a:ext>
            </a:extLst>
          </p:cNvPr>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7"/>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3320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Should Cost</a:t>
            </a:r>
          </a:p>
        </p:txBody>
      </p:sp>
      <p:sp>
        <p:nvSpPr>
          <p:cNvPr id="3" name="Content Placeholder 2"/>
          <p:cNvSpPr>
            <a:spLocks noGrp="1"/>
          </p:cNvSpPr>
          <p:nvPr>
            <p:ph idx="1"/>
          </p:nvPr>
        </p:nvSpPr>
        <p:spPr>
          <a:xfrm>
            <a:off x="1647615" y="2931460"/>
            <a:ext cx="29626560" cy="14818658"/>
          </a:xfrm>
        </p:spPr>
        <p:txBody>
          <a:bodyPr>
            <a:normAutofit fontScale="92500" lnSpcReduction="20000"/>
          </a:bodyPr>
          <a:lstStyle/>
          <a:p>
            <a:pPr marL="0" indent="0">
              <a:buNone/>
            </a:pPr>
            <a:r>
              <a:rPr lang="en-US" sz="5400" dirty="0">
                <a:solidFill>
                  <a:srgbClr val="355E91"/>
                </a:solidFill>
                <a:latin typeface="Calibri" panose="020F0502020204030204" pitchFamily="34" charset="0"/>
                <a:cs typeface="Calibri" panose="020F0502020204030204" pitchFamily="34" charset="0"/>
              </a:rPr>
              <a:t>(2) Cost Baseline Control and Use of “Should Cost” Management. </a:t>
            </a:r>
          </a:p>
          <a:p>
            <a:pPr marL="0" indent="0">
              <a:buNone/>
            </a:pPr>
            <a:r>
              <a:rPr lang="en-US" sz="5400" dirty="0">
                <a:solidFill>
                  <a:srgbClr val="000000"/>
                </a:solidFill>
                <a:latin typeface="Calibri" panose="020F0502020204030204" pitchFamily="34" charset="0"/>
                <a:cs typeface="Calibri" panose="020F0502020204030204" pitchFamily="34" charset="0"/>
              </a:rPr>
              <a:t>For MDAPs, it is DoD policy to budget to the DCAPE ICE unless an alternative estimate is specifically approved by the MDA. PMs will also develop a “should cost” estimate as a management tool to control and reduce cost. PMs should not allow the ICE to become a self-fulfilling prophecy. </a:t>
            </a:r>
          </a:p>
          <a:p>
            <a:pPr marL="0" indent="0">
              <a:buNone/>
            </a:pPr>
            <a:endParaRPr lang="en-US" sz="5400" dirty="0">
              <a:solidFill>
                <a:srgbClr val="000000"/>
              </a:solidFill>
              <a:latin typeface="Calibri" panose="020F0502020204030204" pitchFamily="34" charset="0"/>
              <a:cs typeface="Calibri" panose="020F0502020204030204" pitchFamily="34" charset="0"/>
            </a:endParaRPr>
          </a:p>
          <a:p>
            <a:pPr marL="457200" indent="0">
              <a:buNone/>
            </a:pPr>
            <a:r>
              <a:rPr lang="en-US" sz="5400" dirty="0">
                <a:solidFill>
                  <a:srgbClr val="000000"/>
                </a:solidFill>
                <a:latin typeface="Calibri" panose="020F0502020204030204" pitchFamily="34" charset="0"/>
                <a:cs typeface="Calibri" panose="020F0502020204030204" pitchFamily="34" charset="0"/>
              </a:rPr>
              <a:t>(a) “Should cost” is a management tool designed to proactively target cost reduction and drive productivity improvement into programs. “Should cost” management challenges managers to identify and achieve savings below budgeted most-likely costs.</a:t>
            </a:r>
          </a:p>
          <a:p>
            <a:pPr marL="457200" indent="0">
              <a:buNone/>
            </a:pPr>
            <a:endParaRPr lang="en-US" sz="5400" dirty="0">
              <a:solidFill>
                <a:srgbClr val="000000"/>
              </a:solidFill>
              <a:latin typeface="Calibri" panose="020F0502020204030204" pitchFamily="34" charset="0"/>
              <a:cs typeface="Calibri" panose="020F0502020204030204" pitchFamily="34" charset="0"/>
            </a:endParaRPr>
          </a:p>
          <a:p>
            <a:pPr marL="914400" indent="0">
              <a:buNone/>
            </a:pPr>
            <a:r>
              <a:rPr lang="en-US" sz="5400" dirty="0">
                <a:solidFill>
                  <a:srgbClr val="000000"/>
                </a:solidFill>
                <a:latin typeface="Calibri" panose="020F0502020204030204" pitchFamily="34" charset="0"/>
                <a:cs typeface="Calibri" panose="020F0502020204030204" pitchFamily="34" charset="0"/>
              </a:rPr>
              <a:t>1. “Should cost” analysis can be used during contract negotiations, particularly for sole source procurements, and throughout program execution including sustainment. PMs are to proactively seek out and eliminate low-value-added or unnecessary elements of program cost, to motivate better cost performance wherever possible, and to reward those that succeed in achieving those goals. “Should cost” estimates used in contract negotiations will be based on the government’s reasonable expectation of successful contractor performance, consistent with the contractor’s previous experience and other relevant data. </a:t>
            </a:r>
          </a:p>
          <a:p>
            <a:pPr marL="914400" indent="0">
              <a:buNone/>
            </a:pPr>
            <a:endParaRPr lang="en-US" sz="5400" dirty="0">
              <a:solidFill>
                <a:srgbClr val="000000"/>
              </a:solidFill>
              <a:latin typeface="Calibri" panose="020F0502020204030204" pitchFamily="34" charset="0"/>
              <a:cs typeface="Calibri" panose="020F0502020204030204" pitchFamily="34" charset="0"/>
            </a:endParaRPr>
          </a:p>
          <a:p>
            <a:pPr marL="914400" indent="0">
              <a:buNone/>
            </a:pPr>
            <a:r>
              <a:rPr lang="en-US" sz="5400" dirty="0">
                <a:solidFill>
                  <a:srgbClr val="000000"/>
                </a:solidFill>
                <a:latin typeface="Calibri" panose="020F0502020204030204" pitchFamily="34" charset="0"/>
                <a:cs typeface="Calibri" panose="020F0502020204030204" pitchFamily="34" charset="0"/>
              </a:rPr>
              <a:t>2. Realized “should cost” savings will be retained at the lowest organizational level possible and applied to priority needs. </a:t>
            </a:r>
          </a:p>
          <a:p>
            <a:pPr marL="914400" indent="0">
              <a:buNone/>
            </a:pPr>
            <a:endParaRPr lang="en-US" sz="5400" dirty="0">
              <a:solidFill>
                <a:srgbClr val="000000"/>
              </a:solidFill>
              <a:latin typeface="Calibri" panose="020F0502020204030204" pitchFamily="34" charset="0"/>
              <a:cs typeface="Calibri" panose="020F0502020204030204" pitchFamily="34" charset="0"/>
            </a:endParaRPr>
          </a:p>
          <a:p>
            <a:pPr marL="914400" indent="0">
              <a:buNone/>
            </a:pPr>
            <a:r>
              <a:rPr lang="en-US" sz="5400" dirty="0">
                <a:solidFill>
                  <a:srgbClr val="000000"/>
                </a:solidFill>
                <a:latin typeface="Calibri" panose="020F0502020204030204" pitchFamily="34" charset="0"/>
                <a:cs typeface="Calibri" panose="020F0502020204030204" pitchFamily="34" charset="0"/>
              </a:rPr>
              <a:t>3. “Should cost” applies to programs in all ACATs, in all phases of the product’s life cycle, and to all elements of program cost. </a:t>
            </a:r>
            <a:endParaRPr lang="en-US" sz="48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1862498" y="20117708"/>
            <a:ext cx="11364686" cy="707886"/>
          </a:xfrm>
          <a:prstGeom prst="rect">
            <a:avLst/>
          </a:prstGeom>
          <a:noFill/>
        </p:spPr>
        <p:txBody>
          <a:bodyPr wrap="square" rtlCol="0">
            <a:spAutoFit/>
          </a:bodyPr>
          <a:lstStyle/>
          <a:p>
            <a:pPr algn="ctr"/>
            <a:r>
              <a:rPr lang="en-US" sz="4000" dirty="0">
                <a:solidFill>
                  <a:prstClr val="black"/>
                </a:solidFill>
                <a:hlinkClick r:id="rId3"/>
              </a:rPr>
              <a:t>CLB 040 Should-Cost Management</a:t>
            </a:r>
            <a:endParaRPr lang="en-US" dirty="0">
              <a:solidFill>
                <a:prstClr val="black"/>
              </a:solidFill>
            </a:endParaRPr>
          </a:p>
        </p:txBody>
      </p:sp>
      <p:sp>
        <p:nvSpPr>
          <p:cNvPr id="11" name="TextBox 10"/>
          <p:cNvSpPr txBox="1"/>
          <p:nvPr/>
        </p:nvSpPr>
        <p:spPr>
          <a:xfrm>
            <a:off x="1310671" y="19471377"/>
            <a:ext cx="3425708" cy="646331"/>
          </a:xfrm>
          <a:prstGeom prst="rect">
            <a:avLst/>
          </a:prstGeom>
          <a:noFill/>
        </p:spPr>
        <p:txBody>
          <a:bodyPr wrap="square" rtlCol="0">
            <a:spAutoFit/>
          </a:bodyPr>
          <a:lstStyle/>
          <a:p>
            <a:r>
              <a:rPr lang="en-US" sz="3600" dirty="0">
                <a:solidFill>
                  <a:prstClr val="black"/>
                </a:solidFill>
                <a:hlinkClick r:id="rId4"/>
              </a:rPr>
              <a:t>DAU Glossary</a:t>
            </a:r>
            <a:endParaRPr lang="en-US" sz="3600" dirty="0">
              <a:solidFill>
                <a:prstClr val="black"/>
              </a:solidFill>
            </a:endParaRPr>
          </a:p>
        </p:txBody>
      </p:sp>
      <p:graphicFrame>
        <p:nvGraphicFramePr>
          <p:cNvPr id="4" name="Object 3">
            <a:hlinkClick r:id="" action="ppaction://ole?verb=2"/>
          </p:cNvPr>
          <p:cNvGraphicFramePr>
            <a:graphicFrameLocks noChangeAspect="1"/>
          </p:cNvGraphicFramePr>
          <p:nvPr>
            <p:extLst>
              <p:ext uri="{D42A27DB-BD31-4B8C-83A1-F6EECF244321}">
                <p14:modId xmlns:p14="http://schemas.microsoft.com/office/powerpoint/2010/main" val="499294365"/>
              </p:ext>
            </p:extLst>
          </p:nvPr>
        </p:nvGraphicFramePr>
        <p:xfrm>
          <a:off x="15651548" y="17345118"/>
          <a:ext cx="3286033" cy="2772590"/>
        </p:xfrm>
        <a:graphic>
          <a:graphicData uri="http://schemas.openxmlformats.org/presentationml/2006/ole">
            <mc:AlternateContent xmlns:mc="http://schemas.openxmlformats.org/markup-compatibility/2006">
              <mc:Choice xmlns:v="urn:schemas-microsoft-com:vml" Requires="v">
                <p:oleObj name="Presentation" showAsIcon="1" r:id="rId5" imgW="914400" imgH="771480" progId="PowerPoint.Show.12">
                  <p:embed/>
                </p:oleObj>
              </mc:Choice>
              <mc:Fallback>
                <p:oleObj name="Presentation" showAsIcon="1" r:id="rId5" imgW="914400" imgH="771480" progId="PowerPoint.Show.12">
                  <p:embed/>
                  <p:pic>
                    <p:nvPicPr>
                      <p:cNvPr id="0" name=""/>
                      <p:cNvPicPr/>
                      <p:nvPr/>
                    </p:nvPicPr>
                    <p:blipFill>
                      <a:blip r:embed="rId6"/>
                      <a:stretch>
                        <a:fillRect/>
                      </a:stretch>
                    </p:blipFill>
                    <p:spPr>
                      <a:xfrm>
                        <a:off x="15651548" y="17345118"/>
                        <a:ext cx="3286033" cy="2772590"/>
                      </a:xfrm>
                      <a:prstGeom prst="rect">
                        <a:avLst/>
                      </a:prstGeom>
                    </p:spPr>
                  </p:pic>
                </p:oleObj>
              </mc:Fallback>
            </mc:AlternateContent>
          </a:graphicData>
        </a:graphic>
      </p:graphicFrame>
      <p:sp>
        <p:nvSpPr>
          <p:cNvPr id="12" name="TextBox 11"/>
          <p:cNvSpPr txBox="1"/>
          <p:nvPr/>
        </p:nvSpPr>
        <p:spPr>
          <a:xfrm>
            <a:off x="1310671" y="20441183"/>
            <a:ext cx="3010687" cy="646331"/>
          </a:xfrm>
          <a:prstGeom prst="rect">
            <a:avLst/>
          </a:prstGeom>
          <a:noFill/>
        </p:spPr>
        <p:txBody>
          <a:bodyPr wrap="square" rtlCol="0">
            <a:spAutoFit/>
          </a:bodyPr>
          <a:lstStyle/>
          <a:p>
            <a:r>
              <a:rPr lang="en-US" sz="3600" dirty="0">
                <a:hlinkClick r:id="rId7"/>
              </a:rPr>
              <a:t>DoDI 5000.85</a:t>
            </a:r>
            <a:endParaRPr lang="en-US" sz="3600" dirty="0"/>
          </a:p>
        </p:txBody>
      </p:sp>
    </p:spTree>
    <p:extLst>
      <p:ext uri="{BB962C8B-B14F-4D97-AF65-F5344CB8AC3E}">
        <p14:creationId xmlns:p14="http://schemas.microsoft.com/office/powerpoint/2010/main" val="21914603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Full Funding</a:t>
            </a:r>
          </a:p>
        </p:txBody>
      </p:sp>
      <p:sp>
        <p:nvSpPr>
          <p:cNvPr id="3" name="Content Placeholder 2"/>
          <p:cNvSpPr>
            <a:spLocks noGrp="1"/>
          </p:cNvSpPr>
          <p:nvPr>
            <p:ph idx="1"/>
          </p:nvPr>
        </p:nvSpPr>
        <p:spPr>
          <a:xfrm>
            <a:off x="1255725" y="2931459"/>
            <a:ext cx="29626560" cy="8563855"/>
          </a:xfrm>
        </p:spPr>
        <p:txBody>
          <a:bodyPr>
            <a:normAutofit/>
          </a:bodyPr>
          <a:lstStyle/>
          <a:p>
            <a:pPr defTabSz="862013"/>
            <a:r>
              <a:rPr lang="en-US" sz="5200" dirty="0">
                <a:solidFill>
                  <a:srgbClr val="000000"/>
                </a:solidFill>
                <a:latin typeface="Calibri" panose="020F0502020204030204" pitchFamily="34" charset="0"/>
                <a:cs typeface="Calibri" panose="020F0502020204030204" pitchFamily="34" charset="0"/>
              </a:rPr>
              <a:t>A DoDI 5000.02 requirement for program initiation of an acquisition program. In this sense, full funding means having the dollars and manpower needed for all current and future efforts to carry out the acquisition strategy in the budget and out-years of the Future Years Defense Program (FYDP) as one of the criteria for the transition into the Engineering and Manufacturing Development (EMD) phase. For Major Defense Acquisition Programs (MDAPs) at Milestone B, the Milestone Decision Authority (MDA) must certify in writing to the Congress that the program is fully funded through the period covered by the FYDP, relative to reasonable cost and schedule estimates, and also meets other criteria. For all acquisition programs, the MDA normally assesses full funding at all major decision points.</a:t>
            </a:r>
            <a:endParaRPr lang="en-US" sz="48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396793" y="19215276"/>
            <a:ext cx="10803916" cy="1200329"/>
          </a:xfrm>
          <a:prstGeom prst="rect">
            <a:avLst/>
          </a:prstGeom>
          <a:noFill/>
        </p:spPr>
        <p:txBody>
          <a:bodyPr wrap="square" rtlCol="0">
            <a:spAutoFit/>
          </a:bodyPr>
          <a:lstStyle/>
          <a:p>
            <a:r>
              <a:rPr lang="en-US" sz="3600" dirty="0">
                <a:solidFill>
                  <a:prstClr val="black"/>
                </a:solidFill>
                <a:hlinkClick r:id="rId3"/>
              </a:rPr>
              <a:t>Acquipedia Article</a:t>
            </a:r>
          </a:p>
          <a:p>
            <a:r>
              <a:rPr lang="en-US" sz="3600" dirty="0">
                <a:solidFill>
                  <a:prstClr val="black"/>
                </a:solidFill>
                <a:hlinkClick r:id="rId3"/>
              </a:rPr>
              <a:t>Full Funding in FYDP (Future Years Defense Program)</a:t>
            </a:r>
            <a:endParaRPr lang="en-US" sz="3600" dirty="0">
              <a:solidFill>
                <a:prstClr val="black"/>
              </a:solidFill>
            </a:endParaRPr>
          </a:p>
        </p:txBody>
      </p:sp>
      <p:sp>
        <p:nvSpPr>
          <p:cNvPr id="14" name="TextBox 13"/>
          <p:cNvSpPr txBox="1"/>
          <p:nvPr/>
        </p:nvSpPr>
        <p:spPr>
          <a:xfrm>
            <a:off x="8699863" y="15953151"/>
            <a:ext cx="14996159" cy="646331"/>
          </a:xfrm>
          <a:prstGeom prst="rect">
            <a:avLst/>
          </a:prstGeom>
          <a:noFill/>
        </p:spPr>
        <p:txBody>
          <a:bodyPr wrap="square" rtlCol="0">
            <a:spAutoFit/>
          </a:bodyPr>
          <a:lstStyle/>
          <a:p>
            <a:r>
              <a:rPr lang="en-US" sz="3600" dirty="0">
                <a:solidFill>
                  <a:srgbClr val="0033CC"/>
                </a:solidFill>
                <a:hlinkClick r:id="rId4"/>
              </a:rPr>
              <a:t>CLB 009 Planning, Programming, Budgeting, and Execution and Budget Exhibits</a:t>
            </a:r>
            <a:endParaRPr lang="en-US" sz="3600" dirty="0">
              <a:solidFill>
                <a:srgbClr val="0033CC"/>
              </a:solidFill>
            </a:endParaRPr>
          </a:p>
        </p:txBody>
      </p:sp>
      <p:sp>
        <p:nvSpPr>
          <p:cNvPr id="11" name="TextBox 10"/>
          <p:cNvSpPr txBox="1"/>
          <p:nvPr/>
        </p:nvSpPr>
        <p:spPr>
          <a:xfrm>
            <a:off x="8188808" y="14836557"/>
            <a:ext cx="17978845" cy="646331"/>
          </a:xfrm>
          <a:prstGeom prst="rect">
            <a:avLst/>
          </a:prstGeom>
          <a:noFill/>
        </p:spPr>
        <p:txBody>
          <a:bodyPr wrap="square" rtlCol="0">
            <a:spAutoFit/>
          </a:bodyPr>
          <a:lstStyle/>
          <a:p>
            <a:pPr fontAlgn="base"/>
            <a:r>
              <a:rPr lang="en-US" sz="3600" dirty="0">
                <a:solidFill>
                  <a:prstClr val="black"/>
                </a:solidFill>
                <a:hlinkClick r:id="rId5"/>
              </a:rPr>
              <a:t>DoD 7000.14-R Department of Defense Financial Management Regulation (DoD FMR)</a:t>
            </a:r>
            <a:endParaRPr lang="en-US" sz="3600" dirty="0">
              <a:solidFill>
                <a:prstClr val="black"/>
              </a:solidFill>
            </a:endParaRPr>
          </a:p>
        </p:txBody>
      </p:sp>
      <p:sp>
        <p:nvSpPr>
          <p:cNvPr id="12" name="TextBox 11"/>
          <p:cNvSpPr txBox="1"/>
          <p:nvPr/>
        </p:nvSpPr>
        <p:spPr>
          <a:xfrm>
            <a:off x="1422918" y="18274750"/>
            <a:ext cx="3425708" cy="646331"/>
          </a:xfrm>
          <a:prstGeom prst="rect">
            <a:avLst/>
          </a:prstGeom>
          <a:noFill/>
        </p:spPr>
        <p:txBody>
          <a:bodyPr wrap="square" rtlCol="0">
            <a:spAutoFit/>
          </a:bodyPr>
          <a:lstStyle/>
          <a:p>
            <a:r>
              <a:rPr lang="en-US" sz="3600" dirty="0">
                <a:solidFill>
                  <a:prstClr val="black"/>
                </a:solidFill>
                <a:hlinkClick r:id="rId6"/>
              </a:rPr>
              <a:t>DAU Glossary</a:t>
            </a:r>
            <a:endParaRPr lang="en-US" sz="3600" dirty="0">
              <a:solidFill>
                <a:prstClr val="black"/>
              </a:solidFill>
            </a:endParaRPr>
          </a:p>
        </p:txBody>
      </p:sp>
    </p:spTree>
    <p:extLst>
      <p:ext uri="{BB962C8B-B14F-4D97-AF65-F5344CB8AC3E}">
        <p14:creationId xmlns:p14="http://schemas.microsoft.com/office/powerpoint/2010/main" val="4204169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Manpower Estimate</a:t>
            </a:r>
          </a:p>
        </p:txBody>
      </p:sp>
      <p:sp>
        <p:nvSpPr>
          <p:cNvPr id="3" name="Content Placeholder 2"/>
          <p:cNvSpPr>
            <a:spLocks noGrp="1"/>
          </p:cNvSpPr>
          <p:nvPr>
            <p:ph idx="1"/>
          </p:nvPr>
        </p:nvSpPr>
        <p:spPr>
          <a:xfrm>
            <a:off x="1255725" y="2931459"/>
            <a:ext cx="29626560" cy="7180729"/>
          </a:xfrm>
        </p:spPr>
        <p:txBody>
          <a:bodyPr>
            <a:noAutofit/>
          </a:bodyPr>
          <a:lstStyle/>
          <a:p>
            <a:pPr defTabSz="862013"/>
            <a:r>
              <a:rPr lang="en-US" sz="6000" dirty="0">
                <a:latin typeface="Calibri" panose="020F0502020204030204" pitchFamily="34" charset="0"/>
                <a:cs typeface="Calibri" panose="020F0502020204030204" pitchFamily="34" charset="0"/>
              </a:rPr>
              <a:t>An estimate of the most effective mix of DoD manpower and contract support for an acquisition program. Includes the number of personnel required to operate, maintain, support, and train for the acquisition upon full operational deployment. The estimate is included in the Cost Analysis Requirements Description (CARD) Independent Cost Estimate (ICE) at major milestones.</a:t>
            </a:r>
            <a:endParaRPr lang="en-US" sz="24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34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8548348" y="6173511"/>
              <a:ext cx="492046" cy="252036"/>
            </a:xfrm>
            <a:prstGeom prst="rect">
              <a:avLst/>
            </a:prstGeom>
            <a:noFill/>
          </p:spPr>
          <p:txBody>
            <a:bodyPr wrap="none" rtlCol="0">
              <a:spAutoFit/>
            </a:bodyPr>
            <a:lstStyle/>
            <a:p>
              <a:pPr marL="0" marR="0" lvl="0" indent="0" algn="l" defTabSz="31350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62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10554787" y="15074536"/>
            <a:ext cx="11364686" cy="707886"/>
          </a:xfrm>
          <a:prstGeom prst="rect">
            <a:avLst/>
          </a:prstGeom>
          <a:noFill/>
        </p:spPr>
        <p:txBody>
          <a:bodyPr wrap="square" rtlCol="0">
            <a:spAutoFit/>
          </a:bodyPr>
          <a:lstStyle/>
          <a:p>
            <a:pPr marL="0" marR="0" lvl="0" indent="0" algn="ctr" defTabSz="313502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hlinkClick r:id="rId3"/>
              </a:rPr>
              <a:t>CLB 007 Cost Analysis</a:t>
            </a:r>
            <a:endParaRPr kumimoji="0" lang="en-US" sz="6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1461805" y="18844136"/>
            <a:ext cx="3425708" cy="646331"/>
          </a:xfrm>
          <a:prstGeom prst="rect">
            <a:avLst/>
          </a:prstGeom>
          <a:noFill/>
        </p:spPr>
        <p:txBody>
          <a:bodyPr wrap="square" rtlCol="0">
            <a:spAutoFit/>
          </a:bodyPr>
          <a:lstStyle/>
          <a:p>
            <a:pPr marL="0" marR="0" lvl="0" indent="0" algn="l" defTabSz="313502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hlinkClick r:id="rId4"/>
              </a:rPr>
              <a:t>DAU Glossary</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11307994" y="13914313"/>
            <a:ext cx="10520888" cy="707886"/>
          </a:xfrm>
          <a:prstGeom prst="rect">
            <a:avLst/>
          </a:prstGeom>
          <a:noFill/>
        </p:spPr>
        <p:txBody>
          <a:bodyPr wrap="square" rtlCol="0">
            <a:spAutoFit/>
          </a:bodyPr>
          <a:lstStyle/>
          <a:p>
            <a:pPr marL="0" marR="0" lvl="0" indent="0" algn="ctr" defTabSz="313502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hlinkClick r:id="rId5"/>
              </a:rPr>
              <a:t>Manpower</a:t>
            </a:r>
            <a:r>
              <a:rPr kumimoji="0" lang="en-US" sz="4000" b="0" i="0" u="none" strike="noStrike" kern="1200" cap="none" spc="0" normalizeH="0" noProof="0" dirty="0">
                <a:ln>
                  <a:noFill/>
                </a:ln>
                <a:solidFill>
                  <a:prstClr val="black"/>
                </a:solidFill>
                <a:effectLst/>
                <a:uLnTx/>
                <a:uFillTx/>
                <a:latin typeface="Calibri"/>
                <a:ea typeface="+mn-ea"/>
                <a:cs typeface="+mn-cs"/>
                <a:hlinkClick r:id="rId5"/>
              </a:rPr>
              <a:t> Estimate Report Template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F7B80A28-1CDA-6670-2E96-B4C8FA4D004C}"/>
              </a:ext>
            </a:extLst>
          </p:cNvPr>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6"/>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854CB05-6564-A339-53E2-AABB3EC8780A}"/>
              </a:ext>
            </a:extLst>
          </p:cNvPr>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7"/>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4359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Procurement Funding</a:t>
            </a:r>
          </a:p>
        </p:txBody>
      </p:sp>
      <p:sp>
        <p:nvSpPr>
          <p:cNvPr id="3" name="Content Placeholder 2"/>
          <p:cNvSpPr>
            <a:spLocks noGrp="1"/>
          </p:cNvSpPr>
          <p:nvPr>
            <p:ph idx="1"/>
          </p:nvPr>
        </p:nvSpPr>
        <p:spPr>
          <a:xfrm>
            <a:off x="1255725" y="2931459"/>
            <a:ext cx="29626560" cy="9313550"/>
          </a:xfrm>
        </p:spPr>
        <p:txBody>
          <a:bodyPr>
            <a:normAutofit fontScale="92500" lnSpcReduction="10000"/>
          </a:bodyPr>
          <a:lstStyle/>
          <a:p>
            <a:pPr defTabSz="862013"/>
            <a:r>
              <a:rPr lang="en-US" sz="5400" dirty="0">
                <a:solidFill>
                  <a:srgbClr val="000000"/>
                </a:solidFill>
                <a:latin typeface="Calibri" panose="020F0502020204030204" pitchFamily="34" charset="0"/>
                <a:cs typeface="Calibri" panose="020F0502020204030204" pitchFamily="34" charset="0"/>
              </a:rPr>
              <a:t>The procurement appropriation category consists of a number of procurement titles such as Shipbuilding and Conversion Navy, Aircraft Procurement Air Force, Missile Procurement Army, Procurement Marine Corps, etc. Procurement appropriations are used to finance investment items and should cover all costs necessary to deliver a useful end item intended for operational use or inventory. Items classified as investments and financed with Procurement appropriations include those whose system unit cost exceeds $250K; all centrally managed end items not purchased from Defense Working Capital Funds, regardless of unit cost (e.g., handguns); purchases from the Defense Working Capital Fund furnished as part of a system acquisition, system modification, major service life extension program and initial spares. The cost of fabricating and installing additions or modifications to existing end items is also funded with procurement appropriations, with certain limited exceptions. Procurement appropriations are normally available for obligation purposes for three years, except for the Shipbuilding and Conversion, Navy appropriation, which is available for five years. Procurement appropriations are budgeted using the full funding policy.</a:t>
            </a:r>
            <a:endParaRPr lang="en-US" sz="48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919715" y="19867803"/>
            <a:ext cx="5299842" cy="1200329"/>
          </a:xfrm>
          <a:prstGeom prst="rect">
            <a:avLst/>
          </a:prstGeom>
          <a:noFill/>
        </p:spPr>
        <p:txBody>
          <a:bodyPr wrap="square" rtlCol="0">
            <a:spAutoFit/>
          </a:bodyPr>
          <a:lstStyle/>
          <a:p>
            <a:r>
              <a:rPr lang="en-US" sz="3600" dirty="0">
                <a:solidFill>
                  <a:prstClr val="black"/>
                </a:solidFill>
                <a:hlinkClick r:id="rId3"/>
              </a:rPr>
              <a:t>Acquipedia Article</a:t>
            </a:r>
          </a:p>
          <a:p>
            <a:r>
              <a:rPr lang="en-US" sz="3600" dirty="0">
                <a:solidFill>
                  <a:prstClr val="black"/>
                </a:solidFill>
                <a:hlinkClick r:id="rId3"/>
              </a:rPr>
              <a:t>Procurement Funds</a:t>
            </a:r>
            <a:endParaRPr lang="en-US" sz="3600" dirty="0">
              <a:solidFill>
                <a:prstClr val="black"/>
              </a:solidFill>
            </a:endParaRPr>
          </a:p>
        </p:txBody>
      </p:sp>
      <p:sp>
        <p:nvSpPr>
          <p:cNvPr id="14" name="TextBox 13"/>
          <p:cNvSpPr txBox="1"/>
          <p:nvPr/>
        </p:nvSpPr>
        <p:spPr>
          <a:xfrm>
            <a:off x="8699863" y="15953151"/>
            <a:ext cx="14996159" cy="646331"/>
          </a:xfrm>
          <a:prstGeom prst="rect">
            <a:avLst/>
          </a:prstGeom>
          <a:noFill/>
        </p:spPr>
        <p:txBody>
          <a:bodyPr wrap="square" rtlCol="0">
            <a:spAutoFit/>
          </a:bodyPr>
          <a:lstStyle/>
          <a:p>
            <a:r>
              <a:rPr lang="en-US" sz="3600" dirty="0">
                <a:solidFill>
                  <a:srgbClr val="0033CC"/>
                </a:solidFill>
                <a:hlinkClick r:id="rId4"/>
              </a:rPr>
              <a:t>CLB 009 Planning, Programming, Budgeting, and Execution and Budget Exhibits</a:t>
            </a:r>
            <a:endParaRPr lang="en-US" sz="3600" dirty="0">
              <a:solidFill>
                <a:srgbClr val="0033CC"/>
              </a:solidFill>
            </a:endParaRPr>
          </a:p>
        </p:txBody>
      </p:sp>
      <p:sp>
        <p:nvSpPr>
          <p:cNvPr id="11" name="TextBox 10"/>
          <p:cNvSpPr txBox="1"/>
          <p:nvPr/>
        </p:nvSpPr>
        <p:spPr>
          <a:xfrm>
            <a:off x="8028735" y="14513592"/>
            <a:ext cx="17978845" cy="646331"/>
          </a:xfrm>
          <a:prstGeom prst="rect">
            <a:avLst/>
          </a:prstGeom>
          <a:noFill/>
        </p:spPr>
        <p:txBody>
          <a:bodyPr wrap="square" rtlCol="0">
            <a:spAutoFit/>
          </a:bodyPr>
          <a:lstStyle/>
          <a:p>
            <a:pPr fontAlgn="base"/>
            <a:r>
              <a:rPr lang="en-US" sz="3600" dirty="0">
                <a:solidFill>
                  <a:prstClr val="black"/>
                </a:solidFill>
                <a:hlinkClick r:id="rId5"/>
              </a:rPr>
              <a:t>DoD 7000.14-R Department of Defense Financial Management Regulation (DoD FMR)</a:t>
            </a:r>
            <a:endParaRPr lang="en-US" sz="3600" dirty="0">
              <a:solidFill>
                <a:prstClr val="black"/>
              </a:solidFill>
            </a:endParaRPr>
          </a:p>
        </p:txBody>
      </p:sp>
    </p:spTree>
    <p:extLst>
      <p:ext uri="{BB962C8B-B14F-4D97-AF65-F5344CB8AC3E}">
        <p14:creationId xmlns:p14="http://schemas.microsoft.com/office/powerpoint/2010/main" val="36347358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Operations &amp; Maintenance Funds</a:t>
            </a:r>
          </a:p>
        </p:txBody>
      </p:sp>
      <p:sp>
        <p:nvSpPr>
          <p:cNvPr id="3" name="Content Placeholder 2"/>
          <p:cNvSpPr>
            <a:spLocks noGrp="1"/>
          </p:cNvSpPr>
          <p:nvPr>
            <p:ph idx="1"/>
          </p:nvPr>
        </p:nvSpPr>
        <p:spPr>
          <a:xfrm>
            <a:off x="1255725" y="2931459"/>
            <a:ext cx="29626560" cy="8563855"/>
          </a:xfrm>
        </p:spPr>
        <p:txBody>
          <a:bodyPr>
            <a:normAutofit/>
          </a:bodyPr>
          <a:lstStyle/>
          <a:p>
            <a:pPr defTabSz="862013"/>
            <a:r>
              <a:rPr lang="en-US" sz="5200" dirty="0">
                <a:solidFill>
                  <a:srgbClr val="000000"/>
                </a:solidFill>
                <a:latin typeface="Calibri" panose="020F0502020204030204" pitchFamily="34" charset="0"/>
                <a:cs typeface="Calibri" panose="020F0502020204030204" pitchFamily="34" charset="0"/>
              </a:rPr>
              <a:t>Operations and Maintenance (O&amp;M) funds include many separate appropriations (e.g., Operations and Maintenance Army, Operations and Maintenance Navy, Operations and Maintenance Marine Corps Reserve, Operation and Maintenance Air National Guard, etc.). O&amp;M appropriations traditionally finance those things whose benefits are derived for a limited period of time (e.g., expenses, rather than investments). Examples of costs financed by O&amp;M funds are headquarters operations, civilian salaries and awards, travel, fuel, minor construction projects of $1M or less, expenses of operational military forces, training and education, recruiting, depot maintenance, purchases from Defense Working Capital Funds (e.g., spare parts), base operations support, and assets with a system unit cost less than the current expense/investment threshold ($250K). O&amp;M appropriations are normally available for obligation for one fiscal year. O&amp;M appropriations are budgeted using the annual funding policy.</a:t>
            </a:r>
            <a:endParaRPr lang="en-US" sz="48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255725" y="19753904"/>
            <a:ext cx="10803916" cy="1200329"/>
          </a:xfrm>
          <a:prstGeom prst="rect">
            <a:avLst/>
          </a:prstGeom>
          <a:noFill/>
        </p:spPr>
        <p:txBody>
          <a:bodyPr wrap="square" rtlCol="0">
            <a:spAutoFit/>
          </a:bodyPr>
          <a:lstStyle/>
          <a:p>
            <a:r>
              <a:rPr lang="en-US" sz="3600" dirty="0">
                <a:solidFill>
                  <a:prstClr val="black"/>
                </a:solidFill>
                <a:hlinkClick r:id="rId3"/>
              </a:rPr>
              <a:t>Acquipedia Article</a:t>
            </a:r>
          </a:p>
          <a:p>
            <a:r>
              <a:rPr lang="en-US" sz="3600" dirty="0">
                <a:solidFill>
                  <a:prstClr val="black"/>
                </a:solidFill>
                <a:hlinkClick r:id="rId3"/>
              </a:rPr>
              <a:t>Operations &amp; Maintenance Funds</a:t>
            </a:r>
            <a:endParaRPr lang="en-US" sz="3600" dirty="0">
              <a:solidFill>
                <a:prstClr val="black"/>
              </a:solidFill>
            </a:endParaRPr>
          </a:p>
        </p:txBody>
      </p:sp>
      <p:sp>
        <p:nvSpPr>
          <p:cNvPr id="11" name="TextBox 10"/>
          <p:cNvSpPr txBox="1"/>
          <p:nvPr/>
        </p:nvSpPr>
        <p:spPr>
          <a:xfrm>
            <a:off x="8068492" y="13241383"/>
            <a:ext cx="17978845" cy="646331"/>
          </a:xfrm>
          <a:prstGeom prst="rect">
            <a:avLst/>
          </a:prstGeom>
          <a:noFill/>
        </p:spPr>
        <p:txBody>
          <a:bodyPr wrap="square" rtlCol="0">
            <a:spAutoFit/>
          </a:bodyPr>
          <a:lstStyle/>
          <a:p>
            <a:pPr fontAlgn="base"/>
            <a:r>
              <a:rPr lang="en-US" sz="3600" dirty="0">
                <a:solidFill>
                  <a:prstClr val="black"/>
                </a:solidFill>
                <a:hlinkClick r:id="rId4"/>
              </a:rPr>
              <a:t>DoD 7000.14-R Department of Defense Financial Management Regulation (DoD FMR)</a:t>
            </a:r>
            <a:endParaRPr lang="en-US" sz="3600" dirty="0">
              <a:solidFill>
                <a:prstClr val="black"/>
              </a:solidFill>
            </a:endParaRPr>
          </a:p>
        </p:txBody>
      </p:sp>
      <p:sp>
        <p:nvSpPr>
          <p:cNvPr id="12" name="TextBox 11"/>
          <p:cNvSpPr txBox="1"/>
          <p:nvPr/>
        </p:nvSpPr>
        <p:spPr>
          <a:xfrm>
            <a:off x="8699863" y="15953151"/>
            <a:ext cx="14996159" cy="646331"/>
          </a:xfrm>
          <a:prstGeom prst="rect">
            <a:avLst/>
          </a:prstGeom>
          <a:noFill/>
        </p:spPr>
        <p:txBody>
          <a:bodyPr wrap="square" rtlCol="0">
            <a:spAutoFit/>
          </a:bodyPr>
          <a:lstStyle/>
          <a:p>
            <a:r>
              <a:rPr lang="en-US" sz="3600" dirty="0">
                <a:solidFill>
                  <a:srgbClr val="0033CC"/>
                </a:solidFill>
                <a:hlinkClick r:id="rId5"/>
              </a:rPr>
              <a:t>CLB 009 Planning, Programming, Budgeting, and Execution and Budget Exhibits</a:t>
            </a:r>
            <a:endParaRPr lang="en-US" sz="3600" dirty="0">
              <a:solidFill>
                <a:srgbClr val="0033CC"/>
              </a:solidFill>
            </a:endParaRPr>
          </a:p>
        </p:txBody>
      </p:sp>
    </p:spTree>
    <p:extLst>
      <p:ext uri="{BB962C8B-B14F-4D97-AF65-F5344CB8AC3E}">
        <p14:creationId xmlns:p14="http://schemas.microsoft.com/office/powerpoint/2010/main" val="28106669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09376" y="8621486"/>
            <a:ext cx="29626560" cy="3291839"/>
          </a:xfrm>
        </p:spPr>
        <p:txBody>
          <a:bodyPr>
            <a:noAutofit/>
          </a:bodyPr>
          <a:lstStyle/>
          <a:p>
            <a:r>
              <a:rPr lang="en-US" sz="19900" dirty="0">
                <a:hlinkClick r:id="rId2"/>
              </a:rPr>
              <a:t>DAU Glossary</a:t>
            </a:r>
            <a:endParaRPr lang="en-US" sz="19900" dirty="0">
              <a:hlinkClick r:id="rId3"/>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4"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182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Engineering and Manufacturing Development (EMD) Phase</a:t>
            </a:r>
            <a:endParaRPr lang="en-US" dirty="0"/>
          </a:p>
        </p:txBody>
      </p:sp>
      <p:sp>
        <p:nvSpPr>
          <p:cNvPr id="4" name="Content Placeholder 2"/>
          <p:cNvSpPr>
            <a:spLocks noGrp="1"/>
          </p:cNvSpPr>
          <p:nvPr>
            <p:ph idx="1"/>
          </p:nvPr>
        </p:nvSpPr>
        <p:spPr>
          <a:xfrm>
            <a:off x="1619793" y="6374674"/>
            <a:ext cx="29626560" cy="13245737"/>
          </a:xfrm>
        </p:spPr>
        <p:txBody>
          <a:bodyPr>
            <a:normAutofit/>
          </a:bodyPr>
          <a:lstStyle/>
          <a:p>
            <a:pPr marL="0" indent="0">
              <a:buNone/>
            </a:pPr>
            <a:r>
              <a:rPr lang="en-US" sz="4400" b="1" dirty="0">
                <a:solidFill>
                  <a:srgbClr val="355E91"/>
                </a:solidFill>
              </a:rPr>
              <a:t>3.11. EMD PHASE. </a:t>
            </a:r>
            <a:endParaRPr lang="en-US" sz="4400" dirty="0">
              <a:solidFill>
                <a:srgbClr val="355E91"/>
              </a:solidFill>
            </a:endParaRPr>
          </a:p>
          <a:p>
            <a:pPr marL="457200" indent="0">
              <a:buNone/>
            </a:pPr>
            <a:r>
              <a:rPr lang="en-US" sz="4400" b="1" dirty="0">
                <a:solidFill>
                  <a:srgbClr val="355E91"/>
                </a:solidFill>
              </a:rPr>
              <a:t>a. Purpose. </a:t>
            </a:r>
            <a:endParaRPr lang="en-US" sz="4400" dirty="0">
              <a:solidFill>
                <a:srgbClr val="355E91"/>
              </a:solidFill>
            </a:endParaRPr>
          </a:p>
          <a:p>
            <a:pPr marL="457200" indent="0">
              <a:buNone/>
            </a:pPr>
            <a:r>
              <a:rPr lang="en-US" sz="4400" dirty="0">
                <a:solidFill>
                  <a:srgbClr val="000000"/>
                </a:solidFill>
              </a:rPr>
              <a:t>The purpose of the EMD phase is to develop, build, test, and evaluate a materiel solution to verify that all operational and implied requirements, including those for security, have been met, and to support production, deployment and sustainment decisions. </a:t>
            </a:r>
          </a:p>
          <a:p>
            <a:pPr marL="457200" indent="0">
              <a:buNone/>
            </a:pPr>
            <a:r>
              <a:rPr lang="en-US" sz="4400" b="1" dirty="0">
                <a:solidFill>
                  <a:srgbClr val="355E91"/>
                </a:solidFill>
              </a:rPr>
              <a:t>b. Phase Description. </a:t>
            </a:r>
            <a:endParaRPr lang="en-US" sz="4400" dirty="0">
              <a:solidFill>
                <a:srgbClr val="355E91"/>
              </a:solidFill>
            </a:endParaRPr>
          </a:p>
          <a:p>
            <a:pPr marL="914400" indent="0">
              <a:buNone/>
            </a:pPr>
            <a:r>
              <a:rPr lang="en-US" sz="4400" dirty="0">
                <a:solidFill>
                  <a:srgbClr val="000000"/>
                </a:solidFill>
              </a:rPr>
              <a:t>(1) The program will complete all needed hardware and software detailed designs. A critical design review assesses design maturity, design build-to or code-to documentation, and remaining risks, and establishes the initial technical baseline. It will be used as the decision point that the system design is ready to begin pre-production prototype hardware fabrication or software coding with acceptable risk. If a preliminary design review prior to Milestone B was waived, it will be scheduled as early as possible during this phase. </a:t>
            </a:r>
          </a:p>
          <a:p>
            <a:pPr marL="914400" indent="0">
              <a:buNone/>
            </a:pPr>
            <a:r>
              <a:rPr lang="en-US" sz="4400" dirty="0">
                <a:solidFill>
                  <a:srgbClr val="000000"/>
                </a:solidFill>
              </a:rPr>
              <a:t>(2) Developmental testing and evaluation provides hardware and software feedback to the PM on the progress of the design process and on the product’s compliance with contractual requirements, effective combat capability, and the ability to achieve key performance parameters (KPPs) and key system attributes (KSAs). The DoD Component’s operational test organization will conduct independent evaluations, operational assessments, or limited user tests to provide initial assessments of operational effectiveness, suitability, survivability, and the ability to satisfy KPPs and KSAs. Opportunities to combine contractor and Government developmental testing should be maximized, and integrated developmental and operational testing will be conducted when feasible.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hlinkClick r:id="rId3"/>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4"/>
              </a:rPr>
              <a:t>Video Overview of</a:t>
            </a:r>
          </a:p>
          <a:p>
            <a:pPr algn="ctr"/>
            <a:endParaRPr lang="en-US" sz="3200" dirty="0">
              <a:hlinkClick r:id="rId4"/>
            </a:endParaRPr>
          </a:p>
          <a:p>
            <a:pPr algn="ctr"/>
            <a:endParaRPr lang="en-US" sz="3200" dirty="0">
              <a:hlinkClick r:id="rId4"/>
            </a:endParaRPr>
          </a:p>
          <a:p>
            <a:pPr algn="ctr"/>
            <a:endParaRPr lang="en-US" sz="3200" dirty="0">
              <a:hlinkClick r:id="rId4"/>
            </a:endParaRPr>
          </a:p>
          <a:p>
            <a:pPr algn="ctr"/>
            <a:endParaRPr lang="en-US" sz="3200" dirty="0">
              <a:hlinkClick r:id="rId4"/>
            </a:endParaRPr>
          </a:p>
          <a:p>
            <a:pPr algn="ctr"/>
            <a:r>
              <a:rPr lang="en-US" sz="3200" dirty="0">
                <a:hlinkClick r:id="rId4"/>
              </a:rPr>
              <a:t>the EMD Phase</a:t>
            </a:r>
            <a:r>
              <a:rPr lang="en-US" sz="3200" dirty="0">
                <a:hlinkClick r:id="rId5"/>
              </a:rPr>
              <a:t> </a:t>
            </a:r>
            <a:endParaRPr lang="en-US" sz="3200" dirty="0"/>
          </a:p>
        </p:txBody>
      </p:sp>
      <p:pic>
        <p:nvPicPr>
          <p:cNvPr id="13" name="Picture 12">
            <a:hlinkClick r:id="rId4"/>
          </p:cNvPr>
          <p:cNvPicPr>
            <a:picLocks noChangeAspect="1"/>
          </p:cNvPicPr>
          <p:nvPr/>
        </p:nvPicPr>
        <p:blipFill>
          <a:blip r:embed="rId6"/>
          <a:stretch>
            <a:fillRect/>
          </a:stretch>
        </p:blipFill>
        <p:spPr>
          <a:xfrm>
            <a:off x="4087906" y="3322063"/>
            <a:ext cx="2307011" cy="1728427"/>
          </a:xfrm>
          <a:prstGeom prst="rect">
            <a:avLst/>
          </a:prstGeom>
        </p:spPr>
      </p:pic>
      <p:pic>
        <p:nvPicPr>
          <p:cNvPr id="6" name="Picture 5"/>
          <p:cNvPicPr>
            <a:picLocks noChangeAspect="1"/>
          </p:cNvPicPr>
          <p:nvPr/>
        </p:nvPicPr>
        <p:blipFill>
          <a:blip r:embed="rId7"/>
          <a:stretch>
            <a:fillRect/>
          </a:stretch>
        </p:blipFill>
        <p:spPr>
          <a:xfrm>
            <a:off x="12187622" y="1704958"/>
            <a:ext cx="7869648" cy="5551204"/>
          </a:xfrm>
          <a:prstGeom prst="rect">
            <a:avLst/>
          </a:prstGeom>
        </p:spPr>
      </p:pic>
      <p:sp>
        <p:nvSpPr>
          <p:cNvPr id="3" name="TextBox 2">
            <a:extLst>
              <a:ext uri="{FF2B5EF4-FFF2-40B4-BE49-F238E27FC236}">
                <a16:creationId xmlns:a16="http://schemas.microsoft.com/office/drawing/2014/main" id="{1BDAD847-A4BC-08B2-45C2-6B7E4EE0F991}"/>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230539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5550742" y="2071673"/>
            <a:ext cx="8667799" cy="5305040"/>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Milestone C</a:t>
            </a:r>
            <a:endParaRPr lang="en-US" dirty="0"/>
          </a:p>
        </p:txBody>
      </p:sp>
      <p:sp>
        <p:nvSpPr>
          <p:cNvPr id="4" name="Content Placeholder 2"/>
          <p:cNvSpPr>
            <a:spLocks noGrp="1"/>
          </p:cNvSpPr>
          <p:nvPr>
            <p:ph idx="1"/>
          </p:nvPr>
        </p:nvSpPr>
        <p:spPr>
          <a:xfrm>
            <a:off x="1619793" y="6374674"/>
            <a:ext cx="29626560" cy="13245737"/>
          </a:xfrm>
        </p:spPr>
        <p:txBody>
          <a:bodyPr>
            <a:normAutofit/>
          </a:bodyPr>
          <a:lstStyle/>
          <a:p>
            <a:pPr marL="0" indent="0">
              <a:buNone/>
            </a:pPr>
            <a:r>
              <a:rPr lang="en-US" sz="4400" b="1" dirty="0">
                <a:solidFill>
                  <a:srgbClr val="355E91"/>
                </a:solidFill>
              </a:rPr>
              <a:t>3.12. MILESTONE C. </a:t>
            </a:r>
          </a:p>
          <a:p>
            <a:pPr marL="0" indent="0">
              <a:buNone/>
            </a:pPr>
            <a:endParaRPr lang="en-US" sz="4400" dirty="0">
              <a:solidFill>
                <a:srgbClr val="355E91"/>
              </a:solidFill>
            </a:endParaRPr>
          </a:p>
          <a:p>
            <a:pPr marL="457200" indent="0">
              <a:buNone/>
            </a:pPr>
            <a:r>
              <a:rPr lang="en-US" sz="4400" b="1" dirty="0">
                <a:solidFill>
                  <a:srgbClr val="355E91"/>
                </a:solidFill>
              </a:rPr>
              <a:t>a. Purpose. </a:t>
            </a:r>
            <a:endParaRPr lang="en-US" sz="4400" dirty="0">
              <a:solidFill>
                <a:srgbClr val="355E91"/>
              </a:solidFill>
            </a:endParaRPr>
          </a:p>
          <a:p>
            <a:pPr marL="457200" indent="0">
              <a:buNone/>
            </a:pPr>
            <a:r>
              <a:rPr lang="en-US" sz="4400" dirty="0">
                <a:solidFill>
                  <a:srgbClr val="000000"/>
                </a:solidFill>
              </a:rPr>
              <a:t>Milestone C is the point at which a program is reviewed for entrance into the P&amp;D phase. </a:t>
            </a:r>
          </a:p>
          <a:p>
            <a:pPr marL="457200" indent="0">
              <a:buNone/>
            </a:pPr>
            <a:endParaRPr lang="en-US" sz="4400" dirty="0">
              <a:solidFill>
                <a:srgbClr val="000000"/>
              </a:solidFill>
            </a:endParaRPr>
          </a:p>
          <a:p>
            <a:pPr marL="457200" indent="0">
              <a:buNone/>
            </a:pPr>
            <a:r>
              <a:rPr lang="en-US" sz="4400" b="1" dirty="0">
                <a:solidFill>
                  <a:srgbClr val="355E91"/>
                </a:solidFill>
              </a:rPr>
              <a:t>b. At the Milestone C Review. </a:t>
            </a:r>
            <a:endParaRPr lang="en-US" sz="4400" dirty="0">
              <a:solidFill>
                <a:srgbClr val="355E91"/>
              </a:solidFill>
            </a:endParaRPr>
          </a:p>
          <a:p>
            <a:pPr marL="457200" indent="0">
              <a:buNone/>
            </a:pPr>
            <a:r>
              <a:rPr lang="en-US" sz="4400" dirty="0">
                <a:solidFill>
                  <a:srgbClr val="000000"/>
                </a:solidFill>
              </a:rPr>
              <a:t>The following information will typically be considered: the results of developmental tests and evaluations and any early operational test and evaluation; evidence that the production design is stable; the results of an operational assessment (if conducted); the maturity of the software; any significant manufacturing risks; the status of critical intelligence parameters and intelligence mission data requirements, relative to fielding timelines; and full funding. </a:t>
            </a:r>
          </a:p>
          <a:p>
            <a:pPr marL="457200" indent="0">
              <a:buNone/>
            </a:pPr>
            <a:endParaRPr lang="en-US" sz="4400" dirty="0">
              <a:solidFill>
                <a:srgbClr val="000000"/>
              </a:solidFill>
            </a:endParaRPr>
          </a:p>
          <a:p>
            <a:pPr marL="457200" indent="0">
              <a:buNone/>
            </a:pPr>
            <a:r>
              <a:rPr lang="en-US" sz="4400" b="1" dirty="0">
                <a:solidFill>
                  <a:srgbClr val="355E91"/>
                </a:solidFill>
              </a:rPr>
              <a:t>c. Decisions. </a:t>
            </a:r>
            <a:endParaRPr lang="en-US" sz="4400" dirty="0">
              <a:solidFill>
                <a:srgbClr val="355E91"/>
              </a:solidFill>
            </a:endParaRPr>
          </a:p>
          <a:p>
            <a:pPr marL="457200" indent="0">
              <a:buNone/>
            </a:pPr>
            <a:r>
              <a:rPr lang="en-US" sz="4400" dirty="0">
                <a:solidFill>
                  <a:srgbClr val="000000"/>
                </a:solidFill>
              </a:rPr>
              <a:t>The MDA’s decision to approve Milestone C will authorize the program to proceed to the P&amp;D phase, enter LRIP, or begin limited deployment for AISs, and award contracts for the phase.</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15649307" y="2246812"/>
            <a:ext cx="1201783" cy="1071153"/>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10275013" y="2360637"/>
            <a:ext cx="7111025" cy="5016076"/>
          </a:xfrm>
          <a:prstGeom prst="rect">
            <a:avLst/>
          </a:prstGeom>
        </p:spPr>
      </p:pic>
      <p:pic>
        <p:nvPicPr>
          <p:cNvPr id="14" name="Picture 13">
            <a:hlinkClick r:id="rId5" tooltip="AAFDID"/>
          </p:cNvPr>
          <p:cNvPicPr>
            <a:picLocks noChangeAspect="1"/>
          </p:cNvPicPr>
          <p:nvPr/>
        </p:nvPicPr>
        <p:blipFill>
          <a:blip r:embed="rId6"/>
          <a:stretch>
            <a:fillRect/>
          </a:stretch>
        </p:blipFill>
        <p:spPr>
          <a:xfrm>
            <a:off x="10275013" y="18725061"/>
            <a:ext cx="17287875" cy="1790700"/>
          </a:xfrm>
          <a:prstGeom prst="rect">
            <a:avLst/>
          </a:prstGeom>
        </p:spPr>
      </p:pic>
      <p:sp>
        <p:nvSpPr>
          <p:cNvPr id="5" name="TextBox 4">
            <a:extLst>
              <a:ext uri="{FF2B5EF4-FFF2-40B4-BE49-F238E27FC236}">
                <a16:creationId xmlns:a16="http://schemas.microsoft.com/office/drawing/2014/main" id="{4B0325E8-CA7F-E7C2-2D3E-9DA59BE2B2CC}"/>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318257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Production and Deployment (P&amp;D) Phase</a:t>
            </a:r>
            <a:endParaRPr lang="en-US" dirty="0"/>
          </a:p>
        </p:txBody>
      </p:sp>
      <p:sp>
        <p:nvSpPr>
          <p:cNvPr id="4" name="Content Placeholder 2"/>
          <p:cNvSpPr>
            <a:spLocks noGrp="1"/>
          </p:cNvSpPr>
          <p:nvPr>
            <p:ph idx="1"/>
          </p:nvPr>
        </p:nvSpPr>
        <p:spPr>
          <a:xfrm>
            <a:off x="1027248" y="6908876"/>
            <a:ext cx="29626560" cy="13245737"/>
          </a:xfrm>
        </p:spPr>
        <p:txBody>
          <a:bodyPr>
            <a:normAutofit/>
          </a:bodyPr>
          <a:lstStyle/>
          <a:p>
            <a:pPr marL="0" indent="0">
              <a:buNone/>
            </a:pPr>
            <a:r>
              <a:rPr lang="en-US" sz="4400" b="1" dirty="0">
                <a:solidFill>
                  <a:srgbClr val="355E91"/>
                </a:solidFill>
              </a:rPr>
              <a:t>3.13. P&amp;D PHASE. </a:t>
            </a:r>
            <a:endParaRPr lang="en-US" sz="4400" dirty="0">
              <a:solidFill>
                <a:srgbClr val="355E91"/>
              </a:solidFill>
            </a:endParaRPr>
          </a:p>
          <a:p>
            <a:pPr marL="0" indent="0">
              <a:buNone/>
            </a:pPr>
            <a:r>
              <a:rPr lang="en-US" sz="4400" b="1" dirty="0">
                <a:solidFill>
                  <a:srgbClr val="355E91"/>
                </a:solidFill>
              </a:rPr>
              <a:t>a. Purpose. </a:t>
            </a:r>
            <a:endParaRPr lang="en-US" sz="4400" dirty="0">
              <a:solidFill>
                <a:srgbClr val="355E91"/>
              </a:solidFill>
            </a:endParaRPr>
          </a:p>
          <a:p>
            <a:pPr marL="0" indent="0">
              <a:buNone/>
            </a:pPr>
            <a:r>
              <a:rPr lang="en-US" sz="4400" dirty="0">
                <a:solidFill>
                  <a:srgbClr val="000000"/>
                </a:solidFill>
              </a:rPr>
              <a:t>The purpose of the P&amp;D phase is to produce and deploy requirements-compliant materiel solutions to the receiving operating organizations. </a:t>
            </a:r>
          </a:p>
          <a:p>
            <a:pPr marL="0" indent="0">
              <a:buNone/>
            </a:pPr>
            <a:r>
              <a:rPr lang="en-US" sz="4400" b="1" dirty="0">
                <a:solidFill>
                  <a:srgbClr val="355E91"/>
                </a:solidFill>
              </a:rPr>
              <a:t>b. Phase Description. </a:t>
            </a:r>
            <a:endParaRPr lang="en-US" sz="4400" dirty="0">
              <a:solidFill>
                <a:srgbClr val="355E91"/>
              </a:solidFill>
            </a:endParaRPr>
          </a:p>
          <a:p>
            <a:pPr marL="0" indent="0">
              <a:buNone/>
            </a:pPr>
            <a:r>
              <a:rPr lang="en-US" sz="4400" dirty="0">
                <a:solidFill>
                  <a:srgbClr val="000000"/>
                </a:solidFill>
              </a:rPr>
              <a:t>The P&amp;D phase is guided by an updated CDD if required, the acquisition strategy, and the test and evaluation master plan. In this phase the product is produced and fielded or deployed for use by operational units. </a:t>
            </a:r>
          </a:p>
          <a:p>
            <a:pPr marL="0" indent="0">
              <a:buNone/>
            </a:pPr>
            <a:r>
              <a:rPr lang="en-US" sz="4400" dirty="0">
                <a:solidFill>
                  <a:srgbClr val="000000"/>
                </a:solidFill>
              </a:rPr>
              <a:t>(1) The phase includes a number of key events: LRIP, personnel training, completion of developmental test and evaluation (if required), initial operational test and evaluation, and the full-rate production (FRP) or full-deployment (FD) decision. In this phase, all system sustainment and support activities are initiated if not already begun, and the appropriate operational authority will declare initial operational capability (IOC) when the defined operational organization has been equipped and trained and is determined to be capable of conducting mission operations. “Should cost” management and other techniques will be used continuously to control and reduce costs. </a:t>
            </a:r>
          </a:p>
          <a:p>
            <a:pPr marL="0" indent="0">
              <a:buNone/>
            </a:pPr>
            <a:r>
              <a:rPr lang="en-US" sz="4400" dirty="0">
                <a:solidFill>
                  <a:srgbClr val="000000"/>
                </a:solidFill>
              </a:rPr>
              <a:t>(2) For MDAPs, and other programs on the Director of Operational Test and Evaluation (DOT&amp;E) Oversight List, the DOT&amp;E will provide a report providing the opinion of the DOT&amp;E as to whether the program is operationally effective, suitable and survivable before the MDA makes the decision to proceed beyond LRIP or limited deployment. If LRIP is not conducted for programs on the DOT&amp;E oversight list, production representative test articles must be provided for the conduct of operational and live fire testing.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hlinkClick r:id="rId3"/>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4"/>
              </a:rPr>
              <a:t>Video Overview of</a:t>
            </a:r>
          </a:p>
          <a:p>
            <a:pPr algn="ctr"/>
            <a:endParaRPr lang="en-US" sz="3200" dirty="0">
              <a:hlinkClick r:id="rId4"/>
            </a:endParaRPr>
          </a:p>
          <a:p>
            <a:pPr algn="ctr"/>
            <a:endParaRPr lang="en-US" sz="3200" dirty="0">
              <a:hlinkClick r:id="rId4"/>
            </a:endParaRPr>
          </a:p>
          <a:p>
            <a:pPr algn="ctr"/>
            <a:endParaRPr lang="en-US" sz="3200" dirty="0">
              <a:hlinkClick r:id="rId4"/>
            </a:endParaRPr>
          </a:p>
          <a:p>
            <a:pPr algn="ctr"/>
            <a:endParaRPr lang="en-US" sz="3200" dirty="0">
              <a:hlinkClick r:id="rId4"/>
            </a:endParaRPr>
          </a:p>
          <a:p>
            <a:pPr algn="ctr"/>
            <a:r>
              <a:rPr lang="en-US" sz="3200" dirty="0">
                <a:hlinkClick r:id="rId4"/>
              </a:rPr>
              <a:t>the P&amp;D Phase </a:t>
            </a:r>
            <a:endParaRPr lang="en-US" sz="3200" dirty="0"/>
          </a:p>
        </p:txBody>
      </p:sp>
      <p:pic>
        <p:nvPicPr>
          <p:cNvPr id="13" name="Picture 12">
            <a:hlinkClick r:id="rId4"/>
          </p:cNvPr>
          <p:cNvPicPr>
            <a:picLocks noChangeAspect="1"/>
          </p:cNvPicPr>
          <p:nvPr/>
        </p:nvPicPr>
        <p:blipFill>
          <a:blip r:embed="rId5"/>
          <a:stretch>
            <a:fillRect/>
          </a:stretch>
        </p:blipFill>
        <p:spPr>
          <a:xfrm>
            <a:off x="4087906" y="3322063"/>
            <a:ext cx="2307011" cy="1728427"/>
          </a:xfrm>
          <a:prstGeom prst="rect">
            <a:avLst/>
          </a:prstGeom>
        </p:spPr>
      </p:pic>
      <p:pic>
        <p:nvPicPr>
          <p:cNvPr id="5" name="Picture 4"/>
          <p:cNvPicPr>
            <a:picLocks noChangeAspect="1"/>
          </p:cNvPicPr>
          <p:nvPr/>
        </p:nvPicPr>
        <p:blipFill>
          <a:blip r:embed="rId6"/>
          <a:stretch>
            <a:fillRect/>
          </a:stretch>
        </p:blipFill>
        <p:spPr>
          <a:xfrm>
            <a:off x="12287984" y="2011337"/>
            <a:ext cx="9953450" cy="5952553"/>
          </a:xfrm>
          <a:prstGeom prst="rect">
            <a:avLst/>
          </a:prstGeom>
        </p:spPr>
      </p:pic>
      <p:sp>
        <p:nvSpPr>
          <p:cNvPr id="3" name="TextBox 2">
            <a:extLst>
              <a:ext uri="{FF2B5EF4-FFF2-40B4-BE49-F238E27FC236}">
                <a16:creationId xmlns:a16="http://schemas.microsoft.com/office/drawing/2014/main" id="{7B012FE4-C662-FD5C-270D-216E88CB995F}"/>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425517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2287984" y="2011337"/>
            <a:ext cx="9953450" cy="5952553"/>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Low Rate Initial Production (LRIP)</a:t>
            </a:r>
            <a:endParaRPr lang="en-US" dirty="0"/>
          </a:p>
        </p:txBody>
      </p:sp>
      <p:sp>
        <p:nvSpPr>
          <p:cNvPr id="4" name="Content Placeholder 2"/>
          <p:cNvSpPr>
            <a:spLocks noGrp="1"/>
          </p:cNvSpPr>
          <p:nvPr>
            <p:ph idx="1"/>
          </p:nvPr>
        </p:nvSpPr>
        <p:spPr>
          <a:xfrm>
            <a:off x="1914091" y="9122486"/>
            <a:ext cx="29992321" cy="8869680"/>
          </a:xfrm>
        </p:spPr>
        <p:txBody>
          <a:bodyPr>
            <a:normAutofit/>
          </a:bodyPr>
          <a:lstStyle/>
          <a:p>
            <a:pPr marL="0" indent="0" defTabSz="862013">
              <a:buNone/>
            </a:pPr>
            <a:r>
              <a:rPr lang="en-US" sz="6000" dirty="0"/>
              <a:t>The first part of the Production and Deployment (P&amp;D) phase. LRIP is intended to result in completion of manufacturing development in order to ensure adequate and efficient manufacturing capability and to produce the minimum quantity necessary to provide production or production-representative articles for Initial Operational Test and Evaluation (IOT&amp;E), establish an initial production base for the system, and permit an orderly increase in the production rate for the system, sufficient to lead to Full-Rate Production (FRP) upon successful completion of operational (and live-fire, where applicable) testing.</a:t>
            </a:r>
            <a:endParaRPr lang="en-US" sz="2000" dirty="0">
              <a:solidFill>
                <a:srgbClr val="000000"/>
              </a:solidFill>
              <a:latin typeface="Times New Roman" panose="02020603050405020304" pitchFamily="18"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3520057" y="3195788"/>
            <a:ext cx="1358538" cy="836023"/>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a:hlinkClick r:id="rId4"/>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P&amp;D Phase </a:t>
            </a:r>
            <a:endParaRPr lang="en-US" sz="3200" dirty="0"/>
          </a:p>
        </p:txBody>
      </p:sp>
      <p:pic>
        <p:nvPicPr>
          <p:cNvPr id="17" name="Picture 16">
            <a:hlinkClick r:id="rId5"/>
          </p:cNvPr>
          <p:cNvPicPr>
            <a:picLocks noChangeAspect="1"/>
          </p:cNvPicPr>
          <p:nvPr/>
        </p:nvPicPr>
        <p:blipFill>
          <a:blip r:embed="rId6"/>
          <a:stretch>
            <a:fillRect/>
          </a:stretch>
        </p:blipFill>
        <p:spPr>
          <a:xfrm>
            <a:off x="4087906" y="3322063"/>
            <a:ext cx="2307011" cy="1728427"/>
          </a:xfrm>
          <a:prstGeom prst="rect">
            <a:avLst/>
          </a:prstGeom>
        </p:spPr>
      </p:pic>
      <p:sp>
        <p:nvSpPr>
          <p:cNvPr id="3" name="TextBox 2">
            <a:extLst>
              <a:ext uri="{FF2B5EF4-FFF2-40B4-BE49-F238E27FC236}">
                <a16:creationId xmlns:a16="http://schemas.microsoft.com/office/drawing/2014/main" id="{D1D0BE58-0C56-DABD-EB5D-3CC6FA217D68}"/>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52483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2287984" y="2011337"/>
            <a:ext cx="9953450" cy="5952553"/>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Full Rate Production Decision Review (FRPDR)</a:t>
            </a:r>
            <a:endParaRPr lang="en-US" dirty="0"/>
          </a:p>
        </p:txBody>
      </p:sp>
      <p:sp>
        <p:nvSpPr>
          <p:cNvPr id="4" name="Content Placeholder 2"/>
          <p:cNvSpPr>
            <a:spLocks noGrp="1"/>
          </p:cNvSpPr>
          <p:nvPr>
            <p:ph idx="1"/>
          </p:nvPr>
        </p:nvSpPr>
        <p:spPr>
          <a:xfrm>
            <a:off x="2149793" y="8792436"/>
            <a:ext cx="29626560" cy="8491625"/>
          </a:xfrm>
        </p:spPr>
        <p:txBody>
          <a:bodyPr>
            <a:normAutofit/>
          </a:bodyPr>
          <a:lstStyle/>
          <a:p>
            <a:pPr marL="0" indent="0">
              <a:buNone/>
            </a:pPr>
            <a:r>
              <a:rPr lang="en-US" sz="4400" b="1" dirty="0">
                <a:solidFill>
                  <a:srgbClr val="355E91"/>
                </a:solidFill>
                <a:latin typeface="Calibri" panose="020F0502020204030204" pitchFamily="34" charset="0"/>
                <a:cs typeface="Calibri" panose="020F0502020204030204" pitchFamily="34" charset="0"/>
              </a:rPr>
              <a:t>3.14. FRP DECISION OR FD DECISION. </a:t>
            </a:r>
          </a:p>
          <a:p>
            <a:pPr marL="0" indent="0">
              <a:buNone/>
            </a:pPr>
            <a:endParaRPr lang="en-US" sz="4400" dirty="0">
              <a:solidFill>
                <a:srgbClr val="355E91"/>
              </a:solidFill>
              <a:latin typeface="Calibri" panose="020F0502020204030204" pitchFamily="34" charset="0"/>
              <a:cs typeface="Calibri" panose="020F0502020204030204" pitchFamily="34" charset="0"/>
            </a:endParaRPr>
          </a:p>
          <a:p>
            <a:pPr marL="0" indent="0">
              <a:buNone/>
            </a:pPr>
            <a:r>
              <a:rPr lang="en-US" sz="4400" dirty="0">
                <a:solidFill>
                  <a:srgbClr val="000000"/>
                </a:solidFill>
                <a:latin typeface="Calibri" panose="020F0502020204030204" pitchFamily="34" charset="0"/>
                <a:cs typeface="Calibri" panose="020F0502020204030204" pitchFamily="34" charset="0"/>
              </a:rPr>
              <a:t>The MDA will conduct an FRP decision review to assess the results of initial OT&amp;E and initial manufacturing to determine whether to proceed to FRP. Proceeding to FRP requires control of the manufacturing process, acceptable performance and reliability, the establishment of adequate sustainment and support systems, and for MDAPs, an ICE and an ITRA. This decision will be informed by consideration of any new validated threat environments that might affect operational effectiveness. The MDA may consult with the requirements validation authority as part of the decision making process to ensure that capability requirements are current. The MDA will document the results of the review in an ADM.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4684188" y="5332800"/>
            <a:ext cx="2114644" cy="1874824"/>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hlinkClick r:id="rId4"/>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P&amp;D Phase </a:t>
            </a:r>
            <a:endParaRPr lang="en-US" sz="3200" dirty="0"/>
          </a:p>
        </p:txBody>
      </p:sp>
      <p:pic>
        <p:nvPicPr>
          <p:cNvPr id="18" name="Picture 17">
            <a:hlinkClick r:id="rId5"/>
          </p:cNvPr>
          <p:cNvPicPr>
            <a:picLocks noChangeAspect="1"/>
          </p:cNvPicPr>
          <p:nvPr/>
        </p:nvPicPr>
        <p:blipFill>
          <a:blip r:embed="rId6"/>
          <a:stretch>
            <a:fillRect/>
          </a:stretch>
        </p:blipFill>
        <p:spPr>
          <a:xfrm>
            <a:off x="4087906" y="3322063"/>
            <a:ext cx="2307011" cy="1728427"/>
          </a:xfrm>
          <a:prstGeom prst="rect">
            <a:avLst/>
          </a:prstGeom>
        </p:spPr>
      </p:pic>
      <p:pic>
        <p:nvPicPr>
          <p:cNvPr id="14" name="Picture 13">
            <a:hlinkClick r:id="rId7" tooltip="AAFDID"/>
          </p:cNvPr>
          <p:cNvPicPr>
            <a:picLocks noChangeAspect="1"/>
          </p:cNvPicPr>
          <p:nvPr/>
        </p:nvPicPr>
        <p:blipFill>
          <a:blip r:embed="rId8"/>
          <a:stretch>
            <a:fillRect/>
          </a:stretch>
        </p:blipFill>
        <p:spPr>
          <a:xfrm>
            <a:off x="8154894" y="19272279"/>
            <a:ext cx="17287875" cy="1790700"/>
          </a:xfrm>
          <a:prstGeom prst="rect">
            <a:avLst/>
          </a:prstGeom>
        </p:spPr>
      </p:pic>
      <p:sp>
        <p:nvSpPr>
          <p:cNvPr id="3" name="TextBox 2">
            <a:extLst>
              <a:ext uri="{FF2B5EF4-FFF2-40B4-BE49-F238E27FC236}">
                <a16:creationId xmlns:a16="http://schemas.microsoft.com/office/drawing/2014/main" id="{6721CD0E-4726-C8EF-53FE-ECA01161DC2D}"/>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9" tooltip="DoDI 5000.85 Major Capability Acquisition"/>
              </a:rPr>
              <a:t>DoDI 5000.85</a:t>
            </a:r>
            <a:endParaRPr lang="en-US" sz="3600" dirty="0"/>
          </a:p>
        </p:txBody>
      </p:sp>
    </p:spTree>
    <p:extLst>
      <p:ext uri="{BB962C8B-B14F-4D97-AF65-F5344CB8AC3E}">
        <p14:creationId xmlns:p14="http://schemas.microsoft.com/office/powerpoint/2010/main" val="243901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2287984" y="2011337"/>
            <a:ext cx="9953450" cy="5952553"/>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Initial Operational Capability (IOC)</a:t>
            </a:r>
            <a:endParaRPr lang="en-US" dirty="0"/>
          </a:p>
        </p:txBody>
      </p:sp>
      <p:sp>
        <p:nvSpPr>
          <p:cNvPr id="4" name="Content Placeholder 2"/>
          <p:cNvSpPr>
            <a:spLocks noGrp="1"/>
          </p:cNvSpPr>
          <p:nvPr>
            <p:ph idx="1"/>
          </p:nvPr>
        </p:nvSpPr>
        <p:spPr>
          <a:xfrm>
            <a:off x="1672044" y="8046720"/>
            <a:ext cx="29992321" cy="12043955"/>
          </a:xfrm>
        </p:spPr>
        <p:txBody>
          <a:bodyPr>
            <a:normAutofit/>
          </a:bodyPr>
          <a:lstStyle/>
          <a:p>
            <a:pPr marL="0" indent="0" defTabSz="862013">
              <a:buNone/>
            </a:pPr>
            <a:r>
              <a:rPr lang="en-US" sz="4400" dirty="0">
                <a:solidFill>
                  <a:srgbClr val="000000"/>
                </a:solidFill>
                <a:latin typeface="Times New Roman" panose="02020603050405020304" pitchFamily="18" charset="0"/>
              </a:rPr>
              <a:t>Initial Operational Capability (IOC) - In general, attained when selected units and/or organizations in the force structure scheduled to receive a new system have received it and have the ability to employ and maintain it. The specifics for any particular system IOC are defined in that system’s Capability Development Document (CDD).</a:t>
            </a:r>
          </a:p>
        </p:txBody>
      </p:sp>
      <p:sp>
        <p:nvSpPr>
          <p:cNvPr id="6" name="TextBox 5"/>
          <p:cNvSpPr txBox="1"/>
          <p:nvPr/>
        </p:nvSpPr>
        <p:spPr>
          <a:xfrm>
            <a:off x="939772" y="19985345"/>
            <a:ext cx="7735329"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4"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5406488" y="1794253"/>
            <a:ext cx="1358538" cy="1436914"/>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a:hlinkClick r:id="rId5"/>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6"/>
              </a:rPr>
              <a:t>Video Overview of</a:t>
            </a:r>
          </a:p>
          <a:p>
            <a:pPr algn="ctr"/>
            <a:endParaRPr lang="en-US" sz="3200" dirty="0">
              <a:hlinkClick r:id="rId6"/>
            </a:endParaRPr>
          </a:p>
          <a:p>
            <a:pPr algn="ctr"/>
            <a:endParaRPr lang="en-US" sz="3200" dirty="0">
              <a:hlinkClick r:id="rId6"/>
            </a:endParaRPr>
          </a:p>
          <a:p>
            <a:pPr algn="ctr"/>
            <a:endParaRPr lang="en-US" sz="3200" dirty="0">
              <a:hlinkClick r:id="rId6"/>
            </a:endParaRPr>
          </a:p>
          <a:p>
            <a:pPr algn="ctr"/>
            <a:endParaRPr lang="en-US" sz="3200" dirty="0">
              <a:hlinkClick r:id="rId6"/>
            </a:endParaRPr>
          </a:p>
          <a:p>
            <a:pPr algn="ctr"/>
            <a:r>
              <a:rPr lang="en-US" sz="3200" dirty="0">
                <a:hlinkClick r:id="rId6"/>
              </a:rPr>
              <a:t>the P&amp;D Phase </a:t>
            </a:r>
            <a:endParaRPr lang="en-US" sz="3200" dirty="0"/>
          </a:p>
        </p:txBody>
      </p:sp>
      <p:pic>
        <p:nvPicPr>
          <p:cNvPr id="16" name="Picture 15">
            <a:hlinkClick r:id="rId6"/>
          </p:cNvPr>
          <p:cNvPicPr>
            <a:picLocks noChangeAspect="1"/>
          </p:cNvPicPr>
          <p:nvPr/>
        </p:nvPicPr>
        <p:blipFill>
          <a:blip r:embed="rId7"/>
          <a:stretch>
            <a:fillRect/>
          </a:stretch>
        </p:blipFill>
        <p:spPr>
          <a:xfrm>
            <a:off x="4087906" y="3322063"/>
            <a:ext cx="2307011" cy="1728427"/>
          </a:xfrm>
          <a:prstGeom prst="rect">
            <a:avLst/>
          </a:prstGeom>
        </p:spPr>
      </p:pic>
      <p:sp>
        <p:nvSpPr>
          <p:cNvPr id="12" name="TextBox 11">
            <a:extLst>
              <a:ext uri="{FF2B5EF4-FFF2-40B4-BE49-F238E27FC236}">
                <a16:creationId xmlns:a16="http://schemas.microsoft.com/office/drawing/2014/main" id="{D37EB087-93D1-FE60-5AEE-C7B741DCACC0}"/>
              </a:ext>
            </a:extLst>
          </p:cNvPr>
          <p:cNvSpPr txBox="1"/>
          <p:nvPr/>
        </p:nvSpPr>
        <p:spPr>
          <a:xfrm>
            <a:off x="939772" y="20796421"/>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114945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2287984" y="2011337"/>
            <a:ext cx="9953450" cy="5952553"/>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Full Rate Production (FRP)</a:t>
            </a:r>
            <a:endParaRPr lang="en-US" dirty="0"/>
          </a:p>
        </p:txBody>
      </p:sp>
      <p:sp>
        <p:nvSpPr>
          <p:cNvPr id="4" name="Content Placeholder 2"/>
          <p:cNvSpPr>
            <a:spLocks noGrp="1"/>
          </p:cNvSpPr>
          <p:nvPr>
            <p:ph idx="1"/>
          </p:nvPr>
        </p:nvSpPr>
        <p:spPr>
          <a:xfrm>
            <a:off x="1537574" y="9975227"/>
            <a:ext cx="29992321" cy="7023975"/>
          </a:xfrm>
        </p:spPr>
        <p:txBody>
          <a:bodyPr>
            <a:noAutofit/>
          </a:bodyPr>
          <a:lstStyle/>
          <a:p>
            <a:pPr marL="0" indent="0">
              <a:buNone/>
            </a:pPr>
            <a:r>
              <a:rPr lang="en-US" sz="6000" dirty="0"/>
              <a:t>The second effort of the Production and Deployment (P&amp;D) phase defined and established by DoDI 5000.02. This effort follows a successful Full-Rate Production Decision Review (FRP DR). The system is produced at rate production and deployed to the field or fleet. This phase overlaps the Operations and Support (O&amp;S) phase since fielded systems are operated and supported (sustained) while Full-Rate Production (FRP) is ongoing.</a:t>
            </a:r>
          </a:p>
          <a:p>
            <a:pPr marL="0" indent="0">
              <a:buNone/>
            </a:pPr>
            <a:br>
              <a:rPr lang="en-US" sz="5400" dirty="0"/>
            </a:br>
            <a:endParaRPr lang="en-US" sz="2000" dirty="0">
              <a:solidFill>
                <a:srgbClr val="000000"/>
              </a:solidFill>
              <a:latin typeface="Times New Roman" panose="02020603050405020304" pitchFamily="18"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5624713" y="6871830"/>
            <a:ext cx="5083757" cy="836023"/>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a:hlinkClick r:id="rId4"/>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P&amp;D Phase </a:t>
            </a:r>
            <a:endParaRPr lang="en-US" sz="3200" dirty="0"/>
          </a:p>
        </p:txBody>
      </p:sp>
      <p:pic>
        <p:nvPicPr>
          <p:cNvPr id="17" name="Picture 16">
            <a:hlinkClick r:id="rId5"/>
          </p:cNvPr>
          <p:cNvPicPr>
            <a:picLocks noChangeAspect="1"/>
          </p:cNvPicPr>
          <p:nvPr/>
        </p:nvPicPr>
        <p:blipFill>
          <a:blip r:embed="rId6"/>
          <a:stretch>
            <a:fillRect/>
          </a:stretch>
        </p:blipFill>
        <p:spPr>
          <a:xfrm>
            <a:off x="4087906" y="3322063"/>
            <a:ext cx="2307011" cy="1728427"/>
          </a:xfrm>
          <a:prstGeom prst="rect">
            <a:avLst/>
          </a:prstGeom>
        </p:spPr>
      </p:pic>
      <p:sp>
        <p:nvSpPr>
          <p:cNvPr id="14" name="TextBox 13"/>
          <p:cNvSpPr txBox="1"/>
          <p:nvPr/>
        </p:nvSpPr>
        <p:spPr>
          <a:xfrm>
            <a:off x="1031153" y="19867803"/>
            <a:ext cx="7735329" cy="646331"/>
          </a:xfrm>
          <a:prstGeom prst="rect">
            <a:avLst/>
          </a:prstGeom>
          <a:noFill/>
        </p:spPr>
        <p:txBody>
          <a:bodyPr wrap="square" rtlCol="0">
            <a:spAutoFit/>
          </a:bodyPr>
          <a:lstStyle/>
          <a:p>
            <a:r>
              <a:rPr lang="en-US" sz="3600" dirty="0">
                <a:solidFill>
                  <a:prstClr val="black"/>
                </a:solidFill>
                <a:hlinkClick r:id="rId7"/>
              </a:rPr>
              <a:t>DAU Glossary</a:t>
            </a:r>
            <a:endParaRPr lang="en-US" sz="3600" dirty="0">
              <a:solidFill>
                <a:prstClr val="black"/>
              </a:solidFill>
            </a:endParaRPr>
          </a:p>
        </p:txBody>
      </p:sp>
      <p:sp>
        <p:nvSpPr>
          <p:cNvPr id="3" name="TextBox 2">
            <a:extLst>
              <a:ext uri="{FF2B5EF4-FFF2-40B4-BE49-F238E27FC236}">
                <a16:creationId xmlns:a16="http://schemas.microsoft.com/office/drawing/2014/main" id="{5757E6EE-FADF-C487-EEDC-72E78246E2F3}"/>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237423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2287984" y="2011337"/>
            <a:ext cx="9953450" cy="5952553"/>
          </a:xfrm>
          <a:prstGeom prst="rect">
            <a:avLst/>
          </a:prstGeom>
        </p:spPr>
      </p:pic>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Full Operational Capability (FOC)</a:t>
            </a:r>
            <a:endParaRPr lang="en-US" dirty="0"/>
          </a:p>
        </p:txBody>
      </p:sp>
      <p:sp>
        <p:nvSpPr>
          <p:cNvPr id="4" name="Content Placeholder 2"/>
          <p:cNvSpPr>
            <a:spLocks noGrp="1"/>
          </p:cNvSpPr>
          <p:nvPr>
            <p:ph idx="1"/>
          </p:nvPr>
        </p:nvSpPr>
        <p:spPr>
          <a:xfrm>
            <a:off x="1967879" y="9978458"/>
            <a:ext cx="29992321" cy="5803751"/>
          </a:xfrm>
        </p:spPr>
        <p:txBody>
          <a:bodyPr vert="horz" lIns="313502" tIns="156751" rIns="313502" bIns="156751" rtlCol="0">
            <a:noAutofit/>
          </a:bodyPr>
          <a:lstStyle/>
          <a:p>
            <a:pPr marL="0" indent="0">
              <a:buNone/>
            </a:pPr>
            <a:r>
              <a:rPr lang="en-US" sz="6000" dirty="0"/>
              <a:t>Full Operational Capability (FOC) - In general, attained when all units and/or organizations in the force structure scheduled to receive a system have received it and have the ability to employ and maintain it. The specifics for any particular system FOC are defined in that system’s Capability Development Document (CDD).</a:t>
            </a:r>
          </a:p>
        </p:txBody>
      </p:sp>
      <p:sp>
        <p:nvSpPr>
          <p:cNvPr id="6" name="TextBox 5"/>
          <p:cNvSpPr txBox="1"/>
          <p:nvPr/>
        </p:nvSpPr>
        <p:spPr>
          <a:xfrm>
            <a:off x="995808" y="19867803"/>
            <a:ext cx="7735329"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4"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0829108" y="5971745"/>
            <a:ext cx="1358538" cy="1436914"/>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a:hlinkClick r:id="rId5"/>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6"/>
              </a:rPr>
              <a:t>Video Overview of</a:t>
            </a:r>
          </a:p>
          <a:p>
            <a:pPr algn="ctr"/>
            <a:endParaRPr lang="en-US" sz="3200" dirty="0">
              <a:hlinkClick r:id="rId6"/>
            </a:endParaRPr>
          </a:p>
          <a:p>
            <a:pPr algn="ctr"/>
            <a:endParaRPr lang="en-US" sz="3200" dirty="0">
              <a:hlinkClick r:id="rId6"/>
            </a:endParaRPr>
          </a:p>
          <a:p>
            <a:pPr algn="ctr"/>
            <a:endParaRPr lang="en-US" sz="3200" dirty="0">
              <a:hlinkClick r:id="rId6"/>
            </a:endParaRPr>
          </a:p>
          <a:p>
            <a:pPr algn="ctr"/>
            <a:endParaRPr lang="en-US" sz="3200" dirty="0">
              <a:hlinkClick r:id="rId6"/>
            </a:endParaRPr>
          </a:p>
          <a:p>
            <a:pPr algn="ctr"/>
            <a:r>
              <a:rPr lang="en-US" sz="3200" dirty="0">
                <a:hlinkClick r:id="rId6"/>
              </a:rPr>
              <a:t>the P&amp;D Phase </a:t>
            </a:r>
            <a:endParaRPr lang="en-US" sz="3200" dirty="0"/>
          </a:p>
        </p:txBody>
      </p:sp>
      <p:pic>
        <p:nvPicPr>
          <p:cNvPr id="16" name="Picture 15">
            <a:hlinkClick r:id="rId6"/>
          </p:cNvPr>
          <p:cNvPicPr>
            <a:picLocks noChangeAspect="1"/>
          </p:cNvPicPr>
          <p:nvPr/>
        </p:nvPicPr>
        <p:blipFill>
          <a:blip r:embed="rId7"/>
          <a:stretch>
            <a:fillRect/>
          </a:stretch>
        </p:blipFill>
        <p:spPr>
          <a:xfrm>
            <a:off x="4087906" y="3322063"/>
            <a:ext cx="2307011" cy="1728427"/>
          </a:xfrm>
          <a:prstGeom prst="rect">
            <a:avLst/>
          </a:prstGeom>
        </p:spPr>
      </p:pic>
      <p:sp>
        <p:nvSpPr>
          <p:cNvPr id="3" name="TextBox 2">
            <a:extLst>
              <a:ext uri="{FF2B5EF4-FFF2-40B4-BE49-F238E27FC236}">
                <a16:creationId xmlns:a16="http://schemas.microsoft.com/office/drawing/2014/main" id="{B34C61D0-DE40-BCBD-316C-6F047AB9099E}"/>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387953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Operations and Support (O&amp;S) Phase</a:t>
            </a:r>
            <a:endParaRPr lang="en-US" dirty="0"/>
          </a:p>
        </p:txBody>
      </p:sp>
      <p:sp>
        <p:nvSpPr>
          <p:cNvPr id="4" name="Content Placeholder 2"/>
          <p:cNvSpPr>
            <a:spLocks noGrp="1"/>
          </p:cNvSpPr>
          <p:nvPr>
            <p:ph idx="1"/>
          </p:nvPr>
        </p:nvSpPr>
        <p:spPr>
          <a:xfrm>
            <a:off x="1201781" y="7158445"/>
            <a:ext cx="29626560" cy="13245737"/>
          </a:xfrm>
        </p:spPr>
        <p:txBody>
          <a:bodyPr>
            <a:normAutofit/>
          </a:bodyPr>
          <a:lstStyle/>
          <a:p>
            <a:pPr marL="0" indent="0">
              <a:buNone/>
            </a:pPr>
            <a:r>
              <a:rPr lang="en-US" sz="4400" b="1" dirty="0">
                <a:solidFill>
                  <a:srgbClr val="355E91"/>
                </a:solidFill>
                <a:latin typeface="Calibri" panose="020F0502020204030204" pitchFamily="34" charset="0"/>
                <a:cs typeface="Calibri" panose="020F0502020204030204" pitchFamily="34" charset="0"/>
              </a:rPr>
              <a:t>3.15. OPERATIONS AND SUPPORT (O&amp;S) PHASE. </a:t>
            </a:r>
            <a:endParaRPr lang="en-US" sz="4400" dirty="0">
              <a:solidFill>
                <a:srgbClr val="355E91"/>
              </a:solidFill>
              <a:latin typeface="Calibri" panose="020F0502020204030204" pitchFamily="34" charset="0"/>
              <a:cs typeface="Calibri" panose="020F0502020204030204" pitchFamily="34" charset="0"/>
            </a:endParaRPr>
          </a:p>
          <a:p>
            <a:pPr marL="0" indent="0">
              <a:buNone/>
            </a:pPr>
            <a:r>
              <a:rPr lang="en-US" sz="4400" b="1" dirty="0">
                <a:solidFill>
                  <a:srgbClr val="355E91"/>
                </a:solidFill>
                <a:latin typeface="Calibri" panose="020F0502020204030204" pitchFamily="34" charset="0"/>
                <a:cs typeface="Calibri" panose="020F0502020204030204" pitchFamily="34" charset="0"/>
              </a:rPr>
              <a:t>a. Purpose. </a:t>
            </a:r>
            <a:endParaRPr lang="en-US" sz="4400" dirty="0">
              <a:solidFill>
                <a:srgbClr val="355E91"/>
              </a:solidFill>
              <a:latin typeface="Calibri" panose="020F0502020204030204" pitchFamily="34" charset="0"/>
              <a:cs typeface="Calibri" panose="020F0502020204030204" pitchFamily="34" charset="0"/>
            </a:endParaRPr>
          </a:p>
          <a:p>
            <a:pPr marL="0" indent="0">
              <a:buNone/>
            </a:pPr>
            <a:r>
              <a:rPr lang="en-US" sz="4400" dirty="0">
                <a:solidFill>
                  <a:srgbClr val="000000"/>
                </a:solidFill>
                <a:latin typeface="Calibri" panose="020F0502020204030204" pitchFamily="34" charset="0"/>
                <a:cs typeface="Calibri" panose="020F0502020204030204" pitchFamily="34" charset="0"/>
              </a:rPr>
              <a:t>This phase executes the PSS, satisfies materiel readiness and operational support performance requirements including personnel training, and sustains the system over its life cycle, including disposal. The O&amp;S phase begins upon fielding of the first system(s), which may precede IOC, and is based on an MDA-approved PSS. </a:t>
            </a:r>
          </a:p>
          <a:p>
            <a:pPr marL="0" indent="0">
              <a:buNone/>
            </a:pPr>
            <a:r>
              <a:rPr lang="en-US" sz="4400" b="1" dirty="0">
                <a:solidFill>
                  <a:srgbClr val="355E91"/>
                </a:solidFill>
                <a:latin typeface="Calibri" panose="020F0502020204030204" pitchFamily="34" charset="0"/>
                <a:cs typeface="Calibri" panose="020F0502020204030204" pitchFamily="34" charset="0"/>
              </a:rPr>
              <a:t>b. Phase Description. </a:t>
            </a:r>
            <a:endParaRPr lang="en-US" sz="4400" dirty="0">
              <a:solidFill>
                <a:srgbClr val="355E91"/>
              </a:solidFill>
              <a:latin typeface="Calibri" panose="020F0502020204030204" pitchFamily="34" charset="0"/>
              <a:cs typeface="Calibri" panose="020F0502020204030204" pitchFamily="34" charset="0"/>
            </a:endParaRPr>
          </a:p>
          <a:p>
            <a:pPr marL="0" indent="0">
              <a:buNone/>
            </a:pPr>
            <a:r>
              <a:rPr lang="en-US" sz="4400" dirty="0">
                <a:solidFill>
                  <a:srgbClr val="000000"/>
                </a:solidFill>
                <a:latin typeface="Calibri" panose="020F0502020204030204" pitchFamily="34" charset="0"/>
                <a:cs typeface="Calibri" panose="020F0502020204030204" pitchFamily="34" charset="0"/>
              </a:rPr>
              <a:t>This phase includes two major efforts: sustainment and disposal. The MDA-approved PSS is the basis for the activities conducted during this phase. </a:t>
            </a:r>
          </a:p>
          <a:p>
            <a:pPr marL="0" indent="0">
              <a:buNone/>
            </a:pPr>
            <a:r>
              <a:rPr lang="en-US" sz="4400" dirty="0">
                <a:solidFill>
                  <a:srgbClr val="000000"/>
                </a:solidFill>
                <a:latin typeface="Calibri" panose="020F0502020204030204" pitchFamily="34" charset="0"/>
                <a:cs typeface="Calibri" panose="020F0502020204030204" pitchFamily="34" charset="0"/>
              </a:rPr>
              <a:t>------------------------------------------------------------------------------------------------------------------------------------------------------------</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10273327" y="2519736"/>
            <a:ext cx="10880026" cy="5605362"/>
          </a:xfrm>
          <a:prstGeom prst="rect">
            <a:avLst/>
          </a:prstGeom>
        </p:spPr>
      </p:pic>
      <p:sp>
        <p:nvSpPr>
          <p:cNvPr id="11" name="TextBox 10">
            <a:hlinkClick r:id="rId4"/>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O&amp;S Phase </a:t>
            </a:r>
            <a:endParaRPr lang="en-US" sz="3200" dirty="0"/>
          </a:p>
        </p:txBody>
      </p:sp>
      <p:pic>
        <p:nvPicPr>
          <p:cNvPr id="3" name="Picture 2">
            <a:hlinkClick r:id="rId5"/>
          </p:cNvPr>
          <p:cNvPicPr>
            <a:picLocks noChangeAspect="1"/>
          </p:cNvPicPr>
          <p:nvPr/>
        </p:nvPicPr>
        <p:blipFill>
          <a:blip r:embed="rId6"/>
          <a:stretch>
            <a:fillRect/>
          </a:stretch>
        </p:blipFill>
        <p:spPr>
          <a:xfrm>
            <a:off x="4034117" y="3295169"/>
            <a:ext cx="2307011" cy="1728427"/>
          </a:xfrm>
          <a:prstGeom prst="rect">
            <a:avLst/>
          </a:prstGeom>
        </p:spPr>
      </p:pic>
      <p:sp>
        <p:nvSpPr>
          <p:cNvPr id="6" name="TextBox 5">
            <a:extLst>
              <a:ext uri="{FF2B5EF4-FFF2-40B4-BE49-F238E27FC236}">
                <a16:creationId xmlns:a16="http://schemas.microsoft.com/office/drawing/2014/main" id="{C6B4DDE4-8BD4-00A7-66B2-F4440995BA3B}"/>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333951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2322208" y="-242046"/>
            <a:ext cx="28392120" cy="3180522"/>
          </a:xfrm>
        </p:spPr>
        <p:txBody>
          <a:bodyPr/>
          <a:lstStyle/>
          <a:p>
            <a:pPr lvl="0" algn="ctr">
              <a:lnSpc>
                <a:spcPts val="7560"/>
              </a:lnSpc>
              <a:spcBef>
                <a:spcPts val="0"/>
              </a:spcBef>
            </a:pPr>
            <a:r>
              <a:rPr lang="en-US" sz="7560" b="1" dirty="0">
                <a:solidFill>
                  <a:srgbClr val="222222"/>
                </a:solidFill>
                <a:latin typeface="Calibri" panose="020F0502020204030204"/>
                <a:ea typeface="+mn-ea"/>
                <a:cs typeface="Arial" panose="020B0604020202020204" pitchFamily="34" charset="0"/>
              </a:rPr>
              <a:t>ADAPTIVE ACQUISITION FRAMEWORK</a:t>
            </a:r>
            <a:br>
              <a:rPr lang="en-US" sz="7560" b="1" dirty="0">
                <a:solidFill>
                  <a:srgbClr val="222222"/>
                </a:solidFill>
                <a:latin typeface="Calibri" panose="020F0502020204030204"/>
                <a:ea typeface="+mn-ea"/>
                <a:cs typeface="Arial" panose="020B0604020202020204" pitchFamily="34" charset="0"/>
              </a:rPr>
            </a:br>
            <a:r>
              <a:rPr lang="en-US" sz="4800" b="1" dirty="0">
                <a:solidFill>
                  <a:srgbClr val="222222"/>
                </a:solidFill>
                <a:latin typeface="Calibri" panose="020F0502020204030204"/>
                <a:ea typeface="+mn-ea"/>
                <a:cs typeface="Arial" panose="020B0604020202020204" pitchFamily="34" charset="0"/>
                <a:hlinkClick r:id="rId2"/>
              </a:rPr>
              <a:t>(Click here for the AAF Website)</a:t>
            </a:r>
            <a:endParaRPr lang="en-US" dirty="0"/>
          </a:p>
        </p:txBody>
      </p:sp>
      <p:grpSp>
        <p:nvGrpSpPr>
          <p:cNvPr id="107" name="Group 106"/>
          <p:cNvGrpSpPr/>
          <p:nvPr/>
        </p:nvGrpSpPr>
        <p:grpSpPr>
          <a:xfrm>
            <a:off x="30534724" y="19312596"/>
            <a:ext cx="1917195" cy="2239639"/>
            <a:chOff x="8495953" y="6173511"/>
            <a:chExt cx="559293" cy="555765"/>
          </a:xfrm>
        </p:grpSpPr>
        <p:sp>
          <p:nvSpPr>
            <p:cNvPr id="108" name="Right Arrow 10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34400" b="0" i="0" u="none" strike="noStrike" kern="1200" cap="none" spc="0" normalizeH="0" baseline="0" noProof="0">
                <a:ln>
                  <a:noFill/>
                </a:ln>
                <a:solidFill>
                  <a:prstClr val="white"/>
                </a:solidFill>
                <a:effectLst/>
                <a:uLnTx/>
                <a:uFillTx/>
                <a:latin typeface="Calibri"/>
                <a:ea typeface="+mn-ea"/>
                <a:cs typeface="+mn-cs"/>
              </a:endParaRPr>
            </a:p>
          </p:txBody>
        </p:sp>
        <p:sp>
          <p:nvSpPr>
            <p:cNvPr id="110" name="TextBox 109"/>
            <p:cNvSpPr txBox="1"/>
            <p:nvPr/>
          </p:nvSpPr>
          <p:spPr>
            <a:xfrm>
              <a:off x="8548348" y="6173511"/>
              <a:ext cx="492046" cy="252036"/>
            </a:xfrm>
            <a:prstGeom prst="rect">
              <a:avLst/>
            </a:prstGeom>
            <a:noFill/>
          </p:spPr>
          <p:txBody>
            <a:bodyPr wrap="none" rtlCol="0">
              <a:spAutoFit/>
            </a:bodyPr>
            <a:lstStyle/>
            <a:p>
              <a:pPr marL="0" marR="0" lvl="0" indent="0" algn="l" defTabSz="31350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Back</a:t>
              </a:r>
            </a:p>
          </p:txBody>
        </p:sp>
      </p:grpSp>
      <p:sp>
        <p:nvSpPr>
          <p:cNvPr id="111" name="Rectangle 110">
            <a:hlinkClick r:id="rId3" action="ppaction://hlinksldjump"/>
          </p:cNvPr>
          <p:cNvSpPr/>
          <p:nvPr/>
        </p:nvSpPr>
        <p:spPr>
          <a:xfrm>
            <a:off x="30296082" y="19407860"/>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62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CEC1B4CC-F9C7-54F2-D1CE-4A91F808C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184" y="2554825"/>
            <a:ext cx="29201136" cy="1800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6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 y="-235131"/>
            <a:ext cx="32030126" cy="2586446"/>
          </a:xfrm>
        </p:spPr>
        <p:txBody>
          <a:bodyPr>
            <a:normAutofit/>
          </a:bodyPr>
          <a:lstStyle/>
          <a:p>
            <a:pPr defTabSz="1044309">
              <a:defRPr/>
            </a:pPr>
            <a:r>
              <a:rPr lang="en-US" sz="9600" kern="0" dirty="0">
                <a:solidFill>
                  <a:sysClr val="windowText" lastClr="000000"/>
                </a:solidFill>
              </a:rPr>
              <a:t>Sustainment</a:t>
            </a:r>
            <a:endParaRPr lang="en-US" dirty="0"/>
          </a:p>
        </p:txBody>
      </p:sp>
      <p:sp>
        <p:nvSpPr>
          <p:cNvPr id="4" name="Content Placeholder 2"/>
          <p:cNvSpPr>
            <a:spLocks noGrp="1"/>
          </p:cNvSpPr>
          <p:nvPr>
            <p:ph idx="1"/>
          </p:nvPr>
        </p:nvSpPr>
        <p:spPr>
          <a:xfrm>
            <a:off x="1201781" y="7158445"/>
            <a:ext cx="29626560" cy="13245737"/>
          </a:xfrm>
        </p:spPr>
        <p:txBody>
          <a:bodyPr>
            <a:normAutofit/>
          </a:bodyPr>
          <a:lstStyle/>
          <a:p>
            <a:pPr marL="0" indent="0">
              <a:buNone/>
            </a:pPr>
            <a:r>
              <a:rPr lang="en-US" sz="4400" dirty="0">
                <a:solidFill>
                  <a:srgbClr val="355E91"/>
                </a:solidFill>
              </a:rPr>
              <a:t>(1) Sustainment. </a:t>
            </a:r>
          </a:p>
          <a:p>
            <a:pPr marL="0" indent="0">
              <a:buNone/>
            </a:pPr>
            <a:r>
              <a:rPr lang="en-US" sz="4400" dirty="0">
                <a:solidFill>
                  <a:srgbClr val="000000"/>
                </a:solidFill>
              </a:rPr>
              <a:t>During this phase the PM will deploy the support package and monitor its performance according to the PSS. </a:t>
            </a:r>
          </a:p>
          <a:p>
            <a:pPr marL="0" indent="0">
              <a:buNone/>
            </a:pPr>
            <a:endParaRPr lang="en-US" sz="4400" dirty="0">
              <a:solidFill>
                <a:srgbClr val="000000"/>
              </a:solidFill>
            </a:endParaRPr>
          </a:p>
          <a:p>
            <a:pPr marL="1200150" indent="-742950">
              <a:buAutoNum type="alphaLcParenBoth"/>
            </a:pPr>
            <a:r>
              <a:rPr lang="en-US" sz="4400" dirty="0">
                <a:solidFill>
                  <a:srgbClr val="000000"/>
                </a:solidFill>
              </a:rPr>
              <a:t>The PM will ensure that resources are programmed; IP deliverables and associated license rights, tools, equipment, and facilities have been programmed and acquired to support each of the levels of maintenance that will provide PS; and necessary organic depot maintenance capability, consistent with statute and the PSS, are established. A successful program meets sustainment performance requirements without compromise to the security and integrity of the capability or service delivery, remains affordable, and continues to seek cost reductions by applying “should cost” management and other cost reduction techniques. </a:t>
            </a:r>
          </a:p>
          <a:p>
            <a:pPr marL="1200150" indent="-742950">
              <a:buFont typeface="Arial" panose="020B0604020202020204" pitchFamily="34" charset="0"/>
              <a:buAutoNum type="alphaLcParenBoth"/>
            </a:pPr>
            <a:r>
              <a:rPr lang="en-US" sz="4400" dirty="0">
                <a:solidFill>
                  <a:srgbClr val="000000"/>
                </a:solidFill>
              </a:rPr>
              <a:t>During O&amp;S, the PM will measure, assess, and report system readiness using sustainment metrics, and implement corrective actions for trends diverging from the required performance outcomes defined in the APB and the PSS. Over the program life cycle, operational needs, training requirements, technology advances, evolving threats, process improvements, fiscal constraints, plans for follow-on systems, changes to the industrial base, or a combination of these influences may warrant revision to the PSS.</a:t>
            </a:r>
          </a:p>
          <a:p>
            <a:pPr marL="1200150" indent="-742950">
              <a:buFont typeface="Arial" panose="020B0604020202020204" pitchFamily="34" charset="0"/>
              <a:buAutoNum type="alphaLcParenBoth"/>
            </a:pPr>
            <a:r>
              <a:rPr lang="en-US" sz="4400" dirty="0">
                <a:solidFill>
                  <a:srgbClr val="000000"/>
                </a:solidFill>
              </a:rPr>
              <a:t>When revising the PSS, the PM will revalidate the supportability analysis and review the most current PS requirements, senior leader guidance, and fiscal assumptions to evaluate system support changes or alternatives to determine best value. </a:t>
            </a:r>
          </a:p>
          <a:p>
            <a:pPr marL="1200150" indent="-742950">
              <a:buAutoNum type="alphaLcParenBoth"/>
            </a:pPr>
            <a:endParaRPr lang="en-US" sz="4400" dirty="0">
              <a:solidFill>
                <a:srgbClr val="000000"/>
              </a:solidFill>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10325578" y="2075599"/>
            <a:ext cx="10339862" cy="5327071"/>
          </a:xfrm>
          <a:prstGeom prst="rect">
            <a:avLst/>
          </a:prstGeom>
        </p:spPr>
      </p:pic>
      <p:sp>
        <p:nvSpPr>
          <p:cNvPr id="11" name="Oval 10"/>
          <p:cNvSpPr/>
          <p:nvPr/>
        </p:nvSpPr>
        <p:spPr>
          <a:xfrm>
            <a:off x="12827725" y="2063930"/>
            <a:ext cx="3892732" cy="1436914"/>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a:hlinkClick r:id="rId4"/>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O&amp;S Phase </a:t>
            </a:r>
            <a:endParaRPr lang="en-US" sz="3200" dirty="0"/>
          </a:p>
        </p:txBody>
      </p:sp>
      <p:pic>
        <p:nvPicPr>
          <p:cNvPr id="14" name="Picture 13">
            <a:hlinkClick r:id="rId5"/>
          </p:cNvPr>
          <p:cNvPicPr>
            <a:picLocks noChangeAspect="1"/>
          </p:cNvPicPr>
          <p:nvPr/>
        </p:nvPicPr>
        <p:blipFill>
          <a:blip r:embed="rId6"/>
          <a:stretch>
            <a:fillRect/>
          </a:stretch>
        </p:blipFill>
        <p:spPr>
          <a:xfrm>
            <a:off x="4034117" y="3295169"/>
            <a:ext cx="2307011" cy="1728427"/>
          </a:xfrm>
          <a:prstGeom prst="rect">
            <a:avLst/>
          </a:prstGeom>
        </p:spPr>
      </p:pic>
      <p:sp>
        <p:nvSpPr>
          <p:cNvPr id="3" name="TextBox 2">
            <a:extLst>
              <a:ext uri="{FF2B5EF4-FFF2-40B4-BE49-F238E27FC236}">
                <a16:creationId xmlns:a16="http://schemas.microsoft.com/office/drawing/2014/main" id="{24F62F0A-6B0D-4567-4025-70F747FE0FDA}"/>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369855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Disposal</a:t>
            </a:r>
            <a:endParaRPr lang="en-US" dirty="0"/>
          </a:p>
        </p:txBody>
      </p:sp>
      <p:sp>
        <p:nvSpPr>
          <p:cNvPr id="4" name="Content Placeholder 2"/>
          <p:cNvSpPr>
            <a:spLocks noGrp="1"/>
          </p:cNvSpPr>
          <p:nvPr>
            <p:ph idx="1"/>
          </p:nvPr>
        </p:nvSpPr>
        <p:spPr>
          <a:xfrm>
            <a:off x="1463038" y="8882743"/>
            <a:ext cx="29626560" cy="8072846"/>
          </a:xfrm>
        </p:spPr>
        <p:txBody>
          <a:bodyPr>
            <a:normAutofit/>
          </a:bodyPr>
          <a:lstStyle/>
          <a:p>
            <a:pPr marL="0" indent="0">
              <a:buNone/>
            </a:pPr>
            <a:r>
              <a:rPr lang="en-US" sz="4400" dirty="0">
                <a:solidFill>
                  <a:srgbClr val="355E91"/>
                </a:solidFill>
              </a:rPr>
              <a:t>(2) Disposal. </a:t>
            </a:r>
          </a:p>
          <a:p>
            <a:pPr marL="0" indent="0">
              <a:buNone/>
            </a:pPr>
            <a:r>
              <a:rPr lang="en-US" sz="4400" dirty="0">
                <a:solidFill>
                  <a:srgbClr val="000000"/>
                </a:solidFill>
              </a:rPr>
              <a:t>At the end of its useful life, a system will be demilitarized and disposed of in accordance with all legal and regulatory requirements and policy relating to safety (including explosives safety), security, and the environment, in accordance with the PSS. Disposal planning will include consideration of retirement, disposition, and reclamation.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10273327" y="2519736"/>
            <a:ext cx="10880026" cy="5605362"/>
          </a:xfrm>
          <a:prstGeom prst="rect">
            <a:avLst/>
          </a:prstGeom>
        </p:spPr>
      </p:pic>
      <p:sp>
        <p:nvSpPr>
          <p:cNvPr id="11" name="Oval 10"/>
          <p:cNvSpPr/>
          <p:nvPr/>
        </p:nvSpPr>
        <p:spPr>
          <a:xfrm>
            <a:off x="18105119" y="6165667"/>
            <a:ext cx="2873830" cy="1306287"/>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a:hlinkClick r:id="rId4"/>
          </p:cNvPr>
          <p:cNvSpPr txBox="1"/>
          <p:nvPr/>
        </p:nvSpPr>
        <p:spPr>
          <a:xfrm>
            <a:off x="3496234" y="2716307"/>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O&amp;S Phase </a:t>
            </a:r>
            <a:endParaRPr lang="en-US" sz="3200" dirty="0"/>
          </a:p>
        </p:txBody>
      </p:sp>
      <p:pic>
        <p:nvPicPr>
          <p:cNvPr id="14" name="Picture 13">
            <a:hlinkClick r:id="rId5"/>
          </p:cNvPr>
          <p:cNvPicPr>
            <a:picLocks noChangeAspect="1"/>
          </p:cNvPicPr>
          <p:nvPr/>
        </p:nvPicPr>
        <p:blipFill>
          <a:blip r:embed="rId6"/>
          <a:stretch>
            <a:fillRect/>
          </a:stretch>
        </p:blipFill>
        <p:spPr>
          <a:xfrm>
            <a:off x="4034117" y="3295169"/>
            <a:ext cx="2307011" cy="1728427"/>
          </a:xfrm>
          <a:prstGeom prst="rect">
            <a:avLst/>
          </a:prstGeom>
        </p:spPr>
      </p:pic>
      <p:sp>
        <p:nvSpPr>
          <p:cNvPr id="15" name="TextBox 14"/>
          <p:cNvSpPr txBox="1"/>
          <p:nvPr/>
        </p:nvSpPr>
        <p:spPr>
          <a:xfrm>
            <a:off x="995808" y="19867803"/>
            <a:ext cx="5996661" cy="658543"/>
          </a:xfrm>
          <a:prstGeom prst="rect">
            <a:avLst/>
          </a:prstGeom>
          <a:noFill/>
        </p:spPr>
        <p:txBody>
          <a:bodyPr wrap="square" rtlCol="0">
            <a:spAutoFit/>
          </a:bodyPr>
          <a:lstStyle/>
          <a:p>
            <a:r>
              <a:rPr lang="en-US" sz="3600" dirty="0">
                <a:hlinkClick r:id="rId7" tooltip="PSM Guidebook"/>
              </a:rPr>
              <a:t>PSM Guidebook</a:t>
            </a:r>
            <a:endParaRPr lang="en-US" sz="3600" dirty="0"/>
          </a:p>
        </p:txBody>
      </p:sp>
      <p:sp>
        <p:nvSpPr>
          <p:cNvPr id="3" name="TextBox 2">
            <a:extLst>
              <a:ext uri="{FF2B5EF4-FFF2-40B4-BE49-F238E27FC236}">
                <a16:creationId xmlns:a16="http://schemas.microsoft.com/office/drawing/2014/main" id="{2D8FAED9-36AF-00F7-F4F1-1F24AE819D55}"/>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313108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Analysis of Alternatives Study Guidance</a:t>
            </a:r>
            <a:endParaRPr lang="en-US" dirty="0"/>
          </a:p>
        </p:txBody>
      </p:sp>
      <p:sp>
        <p:nvSpPr>
          <p:cNvPr id="4" name="Content Placeholder 2"/>
          <p:cNvSpPr>
            <a:spLocks noGrp="1"/>
          </p:cNvSpPr>
          <p:nvPr>
            <p:ph idx="1"/>
          </p:nvPr>
        </p:nvSpPr>
        <p:spPr>
          <a:xfrm>
            <a:off x="1194096" y="4014907"/>
            <a:ext cx="29626560" cy="8072846"/>
          </a:xfrm>
        </p:spPr>
        <p:txBody>
          <a:bodyPr>
            <a:normAutofit fontScale="55000" lnSpcReduction="20000"/>
          </a:bodyPr>
          <a:lstStyle/>
          <a:p>
            <a:pPr defTabSz="862013"/>
            <a:r>
              <a:rPr lang="en-US" sz="9600" dirty="0">
                <a:cs typeface="Times New Roman" panose="02020603050405020304" pitchFamily="18" charset="0"/>
              </a:rPr>
              <a:t>Provides guidance to the DoD Component head on what the AoA must include. The study guidance requires:, at minimum, full consideration of possible trade-offs among cost, schedule, and performance objectives for each alternative considered. The study guidance also requires an assessment of whether or not the joint military requirement can be met in a manner consistent with the cost and schedule objectives recommended by the Joint Requirements Oversight Council (JROC). For impending Major Defense Acquisition Programs (MDAPs), the Director, Cost Assessment and Program Evaluation (DCAPE) approves study guidance and the study plan for the AoA prior to the Materiel Development Decision (MDD). After the MDD review, the MDA directs that an AoA be conducted by the responsible DoD Component. For non-MDAPs, Component AoA procedures apply.   </a:t>
            </a:r>
            <a:endParaRPr lang="en-US" sz="4400" dirty="0">
              <a:cs typeface="Times New Roman" panose="02020603050405020304" pitchFamily="18"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3"/>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4"/>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85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Analysis of Alternatives Study Plan</a:t>
            </a:r>
            <a:endParaRPr lang="en-US" dirty="0"/>
          </a:p>
        </p:txBody>
      </p:sp>
      <p:sp>
        <p:nvSpPr>
          <p:cNvPr id="4" name="Content Placeholder 2"/>
          <p:cNvSpPr>
            <a:spLocks noGrp="1"/>
          </p:cNvSpPr>
          <p:nvPr>
            <p:ph idx="1"/>
          </p:nvPr>
        </p:nvSpPr>
        <p:spPr>
          <a:xfrm>
            <a:off x="1194096" y="4014907"/>
            <a:ext cx="29626560" cy="8072846"/>
          </a:xfrm>
        </p:spPr>
        <p:txBody>
          <a:bodyPr>
            <a:normAutofit fontScale="55000" lnSpcReduction="20000"/>
          </a:bodyPr>
          <a:lstStyle/>
          <a:p>
            <a:pPr defTabSz="862013"/>
            <a:r>
              <a:rPr lang="en-US" sz="9600" dirty="0"/>
              <a:t>Based on the AoA Study Guidance, the AoA Study Plan establishes a roadmap of how the analysis must proceed, who is responsible for the different elements, and why they are doing them. The Study Plan is a "living document" and must be updated throughout the AoA effort to reflect new information and changing study perceptions and direction. By design, the AoA Study Plan is structured so it can evolve into the AoA Final Report. For MDAPs, the AoA Study Guidance and AoA</a:t>
            </a:r>
          </a:p>
          <a:p>
            <a:pPr defTabSz="862013"/>
            <a:r>
              <a:rPr lang="en-US" sz="9600" dirty="0"/>
              <a:t>Study Plan are approved by the Director, Cost Assessment and Program Evaluation (DCAPE) prior to the Materiel Development Decision (MDD). Following the MDD, the organization responsible conducts the AoA and submits a report to the DCAPE, the Milestone Decision Authority (MDA), and the Joint Staff prior to the Milestone A review. For ACAT II and ACAT III programs, Component AoA procedures apply.  </a:t>
            </a:r>
            <a:endParaRPr lang="en-US" sz="4400" dirty="0">
              <a:latin typeface="Times New Roman" panose="02020603050405020304" pitchFamily="18"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hlinkClick r:id="rId3"/>
              </a:rPr>
              <a:t>DoDI 5000.84 </a:t>
            </a:r>
            <a:r>
              <a:rPr lang="en-US" sz="3600" dirty="0">
                <a:solidFill>
                  <a:prstClr val="black"/>
                </a:solidFill>
              </a:rPr>
              <a:t> </a:t>
            </a:r>
            <a:r>
              <a:rPr lang="en-US" sz="3600" dirty="0"/>
              <a:t>ANALYSIS OF ALTERNATIVES (AOA) – AUG 2022</a:t>
            </a:r>
            <a:endParaRPr lang="en-US" sz="3600" dirty="0">
              <a:solidFill>
                <a:prstClr val="black"/>
              </a:solidFill>
            </a:endParaRPr>
          </a:p>
        </p:txBody>
      </p:sp>
      <p:sp>
        <p:nvSpPr>
          <p:cNvPr id="15" name="TextBox 14"/>
          <p:cNvSpPr txBox="1"/>
          <p:nvPr/>
        </p:nvSpPr>
        <p:spPr>
          <a:xfrm>
            <a:off x="1461805" y="20599338"/>
            <a:ext cx="11124642" cy="646331"/>
          </a:xfrm>
          <a:prstGeom prst="rect">
            <a:avLst/>
          </a:prstGeom>
          <a:noFill/>
        </p:spPr>
        <p:txBody>
          <a:bodyPr wrap="square" rtlCol="0">
            <a:spAutoFit/>
          </a:bodyPr>
          <a:lstStyle/>
          <a:p>
            <a:r>
              <a:rPr lang="en-US" sz="3600" dirty="0">
                <a:hlinkClick r:id="rId4"/>
              </a:rPr>
              <a:t>AoACostHandbook2021.pdf (osd.mil)</a:t>
            </a:r>
            <a:endParaRPr lang="en-US" sz="3600" dirty="0"/>
          </a:p>
        </p:txBody>
      </p:sp>
    </p:spTree>
    <p:extLst>
      <p:ext uri="{BB962C8B-B14F-4D97-AF65-F5344CB8AC3E}">
        <p14:creationId xmlns:p14="http://schemas.microsoft.com/office/powerpoint/2010/main" val="290769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dirty="0"/>
              <a:t>Director, Cost Assessment and Program Evaluation (DCAPE)</a:t>
            </a:r>
            <a:endParaRPr lang="en-US" dirty="0"/>
          </a:p>
        </p:txBody>
      </p:sp>
      <p:sp>
        <p:nvSpPr>
          <p:cNvPr id="4" name="Content Placeholder 2"/>
          <p:cNvSpPr>
            <a:spLocks noGrp="1"/>
          </p:cNvSpPr>
          <p:nvPr>
            <p:ph idx="1"/>
          </p:nvPr>
        </p:nvSpPr>
        <p:spPr>
          <a:xfrm>
            <a:off x="1194096" y="4014907"/>
            <a:ext cx="29626560" cy="8072846"/>
          </a:xfrm>
        </p:spPr>
        <p:txBody>
          <a:bodyPr>
            <a:normAutofit/>
          </a:bodyPr>
          <a:lstStyle/>
          <a:p>
            <a:pPr defTabSz="862013"/>
            <a:r>
              <a:rPr lang="en-US" sz="6000" dirty="0">
                <a:latin typeface="Calibri" panose="020F0502020204030204" pitchFamily="34" charset="0"/>
                <a:cs typeface="Calibri" panose="020F0502020204030204" pitchFamily="34" charset="0"/>
              </a:rPr>
              <a:t>The DCAPE is the Principal Staff Assistant (PSA) and advisor to the Secretary of Defense and other senior officials in the DoD, for independent cost assessment, program evaluation, and analysis. Within the office of DCAPE, the Deputy Director for Cost Assessment oversees policy and procedures for cost </a:t>
            </a:r>
            <a:r>
              <a:rPr lang="en-US" sz="6100" dirty="0">
                <a:latin typeface="Calibri" panose="020F0502020204030204" pitchFamily="34" charset="0"/>
                <a:cs typeface="Calibri" panose="020F0502020204030204" pitchFamily="34" charset="0"/>
              </a:rPr>
              <a:t>estimating and conducts or approves independent cost estimates, and cost analyses covering the life cycle of major defense acquisition programs (MDAPs), in support of milestone reviews, sustainment reviews (if requested by the Secretary of a Military Department or if directed by the DCAPE), congressional certifications, and budget requests.</a:t>
            </a:r>
          </a:p>
        </p:txBody>
      </p:sp>
      <p:sp>
        <p:nvSpPr>
          <p:cNvPr id="6" name="TextBox 5"/>
          <p:cNvSpPr txBox="1"/>
          <p:nvPr/>
        </p:nvSpPr>
        <p:spPr>
          <a:xfrm>
            <a:off x="1194096" y="20739813"/>
            <a:ext cx="13008953" cy="646331"/>
          </a:xfrm>
          <a:prstGeom prst="rect">
            <a:avLst/>
          </a:prstGeom>
          <a:noFill/>
        </p:spPr>
        <p:txBody>
          <a:bodyPr wrap="square" rtlCol="0">
            <a:spAutoFit/>
          </a:bodyPr>
          <a:lstStyle/>
          <a:p>
            <a:r>
              <a:rPr lang="en-US" sz="3600" dirty="0">
                <a:solidFill>
                  <a:prstClr val="black"/>
                </a:solidFill>
                <a:hlinkClick r:id="rId2"/>
              </a:rPr>
              <a:t>DoDD 5105.84</a:t>
            </a:r>
            <a:r>
              <a:rPr lang="en-US" sz="3600" dirty="0">
                <a:solidFill>
                  <a:prstClr val="black"/>
                </a:solidFill>
              </a:rPr>
              <a:t> Director of Cost Assessment and Program Evaluation</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6489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Independent Technology Risk Assessments (ITRAs)</a:t>
            </a:r>
            <a:endParaRPr lang="en-US" dirty="0"/>
          </a:p>
        </p:txBody>
      </p:sp>
      <p:sp>
        <p:nvSpPr>
          <p:cNvPr id="4" name="Content Placeholder 2"/>
          <p:cNvSpPr>
            <a:spLocks noGrp="1"/>
          </p:cNvSpPr>
          <p:nvPr>
            <p:ph idx="1"/>
          </p:nvPr>
        </p:nvSpPr>
        <p:spPr>
          <a:xfrm>
            <a:off x="1429229" y="2586447"/>
            <a:ext cx="29626560" cy="16773526"/>
          </a:xfrm>
        </p:spPr>
        <p:txBody>
          <a:bodyPr>
            <a:noAutofit/>
          </a:bodyPr>
          <a:lstStyle/>
          <a:p>
            <a:pPr marL="0" indent="0" defTabSz="862013">
              <a:buNone/>
            </a:pPr>
            <a:r>
              <a:rPr lang="en-US" sz="3400" dirty="0">
                <a:latin typeface="Calibri" panose="020F0502020204030204" pitchFamily="34" charset="0"/>
                <a:cs typeface="Calibri" panose="020F0502020204030204" pitchFamily="34" charset="0"/>
              </a:rPr>
              <a:t>It is DoD policy that:</a:t>
            </a:r>
          </a:p>
          <a:p>
            <a:pPr defTabSz="862013"/>
            <a:r>
              <a:rPr lang="en-US" sz="3400" dirty="0">
                <a:latin typeface="Calibri" panose="020F0502020204030204" pitchFamily="34" charset="0"/>
                <a:cs typeface="Calibri" panose="020F0502020204030204" pitchFamily="34" charset="0"/>
              </a:rPr>
              <a:t>ITRAs provide a view of program technical risk, independent of the program and the chain of command leading to the MDA.</a:t>
            </a:r>
          </a:p>
          <a:p>
            <a:pPr defTabSz="862013"/>
            <a:r>
              <a:rPr lang="en-US" sz="3400" dirty="0">
                <a:latin typeface="Calibri" panose="020F0502020204030204" pitchFamily="34" charset="0"/>
                <a:cs typeface="Calibri" panose="020F0502020204030204" pitchFamily="34" charset="0"/>
              </a:rPr>
              <a:t>Are conducted on all MDAPs before approval of Milestone A, Milestone B, and any decision to enter into low-rate initial production or full-rate production.</a:t>
            </a:r>
          </a:p>
          <a:p>
            <a:pPr defTabSz="862013"/>
            <a:r>
              <a:rPr lang="en-US" sz="3400" dirty="0">
                <a:latin typeface="Calibri" panose="020F0502020204030204" pitchFamily="34" charset="0"/>
                <a:cs typeface="Calibri" panose="020F0502020204030204" pitchFamily="34" charset="0"/>
              </a:rPr>
              <a:t>Consider the full spectrum of technology, engineering, and integration risk. These areas could include mission capability, technology, system development, MOSA, software, security, manufacturing, sustainment, and their potential impacts to cost, schedule, and performance.</a:t>
            </a:r>
          </a:p>
          <a:p>
            <a:pPr defTabSz="862013"/>
            <a:r>
              <a:rPr lang="en-US" sz="3400" dirty="0">
                <a:latin typeface="Calibri" panose="020F0502020204030204" pitchFamily="34" charset="0"/>
                <a:cs typeface="Calibri" panose="020F0502020204030204" pitchFamily="34" charset="0"/>
              </a:rPr>
              <a:t>An ITRAs conducted prior to Milestone A will identify critical technologies and manufacturing processes that need to be matured. At subsequent milestone of production decisions, ITRAs will re-assess technology and manufacturing process maturity, accounting for demonstrations in relevant environments.</a:t>
            </a:r>
          </a:p>
          <a:p>
            <a:pPr defTabSz="862013"/>
            <a:r>
              <a:rPr lang="en-US" sz="3400" dirty="0">
                <a:latin typeface="Calibri" panose="020F0502020204030204" pitchFamily="34" charset="0"/>
                <a:cs typeface="Calibri" panose="020F0502020204030204" pitchFamily="34" charset="0"/>
              </a:rPr>
              <a:t>Are conducted and approved by the USD(R&amp;E) on all ACAT ID programs. The USD(R&amp;E) will determine ITRA approval authority for ACAT IB/IC programs</a:t>
            </a:r>
          </a:p>
          <a:p>
            <a:pPr defTabSz="862013"/>
            <a:r>
              <a:rPr lang="en-US" sz="3400" dirty="0">
                <a:latin typeface="Calibri" panose="020F0502020204030204" pitchFamily="34" charset="0"/>
                <a:cs typeface="Calibri" panose="020F0502020204030204" pitchFamily="34" charset="0"/>
              </a:rPr>
              <a:t>Facilitate the MDA’s establishment of program cost, schedule, and performance goals pursuant to Section 2448a of Title 10, U.S.C.</a:t>
            </a:r>
          </a:p>
          <a:p>
            <a:pPr defTabSz="862013"/>
            <a:r>
              <a:rPr lang="en-US" sz="3400" dirty="0">
                <a:latin typeface="Calibri" panose="020F0502020204030204" pitchFamily="34" charset="0"/>
                <a:cs typeface="Calibri" panose="020F0502020204030204" pitchFamily="34" charset="0"/>
              </a:rPr>
              <a:t>Support MDA determinations, certifications, and reporting to Congress. Consistent with Sections 2448b, 2366a, and 2366b of Title 10, U.S.C., MDAs will consider the results of the ITRA before approving milestone or production decisions for an MDAP.</a:t>
            </a:r>
          </a:p>
          <a:p>
            <a:pPr defTabSz="862013"/>
            <a:r>
              <a:rPr lang="en-US" sz="3400" dirty="0">
                <a:latin typeface="Calibri" panose="020F0502020204030204" pitchFamily="34" charset="0"/>
                <a:cs typeface="Calibri" panose="020F0502020204030204" pitchFamily="34" charset="0"/>
              </a:rPr>
              <a:t>DoD Components will conduct ACAT IB/IC ITRAs. The approval authority must be independent and may not be in the program’s chain of command. ITRAs are not required for non-MDAP programs, but if conducted, will follow the OUSD(R&amp;E)-published ITRA policy and guidance.</a:t>
            </a:r>
          </a:p>
          <a:p>
            <a:pPr defTabSz="862013"/>
            <a:r>
              <a:rPr lang="en-US" sz="3400" dirty="0">
                <a:latin typeface="Calibri" panose="020F0502020204030204" pitchFamily="34" charset="0"/>
                <a:cs typeface="Calibri" panose="020F0502020204030204" pitchFamily="34" charset="0"/>
              </a:rPr>
              <a:t>The organization conducting the ITRA designates a lead, who will form a team composed of technical experts with in-depth domain knowledge of technical considerations associated with the program under assessment. Team members should be independent from the program office and the direct chain of command between the program office and MDA.</a:t>
            </a:r>
          </a:p>
          <a:p>
            <a:pPr defTabSz="862013"/>
            <a:r>
              <a:rPr lang="en-US" sz="3400" dirty="0">
                <a:latin typeface="Calibri" panose="020F0502020204030204" pitchFamily="34" charset="0"/>
                <a:cs typeface="Calibri" panose="020F0502020204030204" pitchFamily="34" charset="0"/>
              </a:rPr>
              <a:t>Consistent with Sections 2366a, 2366b, and 2366c, organizations conducting and approving ITRAs will retain the underlying documentation and analysis supporting the assessment of risks, findings, and assertions for congressional committee inquiry</a:t>
            </a:r>
          </a:p>
          <a:p>
            <a:pPr defTabSz="862013"/>
            <a:r>
              <a:rPr lang="en-US" sz="3400" dirty="0">
                <a:latin typeface="Calibri" panose="020F0502020204030204" pitchFamily="34" charset="0"/>
                <a:cs typeface="Calibri" panose="020F0502020204030204" pitchFamily="34" charset="0"/>
              </a:rPr>
              <a:t>For programs for which an ITRA is conducted, a technology readiness assessment report is not required. Programs will continue to assess and document the technology maturity of all critical technologies consistent with the technology readiness assessment guidance.</a:t>
            </a:r>
          </a:p>
          <a:p>
            <a:pPr defTabSz="862013"/>
            <a:r>
              <a:rPr lang="en-US" sz="3400" dirty="0">
                <a:latin typeface="Calibri" panose="020F0502020204030204" pitchFamily="34" charset="0"/>
                <a:cs typeface="Calibri" panose="020F0502020204030204" pitchFamily="34" charset="0"/>
              </a:rPr>
              <a:t>ITRAs will be completed in a timely manner to facilitate milestone or production decisions by the Milestone Decision Authority (MDA), and every effort will be expended to prevent any unreasonably delay and minimize program impact.</a:t>
            </a:r>
          </a:p>
          <a:p>
            <a:pPr marL="0" indent="0" defTabSz="862013">
              <a:buNone/>
            </a:pPr>
            <a:endParaRPr lang="en-US" sz="3400" dirty="0">
              <a:latin typeface="Calibri" panose="020F0502020204030204" pitchFamily="34" charset="0"/>
              <a:cs typeface="Calibri" panose="020F0502020204030204" pitchFamily="34" charset="0"/>
            </a:endParaRPr>
          </a:p>
          <a:p>
            <a:pPr marL="0" indent="0" defTabSz="862013">
              <a:buNone/>
            </a:pPr>
            <a:r>
              <a:rPr lang="en-US" sz="3400" dirty="0">
                <a:latin typeface="Calibri" panose="020F0502020204030204" pitchFamily="34" charset="0"/>
                <a:cs typeface="Calibri" panose="020F0502020204030204" pitchFamily="34" charset="0"/>
              </a:rPr>
              <a:t>Responsibilities.</a:t>
            </a:r>
          </a:p>
          <a:p>
            <a:pPr defTabSz="862013"/>
            <a:r>
              <a:rPr lang="en-US" sz="3400" dirty="0">
                <a:latin typeface="Calibri" panose="020F0502020204030204" pitchFamily="34" charset="0"/>
                <a:cs typeface="Calibri" panose="020F0502020204030204" pitchFamily="34" charset="0"/>
              </a:rPr>
              <a:t>The Under Secretary of Defense for Research and Engineering (USD(R&amp;E)) will conduct or approve ITRAs on all ACAT 1D programs. The USD(R&amp;E) will determine ITRA approval authority for ACAT IB/IC programs.</a:t>
            </a:r>
          </a:p>
          <a:p>
            <a:pPr defTabSz="862013"/>
            <a:r>
              <a:rPr lang="en-US" sz="3400" dirty="0">
                <a:latin typeface="Calibri" panose="020F0502020204030204" pitchFamily="34" charset="0"/>
                <a:cs typeface="Calibri" panose="020F0502020204030204" pitchFamily="34" charset="0"/>
              </a:rPr>
              <a:t>The designated DoD Component, agency, or PM will support ITRA execution, to include providing access to programmatic and technical information and facilitating ITRA team visits to the program office, product centers, test centers, and contractor(s).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34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8548348" y="6173511"/>
              <a:ext cx="492046" cy="252036"/>
            </a:xfrm>
            <a:prstGeom prst="rect">
              <a:avLst/>
            </a:prstGeom>
            <a:noFill/>
          </p:spPr>
          <p:txBody>
            <a:bodyPr wrap="none" rtlCol="0">
              <a:spAutoFit/>
            </a:bodyPr>
            <a:lstStyle/>
            <a:p>
              <a:pPr marL="0" marR="0" lvl="0" indent="0" algn="l" defTabSz="31350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62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036131" y="20526346"/>
            <a:ext cx="9224430" cy="646331"/>
          </a:xfrm>
          <a:prstGeom prst="rect">
            <a:avLst/>
          </a:prstGeom>
        </p:spPr>
        <p:txBody>
          <a:bodyPr wrap="square">
            <a:spAutoFit/>
          </a:bodyPr>
          <a:lstStyle/>
          <a:p>
            <a:pPr marL="0" marR="0" lvl="0" indent="0" defTabSz="313502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Calibri"/>
                <a:ea typeface="+mn-ea"/>
                <a:cs typeface="+mn-cs"/>
                <a:hlinkClick r:id="rId3"/>
              </a:rPr>
              <a:t>ITRA</a:t>
            </a:r>
            <a:r>
              <a:rPr kumimoji="0" lang="en-US" sz="3600" i="0" u="none" strike="noStrike" kern="1200" cap="none" spc="0" normalizeH="0" noProof="0" dirty="0">
                <a:ln>
                  <a:noFill/>
                </a:ln>
                <a:solidFill>
                  <a:prstClr val="black"/>
                </a:solidFill>
                <a:effectLst/>
                <a:uLnTx/>
                <a:uFillTx/>
                <a:latin typeface="Calibri"/>
                <a:ea typeface="+mn-ea"/>
                <a:cs typeface="+mn-cs"/>
                <a:hlinkClick r:id="rId3"/>
              </a:rPr>
              <a:t> Memo</a:t>
            </a:r>
            <a:r>
              <a:rPr kumimoji="0" lang="en-US" sz="3600" i="0" u="none" strike="noStrike" kern="1200" cap="none" spc="0" normalizeH="0" noProof="0" dirty="0">
                <a:ln>
                  <a:noFill/>
                </a:ln>
                <a:solidFill>
                  <a:prstClr val="black"/>
                </a:solidFill>
                <a:effectLst/>
                <a:uLnTx/>
                <a:uFillTx/>
                <a:latin typeface="Calibri"/>
                <a:ea typeface="+mn-ea"/>
                <a:cs typeface="+mn-cs"/>
              </a:rPr>
              <a:t> – Dec 2018</a:t>
            </a:r>
            <a:endParaRPr kumimoji="0" lang="en-US" sz="360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1036131" y="19729303"/>
            <a:ext cx="23370989" cy="646331"/>
          </a:xfrm>
          <a:prstGeom prst="rect">
            <a:avLst/>
          </a:prstGeom>
          <a:noFill/>
        </p:spPr>
        <p:txBody>
          <a:bodyPr wrap="square" rtlCol="0">
            <a:spAutoFit/>
          </a:bodyPr>
          <a:lstStyle/>
          <a:p>
            <a:r>
              <a:rPr lang="en-US" sz="3600" dirty="0" err="1">
                <a:hlinkClick r:id="rId4"/>
              </a:rPr>
              <a:t>DoDI</a:t>
            </a:r>
            <a:r>
              <a:rPr lang="en-US" sz="3600" dirty="0">
                <a:hlinkClick r:id="rId4"/>
              </a:rPr>
              <a:t> 5000.88, "Engineering of Defense Systems," November 18, 2020 (whs.mil)</a:t>
            </a:r>
            <a:endParaRPr lang="en-US" sz="3600" dirty="0"/>
          </a:p>
        </p:txBody>
      </p:sp>
    </p:spTree>
    <p:extLst>
      <p:ext uri="{BB962C8B-B14F-4D97-AF65-F5344CB8AC3E}">
        <p14:creationId xmlns:p14="http://schemas.microsoft.com/office/powerpoint/2010/main" val="59262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Acquisition Strategy</a:t>
            </a:r>
            <a:endParaRPr lang="en-US" dirty="0"/>
          </a:p>
        </p:txBody>
      </p:sp>
      <p:sp>
        <p:nvSpPr>
          <p:cNvPr id="4" name="Content Placeholder 2"/>
          <p:cNvSpPr>
            <a:spLocks noGrp="1"/>
          </p:cNvSpPr>
          <p:nvPr>
            <p:ph idx="1"/>
          </p:nvPr>
        </p:nvSpPr>
        <p:spPr>
          <a:xfrm>
            <a:off x="1429229" y="3351007"/>
            <a:ext cx="29626560" cy="15234236"/>
          </a:xfrm>
        </p:spPr>
        <p:txBody>
          <a:bodyPr>
            <a:normAutofit fontScale="92500"/>
          </a:bodyPr>
          <a:lstStyle/>
          <a:p>
            <a:pPr marL="0" indent="0">
              <a:buNone/>
            </a:pPr>
            <a:r>
              <a:rPr lang="en-US" sz="4400" b="1" dirty="0">
                <a:solidFill>
                  <a:srgbClr val="355E91"/>
                </a:solidFill>
              </a:rPr>
              <a:t>a. Acquisition Strategies. </a:t>
            </a:r>
            <a:endParaRPr lang="en-US" sz="4400" dirty="0">
              <a:solidFill>
                <a:srgbClr val="355E91"/>
              </a:solidFill>
            </a:endParaRPr>
          </a:p>
          <a:p>
            <a:pPr marL="457200" indent="0">
              <a:buNone/>
            </a:pPr>
            <a:r>
              <a:rPr lang="en-US" sz="4400" dirty="0">
                <a:solidFill>
                  <a:srgbClr val="355E91"/>
                </a:solidFill>
              </a:rPr>
              <a:t>(1) Overview. </a:t>
            </a:r>
          </a:p>
          <a:p>
            <a:pPr marL="457200" indent="0">
              <a:buNone/>
            </a:pPr>
            <a:r>
              <a:rPr lang="en-US" sz="4400" dirty="0">
                <a:solidFill>
                  <a:srgbClr val="000000"/>
                </a:solidFill>
              </a:rPr>
              <a:t>The PM will develop and execute an approved acquisition strategy. This document is the PM’s plan for program execution across the entire program life cycle. </a:t>
            </a:r>
          </a:p>
          <a:p>
            <a:pPr marL="914400" indent="0">
              <a:buNone/>
            </a:pPr>
            <a:r>
              <a:rPr lang="en-US" sz="4400" dirty="0">
                <a:solidFill>
                  <a:srgbClr val="000000"/>
                </a:solidFill>
              </a:rPr>
              <a:t>(a) The acquisition strategy is a comprehensive, integrated plan that identifies the acquisition approach and key framing assumptions, and describes the business, technical, PS, security, and supportability strategies that the PM plans to employ to manage program risks and meet program objectives. The strategy evolves over time and should continuously reflect the current status and desired goals of the program. </a:t>
            </a:r>
          </a:p>
          <a:p>
            <a:pPr marL="914400" indent="0">
              <a:buNone/>
            </a:pPr>
            <a:r>
              <a:rPr lang="en-US" sz="4400" dirty="0">
                <a:solidFill>
                  <a:srgbClr val="000000"/>
                </a:solidFill>
              </a:rPr>
              <a:t>(b) The strategy should address capability requirements for system performance likely to evolve during the life cycle because of evolving technology, threat, or interoperability needs or to reduce program cost or schedule and enable technology refresh. The acquisition strategy defines the relationship between the acquisition phases and work efforts, and key program events such as decision points and reviews. </a:t>
            </a:r>
          </a:p>
          <a:p>
            <a:pPr marL="914400" indent="0">
              <a:buNone/>
            </a:pPr>
            <a:r>
              <a:rPr lang="en-US" sz="4400" dirty="0">
                <a:solidFill>
                  <a:srgbClr val="000000"/>
                </a:solidFill>
              </a:rPr>
              <a:t>(c) The strategy must reflect the PM’s understanding of the business environment; technical alternatives; small business strategy; costs, risks and risk mitigation approach; environment, safety, and occupational health (ESOH) risk and requirements management approach; contract awards; the incentive structure; test activities; manufacturing and quality approach and risks; production lot or delivery quantities; operational deployment objectives; opportunities in the domestic and international markets; foreign disclosure, exportability, technology transfer, and security requirements; and the plan to support successful delivery of the capability at an affordable life-cycle price, on a realistic schedule. Acquisition strategies are baseline plans for the execution of the program and should be prepared and submitted in time to obtain approval to support more detailed planning and the preparation of RFPs. </a:t>
            </a:r>
          </a:p>
          <a:p>
            <a:pPr marL="914400" indent="0">
              <a:buNone/>
            </a:pPr>
            <a:r>
              <a:rPr lang="en-US" sz="4400" dirty="0">
                <a:solidFill>
                  <a:srgbClr val="000000"/>
                </a:solidFill>
              </a:rPr>
              <a:t>(d) If applicable, the strategy should be updated throughout the system’s life cycle to reflect changes in the Modular Open Systems </a:t>
            </a:r>
            <a:br>
              <a:rPr lang="en-US" sz="4400" dirty="0">
                <a:solidFill>
                  <a:srgbClr val="000000"/>
                </a:solidFill>
              </a:rPr>
            </a:br>
            <a:r>
              <a:rPr lang="en-US" sz="4400" dirty="0">
                <a:solidFill>
                  <a:srgbClr val="000000"/>
                </a:solidFill>
              </a:rPr>
              <a:t>Approach (MOSA) approach resulting from technology and software evolutionary developments.</a:t>
            </a:r>
          </a:p>
          <a:p>
            <a:pPr marL="914400" indent="0">
              <a:buNone/>
            </a:pPr>
            <a:r>
              <a:rPr lang="en-US" sz="4400" dirty="0">
                <a:solidFill>
                  <a:srgbClr val="000000"/>
                </a:solidFill>
              </a:rPr>
              <a:t>(e) The acquisition strategy is an approved plan; it is not a contract.  </a:t>
            </a:r>
          </a:p>
          <a:p>
            <a:pPr marL="0" indent="0">
              <a:buNone/>
            </a:pPr>
            <a:endParaRPr lang="en-US" sz="9600" dirty="0">
              <a:solidFill>
                <a:srgbClr val="000000"/>
              </a:solidFill>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023430" y="20203180"/>
            <a:ext cx="3010687" cy="646331"/>
          </a:xfrm>
          <a:prstGeom prst="rect">
            <a:avLst/>
          </a:prstGeom>
          <a:noFill/>
        </p:spPr>
        <p:txBody>
          <a:bodyPr wrap="square" rtlCol="0">
            <a:spAutoFit/>
          </a:bodyPr>
          <a:lstStyle/>
          <a:p>
            <a:r>
              <a:rPr lang="en-US" sz="3600" dirty="0">
                <a:hlinkClick r:id="rId3" tooltip="DODI Major Capability Acquisition"/>
              </a:rPr>
              <a:t>DoDI 5000.85</a:t>
            </a:r>
            <a:endParaRPr lang="en-US" sz="3600" dirty="0"/>
          </a:p>
        </p:txBody>
      </p:sp>
      <p:sp>
        <p:nvSpPr>
          <p:cNvPr id="14" name="TextBox 13">
            <a:hlinkClick r:id="rId4" tooltip="https://www.dau.edu/pdfviewer?Guidebooks/DAG/A-Guide-to-Program-Management-Knowledge-Skills-and-Practices.pdf"/>
          </p:cNvPr>
          <p:cNvSpPr txBox="1"/>
          <p:nvPr/>
        </p:nvSpPr>
        <p:spPr>
          <a:xfrm>
            <a:off x="1023430" y="19436862"/>
            <a:ext cx="16831190" cy="707886"/>
          </a:xfrm>
          <a:prstGeom prst="rect">
            <a:avLst/>
          </a:prstGeom>
          <a:noFill/>
        </p:spPr>
        <p:txBody>
          <a:bodyPr wrap="square" rtlCol="0">
            <a:spAutoFit/>
          </a:bodyPr>
          <a:lstStyle/>
          <a:p>
            <a:r>
              <a:rPr lang="en-US" sz="4000" dirty="0">
                <a:hlinkClick r:id="rId4"/>
              </a:rPr>
              <a:t>A Guide to Program Management Knowledge, Skills and Practices</a:t>
            </a:r>
            <a:endParaRPr lang="en-US" sz="4000" dirty="0"/>
          </a:p>
        </p:txBody>
      </p:sp>
    </p:spTree>
    <p:extLst>
      <p:ext uri="{BB962C8B-B14F-4D97-AF65-F5344CB8AC3E}">
        <p14:creationId xmlns:p14="http://schemas.microsoft.com/office/powerpoint/2010/main" val="411088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Configuration Steering Board (CSB)</a:t>
            </a:r>
            <a:endParaRPr lang="en-US" dirty="0"/>
          </a:p>
        </p:txBody>
      </p:sp>
      <p:sp>
        <p:nvSpPr>
          <p:cNvPr id="4" name="Content Placeholder 2"/>
          <p:cNvSpPr>
            <a:spLocks noGrp="1"/>
          </p:cNvSpPr>
          <p:nvPr>
            <p:ph idx="1"/>
          </p:nvPr>
        </p:nvSpPr>
        <p:spPr>
          <a:xfrm>
            <a:off x="1456123" y="2355924"/>
            <a:ext cx="29626560" cy="17760875"/>
          </a:xfrm>
        </p:spPr>
        <p:txBody>
          <a:bodyPr>
            <a:normAutofit/>
          </a:bodyPr>
          <a:lstStyle/>
          <a:p>
            <a:pPr marL="0" indent="0">
              <a:buNone/>
            </a:pPr>
            <a:r>
              <a:rPr lang="en-US" sz="5400" dirty="0">
                <a:solidFill>
                  <a:srgbClr val="000000"/>
                </a:solidFill>
                <a:latin typeface="Calibri" panose="020F0502020204030204" pitchFamily="34" charset="0"/>
                <a:cs typeface="Calibri" panose="020F0502020204030204" pitchFamily="34" charset="0"/>
              </a:rPr>
              <a:t>		</a:t>
            </a:r>
          </a:p>
          <a:p>
            <a:r>
              <a:rPr lang="en-US" sz="5400" dirty="0">
                <a:solidFill>
                  <a:srgbClr val="000000"/>
                </a:solidFill>
                <a:latin typeface="Calibri" panose="020F0502020204030204" pitchFamily="34" charset="0"/>
                <a:cs typeface="Calibri" panose="020F0502020204030204" pitchFamily="34" charset="0"/>
              </a:rPr>
              <a:t>The CAE for each DoD Component will form and chair a CSB with broad executive membership, as identified in Section 814 of PL 110-417, as amended. </a:t>
            </a:r>
          </a:p>
          <a:p>
            <a:r>
              <a:rPr lang="en-US" sz="5400" dirty="0">
                <a:solidFill>
                  <a:srgbClr val="000000"/>
                </a:solidFill>
                <a:latin typeface="Calibri" panose="020F0502020204030204" pitchFamily="34" charset="0"/>
                <a:cs typeface="Calibri" panose="020F0502020204030204" pitchFamily="34" charset="0"/>
              </a:rPr>
              <a:t>The CSB will meet at least annually to review all requirements changes, critical intelligence parameter changes, and any significant technical configuration changes for ACAT I programs in development, production, and sustainment that have the potential to result in cost and schedule impacts to the program. De-scoping options will also be considered. CSBs will review potential requirements changes and propose to the requirements authority for validation those changes that may be necessary to achieve affordability or program goal constraints or that will result in a more cost effective product. Changes that increase cost will not normally be approved unless funds are identified, and schedule impacts are addressed.</a:t>
            </a:r>
          </a:p>
          <a:p>
            <a:r>
              <a:rPr lang="en-US" sz="5400" dirty="0">
                <a:solidFill>
                  <a:srgbClr val="000000"/>
                </a:solidFill>
                <a:latin typeface="Calibri" panose="020F0502020204030204" pitchFamily="34" charset="0"/>
                <a:cs typeface="Calibri" panose="020F0502020204030204" pitchFamily="34" charset="0"/>
              </a:rPr>
              <a:t>If the SAE determines in writing that there have been no changes to program requirements or adversary advancements against critical intelligence parameters in the preceding year, the CSB is not required to meet.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E8ED714-E98F-EBBE-78A6-DE516137776B}"/>
              </a:ext>
            </a:extLst>
          </p:cNvPr>
          <p:cNvSpPr txBox="1"/>
          <p:nvPr/>
        </p:nvSpPr>
        <p:spPr>
          <a:xfrm>
            <a:off x="958116" y="20473255"/>
            <a:ext cx="3010687" cy="646331"/>
          </a:xfrm>
          <a:prstGeom prst="rect">
            <a:avLst/>
          </a:prstGeom>
          <a:noFill/>
        </p:spPr>
        <p:txBody>
          <a:bodyPr wrap="square" rtlCol="0">
            <a:spAutoFit/>
          </a:bodyPr>
          <a:lstStyle/>
          <a:p>
            <a:r>
              <a:rPr lang="en-US" sz="3600" dirty="0">
                <a:hlinkClick r:id="rId3" tooltip="DODI Major Capability Acquisition"/>
              </a:rPr>
              <a:t>DoDI 5000.85</a:t>
            </a:r>
            <a:endParaRPr lang="en-US" sz="3600" dirty="0"/>
          </a:p>
        </p:txBody>
      </p:sp>
    </p:spTree>
    <p:extLst>
      <p:ext uri="{BB962C8B-B14F-4D97-AF65-F5344CB8AC3E}">
        <p14:creationId xmlns:p14="http://schemas.microsoft.com/office/powerpoint/2010/main" val="313187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Technology Readiness Assessment (TRA)</a:t>
            </a:r>
            <a:endParaRPr lang="en-US" dirty="0"/>
          </a:p>
        </p:txBody>
      </p:sp>
      <p:sp>
        <p:nvSpPr>
          <p:cNvPr id="4" name="Content Placeholder 2"/>
          <p:cNvSpPr>
            <a:spLocks noGrp="1"/>
          </p:cNvSpPr>
          <p:nvPr>
            <p:ph idx="1"/>
          </p:nvPr>
        </p:nvSpPr>
        <p:spPr>
          <a:xfrm>
            <a:off x="1456123" y="3028276"/>
            <a:ext cx="29626560" cy="13262481"/>
          </a:xfrm>
        </p:spPr>
        <p:txBody>
          <a:bodyPr>
            <a:noAutofit/>
          </a:bodyPr>
          <a:lstStyle/>
          <a:p>
            <a:pPr defTabSz="862013"/>
            <a:r>
              <a:rPr lang="en-US" sz="4800" dirty="0"/>
              <a:t>A Technology Readiness Assessment (TRA) is a systematic, evidence-based process that evaluates the maturity of technologies (hardware, software, and processes) critical to the performance of a larger system or the fulfillment of the key objectives of an acquisition program. </a:t>
            </a:r>
          </a:p>
          <a:p>
            <a:pPr defTabSz="862013"/>
            <a:r>
              <a:rPr lang="en-US" sz="4800" dirty="0"/>
              <a:t>Title 10 United States Code (U.S.C.) Section 2366b requires the Milestone Decision Authority certify that the technology in an MDAP has been demonstrated in a relevant environment before Milestone B approval. DoD assesses the maturity of program technologies and any associated risks, by conducting TRAs. </a:t>
            </a:r>
          </a:p>
          <a:p>
            <a:pPr defTabSz="862013"/>
            <a:r>
              <a:rPr lang="en-US" sz="4800" dirty="0"/>
              <a:t>For programs for which an ITRA is conducted, a TRA report is not required as the ITRA report forms the basis for the U.S.C. 2366b certification. ITRA teams may leverage technology maturation activities and receive access to results in order to perform independent technical reviews and assessments. </a:t>
            </a:r>
          </a:p>
          <a:p>
            <a:pPr defTabSz="862013"/>
            <a:r>
              <a:rPr lang="en-US" sz="4800" dirty="0"/>
              <a:t>In accordance with DoDI 5000.88, programs will assess and document the technology maturity of all critical technologies consistent with the TRA guidance maintained by USD(R&amp;E). </a:t>
            </a:r>
          </a:p>
          <a:p>
            <a:pPr defTabSz="862013"/>
            <a:r>
              <a:rPr lang="en-US" sz="4800" dirty="0"/>
              <a:t>PMs of MDAPs should conduct knowledge-building TRAs throughout the DoD acquisition life cycle, including at PDR, CDR, and Milestone C. These assessments should include the reassessment of all elements of the system design to identify any new critical technology elements and their associated technology readiness levels as a result of any system design changes or new knowledge obtained during the engineering and manufacturing development phase. </a:t>
            </a:r>
            <a:endParaRPr lang="en-US" sz="4800" dirty="0">
              <a:solidFill>
                <a:srgbClr val="000000"/>
              </a:solidFill>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hlinkClick r:id="rId3"/>
          </p:cNvPr>
          <p:cNvSpPr/>
          <p:nvPr/>
        </p:nvSpPr>
        <p:spPr>
          <a:xfrm>
            <a:off x="11862653" y="18147882"/>
            <a:ext cx="10299999" cy="769441"/>
          </a:xfrm>
          <a:prstGeom prst="rect">
            <a:avLst/>
          </a:prstGeom>
        </p:spPr>
        <p:txBody>
          <a:bodyPr wrap="none">
            <a:spAutoFit/>
          </a:bodyPr>
          <a:lstStyle/>
          <a:p>
            <a:r>
              <a:rPr lang="en-US" sz="4400" dirty="0">
                <a:hlinkClick r:id="rId4"/>
              </a:rPr>
              <a:t>CLE 021 Technology Readiness Assessments </a:t>
            </a:r>
            <a:endParaRPr lang="en-US" sz="4400" dirty="0"/>
          </a:p>
        </p:txBody>
      </p:sp>
      <p:sp>
        <p:nvSpPr>
          <p:cNvPr id="11" name="TextBox 10">
            <a:extLst>
              <a:ext uri="{FF2B5EF4-FFF2-40B4-BE49-F238E27FC236}">
                <a16:creationId xmlns:a16="http://schemas.microsoft.com/office/drawing/2014/main" id="{654EF8BD-08E6-2250-7535-68B42795FEF1}"/>
              </a:ext>
            </a:extLst>
          </p:cNvPr>
          <p:cNvSpPr txBox="1"/>
          <p:nvPr/>
        </p:nvSpPr>
        <p:spPr>
          <a:xfrm>
            <a:off x="958116" y="20473255"/>
            <a:ext cx="8907779" cy="646331"/>
          </a:xfrm>
          <a:prstGeom prst="rect">
            <a:avLst/>
          </a:prstGeom>
          <a:noFill/>
        </p:spPr>
        <p:txBody>
          <a:bodyPr wrap="square" rtlCol="0">
            <a:spAutoFit/>
          </a:bodyPr>
          <a:lstStyle/>
          <a:p>
            <a:r>
              <a:rPr lang="en-US" sz="3600" dirty="0">
                <a:hlinkClick r:id="rId5" tooltip="Eng of Def Systems Guidebook"/>
              </a:rPr>
              <a:t>Engineering of Defense Systems Guidebook</a:t>
            </a:r>
            <a:endParaRPr lang="en-US" sz="3600" dirty="0"/>
          </a:p>
        </p:txBody>
      </p:sp>
    </p:spTree>
    <p:extLst>
      <p:ext uri="{BB962C8B-B14F-4D97-AF65-F5344CB8AC3E}">
        <p14:creationId xmlns:p14="http://schemas.microsoft.com/office/powerpoint/2010/main" val="120981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Capability Gap Assessment</a:t>
            </a:r>
            <a:endParaRPr lang="en-US" dirty="0"/>
          </a:p>
        </p:txBody>
      </p:sp>
      <p:sp>
        <p:nvSpPr>
          <p:cNvPr id="4" name="Content Placeholder 2"/>
          <p:cNvSpPr>
            <a:spLocks noGrp="1"/>
          </p:cNvSpPr>
          <p:nvPr>
            <p:ph idx="1"/>
          </p:nvPr>
        </p:nvSpPr>
        <p:spPr>
          <a:xfrm>
            <a:off x="1456123" y="3028277"/>
            <a:ext cx="29626560" cy="16618966"/>
          </a:xfrm>
        </p:spPr>
        <p:txBody>
          <a:bodyPr>
            <a:noAutofit/>
          </a:bodyPr>
          <a:lstStyle/>
          <a:p>
            <a:pPr defTabSz="862013"/>
            <a:r>
              <a:rPr lang="en-US" sz="4800" dirty="0">
                <a:solidFill>
                  <a:srgbClr val="000000"/>
                </a:solidFill>
                <a:latin typeface="Calibri" panose="020F0502020204030204" pitchFamily="34" charset="0"/>
                <a:cs typeface="Calibri" panose="020F0502020204030204" pitchFamily="34" charset="0"/>
              </a:rPr>
              <a:t>JCIDS, Capability Gap Assessment (CGA) is an annual assessment, coordinated by the J-8, which examines CCMD identified prioritized gaps as part of the Annual Joint Assessment. The CGA groups similar gaps, assesses efforts to close or mitigate capability gaps, and recommends programmatic and/or non-programmatic actions to close or mitigate capability gaps. 			</a:t>
            </a:r>
          </a:p>
          <a:p>
            <a:pPr lvl="1" defTabSz="862013"/>
            <a:r>
              <a:rPr lang="en-US" sz="4800" dirty="0">
                <a:solidFill>
                  <a:srgbClr val="000000"/>
                </a:solidFill>
                <a:latin typeface="Calibri" panose="020F0502020204030204" pitchFamily="34" charset="0"/>
                <a:cs typeface="Calibri" panose="020F0502020204030204" pitchFamily="34" charset="0"/>
              </a:rPr>
              <a:t>The CGA is a deliberate assessment by which the CJCS and JROC carry out statutory responsibilities outlined in References [2], [135], and [136]. Responsibilities supported by the CGA include:</a:t>
            </a:r>
          </a:p>
          <a:p>
            <a:pPr lvl="1" defTabSz="862013"/>
            <a:r>
              <a:rPr lang="en-US" sz="4800" dirty="0">
                <a:solidFill>
                  <a:srgbClr val="000000"/>
                </a:solidFill>
                <a:latin typeface="Calibri" panose="020F0502020204030204" pitchFamily="34" charset="0"/>
                <a:cs typeface="Calibri" panose="020F0502020204030204" pitchFamily="34" charset="0"/>
              </a:rPr>
              <a:t>Providing advice to the </a:t>
            </a:r>
            <a:r>
              <a:rPr lang="en-US" sz="4800" dirty="0" err="1">
                <a:solidFill>
                  <a:srgbClr val="000000"/>
                </a:solidFill>
                <a:latin typeface="Calibri" panose="020F0502020204030204" pitchFamily="34" charset="0"/>
                <a:cs typeface="Calibri" panose="020F0502020204030204" pitchFamily="34" charset="0"/>
              </a:rPr>
              <a:t>SecDef</a:t>
            </a:r>
            <a:r>
              <a:rPr lang="en-US" sz="4800" dirty="0">
                <a:solidFill>
                  <a:srgbClr val="000000"/>
                </a:solidFill>
                <a:latin typeface="Calibri" panose="020F0502020204030204" pitchFamily="34" charset="0"/>
                <a:cs typeface="Calibri" panose="020F0502020204030204" pitchFamily="34" charset="0"/>
              </a:rPr>
              <a:t> on the effect that critical force capability deficiencies and strengths will have on Providing advice on program recommendations and budget proposals to conform to priorities established for the CCMDs and in strategic plans.</a:t>
            </a:r>
          </a:p>
          <a:p>
            <a:pPr lvl="1" defTabSz="862013"/>
            <a:r>
              <a:rPr lang="en-US" sz="4800" dirty="0">
                <a:solidFill>
                  <a:srgbClr val="000000"/>
                </a:solidFill>
                <a:latin typeface="Calibri" panose="020F0502020204030204" pitchFamily="34" charset="0"/>
                <a:cs typeface="Calibri" panose="020F0502020204030204" pitchFamily="34" charset="0"/>
              </a:rPr>
              <a:t>Submitting to the congressional defense committees a report on the requirements of the CCMDs.</a:t>
            </a:r>
          </a:p>
          <a:p>
            <a:pPr lvl="1" defTabSz="862013"/>
            <a:r>
              <a:rPr lang="en-US" sz="4800" dirty="0">
                <a:solidFill>
                  <a:srgbClr val="000000"/>
                </a:solidFill>
                <a:latin typeface="Calibri" panose="020F0502020204030204" pitchFamily="34" charset="0"/>
                <a:cs typeface="Calibri" panose="020F0502020204030204" pitchFamily="34" charset="0"/>
              </a:rPr>
              <a:t>Conferring with and obtaining information from the CCMDs and evaluating and integrating that information into advice given to the President and the </a:t>
            </a:r>
            <a:r>
              <a:rPr lang="en-US" sz="4800" dirty="0" err="1">
                <a:solidFill>
                  <a:srgbClr val="000000"/>
                </a:solidFill>
                <a:latin typeface="Calibri" panose="020F0502020204030204" pitchFamily="34" charset="0"/>
                <a:cs typeface="Calibri" panose="020F0502020204030204" pitchFamily="34" charset="0"/>
              </a:rPr>
              <a:t>SecDef</a:t>
            </a:r>
            <a:r>
              <a:rPr lang="en-US" sz="4800" dirty="0">
                <a:solidFill>
                  <a:srgbClr val="000000"/>
                </a:solidFill>
                <a:latin typeface="Calibri" panose="020F0502020204030204" pitchFamily="34" charset="0"/>
                <a:cs typeface="Calibri" panose="020F0502020204030204" pitchFamily="34" charset="0"/>
              </a:rPr>
              <a:t>.</a:t>
            </a:r>
          </a:p>
          <a:p>
            <a:pPr lvl="1" defTabSz="862013"/>
            <a:r>
              <a:rPr lang="en-US" sz="4800" dirty="0">
                <a:solidFill>
                  <a:srgbClr val="000000"/>
                </a:solidFill>
                <a:latin typeface="Calibri" panose="020F0502020204030204" pitchFamily="34" charset="0"/>
                <a:cs typeface="Calibri" panose="020F0502020204030204" pitchFamily="34" charset="0"/>
              </a:rPr>
              <a:t>Assisting the </a:t>
            </a:r>
            <a:r>
              <a:rPr lang="en-US" sz="4800" dirty="0" err="1">
                <a:solidFill>
                  <a:srgbClr val="000000"/>
                </a:solidFill>
                <a:latin typeface="Calibri" panose="020F0502020204030204" pitchFamily="34" charset="0"/>
                <a:cs typeface="Calibri" panose="020F0502020204030204" pitchFamily="34" charset="0"/>
              </a:rPr>
              <a:t>SecDef</a:t>
            </a:r>
            <a:r>
              <a:rPr lang="en-US" sz="4800" dirty="0">
                <a:solidFill>
                  <a:srgbClr val="000000"/>
                </a:solidFill>
                <a:latin typeface="Calibri" panose="020F0502020204030204" pitchFamily="34" charset="0"/>
                <a:cs typeface="Calibri" panose="020F0502020204030204" pitchFamily="34" charset="0"/>
              </a:rPr>
              <a:t> with funding proposals for the CCMDs.</a:t>
            </a:r>
          </a:p>
          <a:p>
            <a:pPr lvl="1" defTabSz="862013"/>
            <a:r>
              <a:rPr lang="en-US" sz="4800" dirty="0">
                <a:solidFill>
                  <a:srgbClr val="000000"/>
                </a:solidFill>
                <a:latin typeface="Calibri" panose="020F0502020204030204" pitchFamily="34" charset="0"/>
                <a:cs typeface="Calibri" panose="020F0502020204030204" pitchFamily="34" charset="0"/>
              </a:rPr>
              <a:t>Identifying and assessing the priority of joint military requirements and assigning joint priority among fielded and future programs meeting valid requirements.</a:t>
            </a:r>
          </a:p>
          <a:p>
            <a:pPr defTabSz="862013"/>
            <a:r>
              <a:rPr lang="en-US" sz="4800" dirty="0">
                <a:solidFill>
                  <a:srgbClr val="000000"/>
                </a:solidFill>
                <a:latin typeface="Calibri" panose="020F0502020204030204" pitchFamily="34" charset="0"/>
                <a:cs typeface="Calibri" panose="020F0502020204030204" pitchFamily="34" charset="0"/>
              </a:rPr>
              <a:t>Inputs to the CGA Process. The CGA process begins with the receipt of the IPLs provided by the CCMDs in response to the AJA and the Chairman’s request for assessment of critical warfighter capability gaps linked to their top priority risk mitigation measures. Additional inputs include joint lessons learned, CDD needs, JUONs, JEONs, and Chief, National Guard Bureau (CNGB) issues. Since some inputs are received throughout the year, a “snapshot” of these inputs will be taken at the beginning of the CGA process to capture those issues to evaluate during assessment.</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808259" y="20167334"/>
            <a:ext cx="6689437" cy="1200329"/>
          </a:xfrm>
          <a:prstGeom prst="rect">
            <a:avLst/>
          </a:prstGeom>
          <a:noFill/>
        </p:spPr>
        <p:txBody>
          <a:bodyPr wrap="square" rtlCol="0">
            <a:spAutoFit/>
          </a:bodyPr>
          <a:lstStyle/>
          <a:p>
            <a:r>
              <a:rPr lang="en-US" sz="3600" dirty="0">
                <a:solidFill>
                  <a:prstClr val="black"/>
                </a:solidFill>
                <a:hlinkClick r:id="rId3"/>
              </a:rPr>
              <a:t>JCIDS Manual </a:t>
            </a:r>
            <a:r>
              <a:rPr lang="en-US" sz="3600" dirty="0">
                <a:solidFill>
                  <a:prstClr val="black"/>
                </a:solidFill>
              </a:rPr>
              <a:t>2021</a:t>
            </a:r>
          </a:p>
          <a:p>
            <a:r>
              <a:rPr lang="en-US" sz="3600" dirty="0">
                <a:solidFill>
                  <a:prstClr val="black"/>
                </a:solidFill>
              </a:rPr>
              <a:t>Appendix A to Enclosure C</a:t>
            </a:r>
            <a:endParaRPr lang="en-US" sz="3600" u="sng" dirty="0">
              <a:solidFill>
                <a:prstClr val="black"/>
              </a:solidFill>
            </a:endParaRPr>
          </a:p>
        </p:txBody>
      </p:sp>
    </p:spTree>
    <p:extLst>
      <p:ext uri="{BB962C8B-B14F-4D97-AF65-F5344CB8AC3E}">
        <p14:creationId xmlns:p14="http://schemas.microsoft.com/office/powerpoint/2010/main" val="381666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30817756" y="19359972"/>
            <a:ext cx="1917195" cy="2239639"/>
            <a:chOff x="8495953" y="6173511"/>
            <a:chExt cx="559293" cy="555765"/>
          </a:xfrm>
        </p:grpSpPr>
        <p:sp>
          <p:nvSpPr>
            <p:cNvPr id="7" name="Right Arrow 6">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8" name="TextBox 7"/>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9" name="Rectangle 8">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1"/>
          <p:cNvSpPr>
            <a:spLocks noGrp="1"/>
          </p:cNvSpPr>
          <p:nvPr>
            <p:ph type="title"/>
          </p:nvPr>
        </p:nvSpPr>
        <p:spPr>
          <a:xfrm>
            <a:off x="832513" y="0"/>
            <a:ext cx="30898531" cy="1987925"/>
          </a:xfrm>
        </p:spPr>
        <p:txBody>
          <a:bodyPr>
            <a:normAutofit fontScale="90000"/>
          </a:bodyPr>
          <a:lstStyle/>
          <a:p>
            <a:r>
              <a:rPr lang="en-US" sz="9600" dirty="0"/>
              <a:t>Adaptive Acquisition Framework Document Identification (AAFDID)</a:t>
            </a:r>
          </a:p>
        </p:txBody>
      </p:sp>
      <p:sp>
        <p:nvSpPr>
          <p:cNvPr id="16" name="TextBox 15"/>
          <p:cNvSpPr txBox="1"/>
          <p:nvPr/>
        </p:nvSpPr>
        <p:spPr>
          <a:xfrm>
            <a:off x="2642320" y="1987925"/>
            <a:ext cx="26353786" cy="8894743"/>
          </a:xfrm>
          <a:prstGeom prst="rect">
            <a:avLst/>
          </a:prstGeom>
          <a:noFill/>
        </p:spPr>
        <p:txBody>
          <a:bodyPr wrap="square" rtlCol="0">
            <a:spAutoFit/>
          </a:bodyPr>
          <a:lstStyle/>
          <a:p>
            <a:r>
              <a:rPr lang="en-US" sz="4400" b="1" dirty="0">
                <a:solidFill>
                  <a:srgbClr val="355E91"/>
                </a:solidFill>
              </a:rPr>
              <a:t>3B.1. PROGRAM INFORMATION. (DoDI 5000.85 Excerpt)</a:t>
            </a:r>
            <a:endParaRPr lang="en-US" sz="4400" dirty="0">
              <a:solidFill>
                <a:srgbClr val="355E91"/>
              </a:solidFill>
            </a:endParaRPr>
          </a:p>
          <a:p>
            <a:pPr lvl="1"/>
            <a:r>
              <a:rPr lang="en-US" sz="4400" dirty="0">
                <a:solidFill>
                  <a:srgbClr val="000000"/>
                </a:solidFill>
              </a:rPr>
              <a:t>a. The tables described in Paragraphs 3B.1.a(1) through 3B.1.a (9) identify program information requirements, and have been placed online at https://www.dau.edu/mdid/Pages/Default.aspx to facilitate access to content: </a:t>
            </a:r>
          </a:p>
          <a:p>
            <a:r>
              <a:rPr lang="en-US" sz="4400" dirty="0">
                <a:solidFill>
                  <a:srgbClr val="000000"/>
                </a:solidFill>
              </a:rPr>
              <a:t>	(1) Milestone and phase information requirements. </a:t>
            </a:r>
          </a:p>
          <a:p>
            <a:r>
              <a:rPr lang="en-US" sz="4400" dirty="0">
                <a:solidFill>
                  <a:srgbClr val="000000"/>
                </a:solidFill>
              </a:rPr>
              <a:t>	(2) APB. </a:t>
            </a:r>
          </a:p>
          <a:p>
            <a:pPr lvl="2"/>
            <a:r>
              <a:rPr lang="en-US" sz="4400" dirty="0">
                <a:solidFill>
                  <a:srgbClr val="000000"/>
                </a:solidFill>
              </a:rPr>
              <a:t>(3) Statutory program breach definitions. </a:t>
            </a:r>
          </a:p>
          <a:p>
            <a:pPr lvl="2"/>
            <a:r>
              <a:rPr lang="en-US" sz="4400" dirty="0">
                <a:solidFill>
                  <a:srgbClr val="000000"/>
                </a:solidFill>
              </a:rPr>
              <a:t>(4) Recurring program reports. </a:t>
            </a:r>
          </a:p>
          <a:p>
            <a:pPr lvl="2"/>
            <a:r>
              <a:rPr lang="en-US" sz="4400" dirty="0">
                <a:solidFill>
                  <a:srgbClr val="000000"/>
                </a:solidFill>
              </a:rPr>
              <a:t>(5) Exceptions, waivers, and alternative management and reporting requirements. </a:t>
            </a:r>
          </a:p>
          <a:p>
            <a:pPr lvl="2"/>
            <a:r>
              <a:rPr lang="en-US" sz="4400" dirty="0">
                <a:solidFill>
                  <a:srgbClr val="000000"/>
                </a:solidFill>
              </a:rPr>
              <a:t>(6) Cost and software data reporting (CSDR). </a:t>
            </a:r>
          </a:p>
          <a:p>
            <a:pPr lvl="2"/>
            <a:r>
              <a:rPr lang="en-US" sz="4400" dirty="0">
                <a:solidFill>
                  <a:srgbClr val="000000"/>
                </a:solidFill>
              </a:rPr>
              <a:t>(7) Earned value management system (EVMS) application requirements. </a:t>
            </a:r>
          </a:p>
          <a:p>
            <a:pPr lvl="2"/>
            <a:r>
              <a:rPr lang="en-US" sz="4400" dirty="0">
                <a:solidFill>
                  <a:srgbClr val="000000"/>
                </a:solidFill>
              </a:rPr>
              <a:t>(8) EVMS reporting requirements. </a:t>
            </a:r>
          </a:p>
          <a:p>
            <a:pPr lvl="2"/>
            <a:r>
              <a:rPr lang="en-US" sz="4400" dirty="0">
                <a:solidFill>
                  <a:srgbClr val="000000"/>
                </a:solidFill>
              </a:rPr>
              <a:t>(9) Actions associated with Clinger Cohen Act compliance. </a:t>
            </a:r>
            <a:endParaRPr lang="en-US" sz="4400" dirty="0"/>
          </a:p>
        </p:txBody>
      </p:sp>
      <p:sp>
        <p:nvSpPr>
          <p:cNvPr id="17" name="Right Arrow 16"/>
          <p:cNvSpPr/>
          <p:nvPr/>
        </p:nvSpPr>
        <p:spPr>
          <a:xfrm rot="2834970">
            <a:off x="-47243" y="8498541"/>
            <a:ext cx="3435752" cy="2662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a:t>
            </a:r>
          </a:p>
        </p:txBody>
      </p:sp>
      <p:pic>
        <p:nvPicPr>
          <p:cNvPr id="2" name="Picture 1">
            <a:hlinkClick r:id="rId3" tooltip="AAFDID"/>
          </p:cNvPr>
          <p:cNvPicPr>
            <a:picLocks noChangeAspect="1"/>
          </p:cNvPicPr>
          <p:nvPr/>
        </p:nvPicPr>
        <p:blipFill>
          <a:blip r:embed="rId4"/>
          <a:stretch>
            <a:fillRect/>
          </a:stretch>
        </p:blipFill>
        <p:spPr>
          <a:xfrm>
            <a:off x="645578" y="11525142"/>
            <a:ext cx="18514968" cy="9721517"/>
          </a:xfrm>
          <a:prstGeom prst="rect">
            <a:avLst/>
          </a:prstGeom>
        </p:spPr>
      </p:pic>
      <p:sp>
        <p:nvSpPr>
          <p:cNvPr id="4" name="Rectangle 3"/>
          <p:cNvSpPr/>
          <p:nvPr/>
        </p:nvSpPr>
        <p:spPr>
          <a:xfrm>
            <a:off x="8229600" y="-20558909"/>
            <a:ext cx="16459200" cy="4616648"/>
          </a:xfrm>
          <a:prstGeom prst="rect">
            <a:avLst/>
          </a:prstGeom>
        </p:spPr>
        <p:txBody>
          <a:bodyPr>
            <a:spAutoFit/>
          </a:bodyPr>
          <a:lstStyle/>
          <a:p>
            <a:r>
              <a:rPr lang="en-US" sz="1400" b="1" dirty="0">
                <a:solidFill>
                  <a:srgbClr val="333333"/>
                </a:solidFill>
                <a:latin typeface="Open Sans" panose="020B0606030504020204" pitchFamily="34" charset="0"/>
              </a:rPr>
              <a:t>Background</a:t>
            </a:r>
            <a:r>
              <a:rPr lang="en-US" sz="1400" dirty="0">
                <a:solidFill>
                  <a:srgbClr val="333333"/>
                </a:solidFill>
                <a:latin typeface="Open Sans" panose="020B0606030504020204" pitchFamily="34" charset="0"/>
              </a:rPr>
              <a:t>.  The Adaptive Acquisition Framework Document Identification Tool (AAFDID) is designed to support application of the AAF pathway policies and facilitate implementation of the "tailoring in" concept.  It replaces the Milestone Document Identification Tool in that it is applicable to all of the pathways vice the single pathway (MCA) captured by the MDID.  The AAFDID MCA requirements are the same as those previously identified in the MDID and will follow the policy specified in Appendix 3B of </a:t>
            </a:r>
            <a:r>
              <a:rPr lang="en-US" sz="1400" dirty="0" err="1">
                <a:solidFill>
                  <a:srgbClr val="333333"/>
                </a:solidFill>
                <a:latin typeface="Open Sans" panose="020B0606030504020204" pitchFamily="34" charset="0"/>
              </a:rPr>
              <a:t>DoDI</a:t>
            </a:r>
            <a:r>
              <a:rPr lang="en-US" sz="1400" dirty="0">
                <a:solidFill>
                  <a:srgbClr val="333333"/>
                </a:solidFill>
                <a:latin typeface="Open Sans" panose="020B0606030504020204" pitchFamily="34" charset="0"/>
              </a:rPr>
              <a:t> 5000.85.</a:t>
            </a:r>
          </a:p>
          <a:p>
            <a:r>
              <a:rPr lang="en-US" sz="1400" dirty="0">
                <a:solidFill>
                  <a:srgbClr val="333333"/>
                </a:solidFill>
                <a:latin typeface="Open Sans" panose="020B0606030504020204" pitchFamily="34" charset="0"/>
              </a:rPr>
              <a:t>In this context "tailoring in" means that the PM will identify and recommend for MDA/DA approval, the regulatory information that will be employed to document program plans and how that information will be formatted and provided for review by the decision authority.</a:t>
            </a:r>
          </a:p>
          <a:p>
            <a:r>
              <a:rPr lang="en-US" sz="1400" dirty="0">
                <a:solidFill>
                  <a:srgbClr val="333333"/>
                </a:solidFill>
                <a:latin typeface="Open Sans" panose="020B0606030504020204" pitchFamily="34" charset="0"/>
              </a:rPr>
              <a:t>Statutory requirements will be assessed for applicability and, when applicable, will not be waived unless the statute permits.</a:t>
            </a:r>
          </a:p>
          <a:p>
            <a:r>
              <a:rPr lang="en-US" sz="1400" dirty="0">
                <a:solidFill>
                  <a:srgbClr val="333333"/>
                </a:solidFill>
                <a:latin typeface="Open Sans" panose="020B0606030504020204" pitchFamily="34" charset="0"/>
              </a:rPr>
              <a:t>In short, the AAFDID is intended to empower program managers and simplify policy by supporting the thoughtful selection of information requirements that inform effective program management vice simply following a "one size fits all" approach.</a:t>
            </a:r>
          </a:p>
          <a:p>
            <a:r>
              <a:rPr lang="en-US" sz="1400" dirty="0">
                <a:solidFill>
                  <a:srgbClr val="333333"/>
                </a:solidFill>
                <a:latin typeface="Open Sans" panose="020B0606030504020204" pitchFamily="34" charset="0"/>
              </a:rPr>
              <a:t>AAFDID information content will be updated consistent with changes to one or more of the 6 AAF pathway policies.  Changes designed to improve utility and/or functionality will be applied when feasible and consistent with community feedback.  Substantive changes to MCA table content not required by law must be formally coordinated in accordance with the procedures in </a:t>
            </a:r>
            <a:r>
              <a:rPr lang="en-US" sz="1400" dirty="0" err="1">
                <a:solidFill>
                  <a:srgbClr val="333333"/>
                </a:solidFill>
                <a:latin typeface="Open Sans" panose="020B0606030504020204" pitchFamily="34" charset="0"/>
              </a:rPr>
              <a:t>DoDI</a:t>
            </a:r>
            <a:r>
              <a:rPr lang="en-US" sz="1400" dirty="0">
                <a:solidFill>
                  <a:srgbClr val="333333"/>
                </a:solidFill>
                <a:latin typeface="Open Sans" panose="020B0606030504020204" pitchFamily="34" charset="0"/>
              </a:rPr>
              <a:t> 5025.01.</a:t>
            </a:r>
            <a:br>
              <a:rPr lang="en-US" sz="1400" dirty="0">
                <a:solidFill>
                  <a:srgbClr val="333333"/>
                </a:solidFill>
                <a:latin typeface="Open Sans" panose="020B0606030504020204" pitchFamily="34" charset="0"/>
              </a:rPr>
            </a:br>
            <a:endParaRPr lang="en-US" sz="1400" dirty="0">
              <a:solidFill>
                <a:srgbClr val="333333"/>
              </a:solidFill>
              <a:latin typeface="Open Sans" panose="020B0606030504020204" pitchFamily="34" charset="0"/>
            </a:endParaRPr>
          </a:p>
          <a:p>
            <a:br>
              <a:rPr lang="en-US" sz="1400" dirty="0">
                <a:solidFill>
                  <a:srgbClr val="333333"/>
                </a:solidFill>
                <a:latin typeface="Open Sans" panose="020B0606030504020204" pitchFamily="34" charset="0"/>
              </a:rPr>
            </a:br>
            <a:endParaRPr lang="en-US" sz="1400" dirty="0">
              <a:solidFill>
                <a:srgbClr val="333333"/>
              </a:solidFill>
              <a:latin typeface="Open Sans" panose="020B0606030504020204" pitchFamily="34" charset="0"/>
            </a:endParaRPr>
          </a:p>
          <a:p>
            <a:r>
              <a:rPr lang="en-US" sz="1400" b="1" dirty="0">
                <a:solidFill>
                  <a:srgbClr val="333333"/>
                </a:solidFill>
                <a:latin typeface="Open Sans" panose="020B0606030504020204" pitchFamily="34" charset="0"/>
              </a:rPr>
              <a:t>Applicability</a:t>
            </a:r>
            <a:r>
              <a:rPr lang="en-US" sz="1400" dirty="0">
                <a:solidFill>
                  <a:srgbClr val="333333"/>
                </a:solidFill>
                <a:latin typeface="Open Sans" panose="020B0606030504020204" pitchFamily="34" charset="0"/>
              </a:rPr>
              <a:t>. The Adaptive Acquisition Framework Document Identification (AAFDID)  tool is designed to assist program office staff in the selection ("tailoring in") of the information needed to inform management of their program.  Regulatory and statutory information will vary by program and by pathway. Regulatory Information will be "tailored in" when, in the view of the PM and decision authority, it facilitates effective program management. Statute, when applicable, will be followed.</a:t>
            </a:r>
            <a:br>
              <a:rPr lang="en-US" sz="1400" dirty="0">
                <a:solidFill>
                  <a:srgbClr val="333333"/>
                </a:solidFill>
                <a:latin typeface="Open Sans" panose="020B0606030504020204" pitchFamily="34" charset="0"/>
              </a:rPr>
            </a:br>
            <a:endParaRPr lang="en-US" sz="1400" dirty="0">
              <a:solidFill>
                <a:srgbClr val="333333"/>
              </a:solidFill>
              <a:latin typeface="Open Sans" panose="020B0606030504020204" pitchFamily="34" charset="0"/>
            </a:endParaRPr>
          </a:p>
          <a:p>
            <a:br>
              <a:rPr lang="en-US" sz="1400" dirty="0">
                <a:solidFill>
                  <a:srgbClr val="333333"/>
                </a:solidFill>
                <a:latin typeface="Open Sans" panose="020B0606030504020204" pitchFamily="34" charset="0"/>
              </a:rPr>
            </a:br>
            <a:endParaRPr lang="en-US" sz="1400" dirty="0">
              <a:solidFill>
                <a:srgbClr val="333333"/>
              </a:solidFill>
              <a:latin typeface="Open Sans" panose="020B0606030504020204" pitchFamily="34" charset="0"/>
            </a:endParaRPr>
          </a:p>
          <a:p>
            <a:r>
              <a:rPr lang="en-US" sz="1400" b="1" dirty="0">
                <a:solidFill>
                  <a:srgbClr val="333333"/>
                </a:solidFill>
                <a:latin typeface="Open Sans" panose="020B0606030504020204" pitchFamily="34" charset="0"/>
              </a:rPr>
              <a:t>Principles based approach</a:t>
            </a:r>
            <a:r>
              <a:rPr lang="en-US" sz="1400" dirty="0">
                <a:solidFill>
                  <a:srgbClr val="333333"/>
                </a:solidFill>
                <a:latin typeface="Open Sans" panose="020B0606030504020204" pitchFamily="34" charset="0"/>
              </a:rPr>
              <a:t>. What follows is a tool to guide PM and PEOs on expectations for tailoring-in processes and information-needs/documents for the AAF Pathways based on the characteristics of the capability being acquired (including complexity, risk, and urgency).  </a:t>
            </a:r>
            <a:endParaRPr lang="en-US" sz="1400" b="0" i="0" dirty="0">
              <a:solidFill>
                <a:srgbClr val="333333"/>
              </a:solidFill>
              <a:effectLst/>
              <a:latin typeface="Open Sans" panose="020B0606030504020204" pitchFamily="34" charset="0"/>
            </a:endParaRPr>
          </a:p>
        </p:txBody>
      </p:sp>
      <p:sp>
        <p:nvSpPr>
          <p:cNvPr id="5" name="Rectangle 4"/>
          <p:cNvSpPr/>
          <p:nvPr/>
        </p:nvSpPr>
        <p:spPr>
          <a:xfrm>
            <a:off x="19394906" y="11525142"/>
            <a:ext cx="13118433" cy="8402300"/>
          </a:xfrm>
          <a:prstGeom prst="rect">
            <a:avLst/>
          </a:prstGeom>
        </p:spPr>
        <p:txBody>
          <a:bodyPr wrap="square">
            <a:spAutoFit/>
          </a:bodyPr>
          <a:lstStyle/>
          <a:p>
            <a:r>
              <a:rPr lang="en-US" sz="3600" b="1" dirty="0">
                <a:solidFill>
                  <a:srgbClr val="333333"/>
                </a:solidFill>
                <a:cs typeface="Times New Roman" panose="02020603050405020304" pitchFamily="18" charset="0"/>
              </a:rPr>
              <a:t>Background</a:t>
            </a:r>
            <a:r>
              <a:rPr lang="en-US" sz="3600" dirty="0">
                <a:solidFill>
                  <a:srgbClr val="333333"/>
                </a:solidFill>
                <a:cs typeface="Times New Roman" panose="02020603050405020304" pitchFamily="18" charset="0"/>
              </a:rPr>
              <a:t>.  </a:t>
            </a:r>
            <a:r>
              <a:rPr lang="en-US" sz="3600" dirty="0">
                <a:cs typeface="Times New Roman" panose="02020603050405020304" pitchFamily="18" charset="0"/>
              </a:rPr>
              <a:t>The Adaptive Acquisition Framework Document Identification Tool (AAFDID) is designed to support application of the AAF pathway policies and facilitate implementation of the "tailoring in" concept.  It replaces the Milestone Document Identification Tool in that it is applicable to all of the pathways vice the single pathway (MCA) captured by the MDID.</a:t>
            </a:r>
          </a:p>
          <a:p>
            <a:endParaRPr lang="en-US" sz="3600" dirty="0">
              <a:cs typeface="Times New Roman" panose="02020603050405020304" pitchFamily="18" charset="0"/>
            </a:endParaRPr>
          </a:p>
          <a:p>
            <a:r>
              <a:rPr lang="en-US" sz="3600" b="1" dirty="0">
                <a:cs typeface="Times New Roman" panose="02020603050405020304" pitchFamily="18" charset="0"/>
              </a:rPr>
              <a:t>Applicability</a:t>
            </a:r>
            <a:r>
              <a:rPr lang="en-US" sz="3600" dirty="0">
                <a:cs typeface="Times New Roman" panose="02020603050405020304" pitchFamily="18" charset="0"/>
              </a:rPr>
              <a:t>. The Adaptive Acquisition Framework Document Identification (AAFDID)  tool is designed to assist program office staff in the selection ("tailoring in") of the information needed to inform management of their program.  Regulatory and statutory information will vary by program and by pathway. Regulatory Information will be "tailored in" when, in the view of the PM and decision authority, it facilitates effective program management. Statute, when applicable, will be followed.</a:t>
            </a:r>
            <a:endParaRPr lang="en-US" sz="3600" dirty="0">
              <a:solidFill>
                <a:srgbClr val="333333"/>
              </a:solidFill>
              <a:cs typeface="Times New Roman" panose="02020603050405020304" pitchFamily="18" charset="0"/>
            </a:endParaRPr>
          </a:p>
        </p:txBody>
      </p:sp>
    </p:spTree>
    <p:extLst>
      <p:ext uri="{BB962C8B-B14F-4D97-AF65-F5344CB8AC3E}">
        <p14:creationId xmlns:p14="http://schemas.microsoft.com/office/powerpoint/2010/main" val="261933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Integrated Priority List</a:t>
            </a:r>
            <a:endParaRPr lang="en-US" dirty="0"/>
          </a:p>
        </p:txBody>
      </p:sp>
      <p:sp>
        <p:nvSpPr>
          <p:cNvPr id="4" name="Content Placeholder 2"/>
          <p:cNvSpPr>
            <a:spLocks noGrp="1"/>
          </p:cNvSpPr>
          <p:nvPr>
            <p:ph idx="1"/>
          </p:nvPr>
        </p:nvSpPr>
        <p:spPr>
          <a:xfrm>
            <a:off x="1456123" y="3028277"/>
            <a:ext cx="29626560" cy="15394194"/>
          </a:xfrm>
        </p:spPr>
        <p:txBody>
          <a:bodyPr>
            <a:normAutofit/>
          </a:bodyPr>
          <a:lstStyle/>
          <a:p>
            <a:pPr defTabSz="862013"/>
            <a:r>
              <a:rPr lang="en-US" sz="5400" dirty="0">
                <a:solidFill>
                  <a:srgbClr val="000000"/>
                </a:solidFill>
              </a:rPr>
              <a:t>Integrated Priority List (IPL) - A list of a combatant commander's highest priority requirements, prioritized across Service and functional lines, defining shortfalls in key programs that, in the judgment of the combatant commander, adversely affect the capability of the combatant commander's forces to accomplish their assigned mission. (Source: DoD Dictionary of Military and Associated Terms)</a:t>
            </a:r>
          </a:p>
          <a:p>
            <a:pPr defTabSz="862013"/>
            <a:r>
              <a:rPr lang="en-US" sz="5400" dirty="0"/>
              <a:t>CCMD IPLs. Annually, the CCDRs and CNGB submit a prioritized list of their most pressing new capability gaps to the CJCS and the </a:t>
            </a:r>
            <a:r>
              <a:rPr lang="en-US" sz="5400" dirty="0" err="1"/>
              <a:t>SecDef</a:t>
            </a:r>
            <a:r>
              <a:rPr lang="en-US" sz="5400" dirty="0"/>
              <a:t> for inclusion in the Chairman’s Annual Report of Combatant Commander Requirements to Congress. The IPL submission is the CCDRs’ and CNGB’s opportunity to quantify military risk and prioritize capability gaps that limit the joint force’s ability to achieve current or future military objectives. Submissions are listed in the commander’s selected priority order, beginning with the gaps that require the highest attention by the DoD in finding capability solutions.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985295" y="20196256"/>
            <a:ext cx="6689437" cy="1200329"/>
          </a:xfrm>
          <a:prstGeom prst="rect">
            <a:avLst/>
          </a:prstGeom>
          <a:noFill/>
        </p:spPr>
        <p:txBody>
          <a:bodyPr wrap="square" rtlCol="0">
            <a:spAutoFit/>
          </a:bodyPr>
          <a:lstStyle/>
          <a:p>
            <a:r>
              <a:rPr lang="en-US" sz="3600" dirty="0">
                <a:solidFill>
                  <a:prstClr val="black"/>
                </a:solidFill>
                <a:hlinkClick r:id="rId3" tooltip="JCIDS Manual"/>
              </a:rPr>
              <a:t>JCIDS Manual </a:t>
            </a:r>
            <a:r>
              <a:rPr lang="en-US" sz="3600" dirty="0">
                <a:solidFill>
                  <a:prstClr val="black"/>
                </a:solidFill>
              </a:rPr>
              <a:t>2021</a:t>
            </a:r>
          </a:p>
          <a:p>
            <a:r>
              <a:rPr lang="en-US" sz="3600" dirty="0">
                <a:solidFill>
                  <a:prstClr val="black"/>
                </a:solidFill>
              </a:rPr>
              <a:t>GL-17 and C-A-2</a:t>
            </a:r>
            <a:endParaRPr lang="en-US" sz="3600" u="sng" dirty="0">
              <a:solidFill>
                <a:prstClr val="black"/>
              </a:solidFill>
            </a:endParaRPr>
          </a:p>
        </p:txBody>
      </p:sp>
    </p:spTree>
    <p:extLst>
      <p:ext uri="{BB962C8B-B14F-4D97-AF65-F5344CB8AC3E}">
        <p14:creationId xmlns:p14="http://schemas.microsoft.com/office/powerpoint/2010/main" val="745807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Capabilities Based Assessment</a:t>
            </a:r>
            <a:endParaRPr lang="en-US" dirty="0"/>
          </a:p>
        </p:txBody>
      </p:sp>
      <p:sp>
        <p:nvSpPr>
          <p:cNvPr id="4" name="Content Placeholder 2"/>
          <p:cNvSpPr>
            <a:spLocks noGrp="1"/>
          </p:cNvSpPr>
          <p:nvPr>
            <p:ph idx="1"/>
          </p:nvPr>
        </p:nvSpPr>
        <p:spPr>
          <a:xfrm>
            <a:off x="2289073" y="2687740"/>
            <a:ext cx="28131247" cy="15961207"/>
          </a:xfrm>
        </p:spPr>
        <p:txBody>
          <a:bodyPr>
            <a:normAutofit/>
          </a:bodyPr>
          <a:lstStyle/>
          <a:p>
            <a:r>
              <a:rPr lang="en-US" sz="4400" b="0" i="0" dirty="0">
                <a:solidFill>
                  <a:srgbClr val="000000"/>
                </a:solidFill>
                <a:effectLst/>
                <a:latin typeface="Calibri" panose="020F0502020204030204" pitchFamily="34" charset="0"/>
                <a:cs typeface="Calibri" panose="020F0502020204030204" pitchFamily="34" charset="0"/>
              </a:rPr>
              <a:t>JCIDS, a CBA provides a robust assessment of a mission area, or similar bounded set of activities, to assess the capability and capacity of the joint force to successfully complete the mission or activities.  A CBA often leads to the identification of new or modified requirements and associated capability gaps. If the capability gaps represent significant operational risk to the joint force, then these requirements, along with recommendations for materiel and/or non-materiel approaches for closing or mitigating the capability gaps, may be submitted for staffing and validation by the appropriate validation authority.  The intent of a CBA may also be satisfied through one or more </a:t>
            </a:r>
            <a:r>
              <a:rPr lang="en-US" sz="4400" b="0" i="0" u="sng" dirty="0">
                <a:solidFill>
                  <a:srgbClr val="000000"/>
                </a:solidFill>
                <a:effectLst/>
                <a:latin typeface="Calibri" panose="020F0502020204030204" pitchFamily="34" charset="0"/>
                <a:cs typeface="Calibri" panose="020F0502020204030204" pitchFamily="34" charset="0"/>
              </a:rPr>
              <a:t>other studies or analyses</a:t>
            </a:r>
            <a:r>
              <a:rPr lang="en-US" sz="4400" b="0" i="0" dirty="0">
                <a:solidFill>
                  <a:srgbClr val="000000"/>
                </a:solidFill>
                <a:effectLst/>
                <a:latin typeface="Calibri" panose="020F0502020204030204" pitchFamily="34" charset="0"/>
                <a:cs typeface="Calibri" panose="020F0502020204030204" pitchFamily="34" charset="0"/>
              </a:rPr>
              <a:t>, as long as the analytical rigor and breadth of analysis is covered by the collective analytical efforts.</a:t>
            </a:r>
          </a:p>
          <a:p>
            <a:pPr lvl="1"/>
            <a:r>
              <a:rPr lang="en-US" sz="4400" dirty="0">
                <a:solidFill>
                  <a:srgbClr val="000000"/>
                </a:solidFill>
                <a:latin typeface="Calibri" panose="020F0502020204030204" pitchFamily="34" charset="0"/>
                <a:cs typeface="Calibri" panose="020F0502020204030204" pitchFamily="34" charset="0"/>
              </a:rPr>
              <a:t>Applicable Joint Concepts and associated implementation plans must be considered during CBAs and other analyses. </a:t>
            </a:r>
          </a:p>
          <a:p>
            <a:pPr lvl="1"/>
            <a:r>
              <a:rPr lang="en-US" sz="4400" dirty="0">
                <a:solidFill>
                  <a:srgbClr val="000000"/>
                </a:solidFill>
                <a:latin typeface="Calibri" panose="020F0502020204030204" pitchFamily="34" charset="0"/>
                <a:cs typeface="Calibri" panose="020F0502020204030204" pitchFamily="34" charset="0"/>
              </a:rPr>
              <a:t>The analytical work conducted as part of a CBA provides the traceability between strategic guidance, operational missions, Service and Joint Concepts, CONOPS, threat products from the DIE, including but not limited to, requirements, and capability solutions.</a:t>
            </a:r>
          </a:p>
          <a:p>
            <a:pPr lvl="1"/>
            <a:r>
              <a:rPr lang="en-US" sz="4400" dirty="0" err="1">
                <a:solidFill>
                  <a:srgbClr val="000000"/>
                </a:solidFill>
                <a:latin typeface="Calibri" panose="020F0502020204030204" pitchFamily="34" charset="0"/>
                <a:cs typeface="Calibri" panose="020F0502020204030204" pitchFamily="34" charset="0"/>
              </a:rPr>
              <a:t>DOTmLPF</a:t>
            </a:r>
            <a:r>
              <a:rPr lang="en-US" sz="4400" dirty="0">
                <a:solidFill>
                  <a:srgbClr val="000000"/>
                </a:solidFill>
                <a:latin typeface="Calibri" panose="020F0502020204030204" pitchFamily="34" charset="0"/>
                <a:cs typeface="Calibri" panose="020F0502020204030204" pitchFamily="34" charset="0"/>
              </a:rPr>
              <a:t>-P Analysis. Analysis of </a:t>
            </a:r>
            <a:r>
              <a:rPr lang="en-US" sz="4400" dirty="0" err="1">
                <a:solidFill>
                  <a:srgbClr val="000000"/>
                </a:solidFill>
                <a:latin typeface="Calibri" panose="020F0502020204030204" pitchFamily="34" charset="0"/>
                <a:cs typeface="Calibri" panose="020F0502020204030204" pitchFamily="34" charset="0"/>
              </a:rPr>
              <a:t>DOTmLPF</a:t>
            </a:r>
            <a:r>
              <a:rPr lang="en-US" sz="4400" dirty="0">
                <a:solidFill>
                  <a:srgbClr val="000000"/>
                </a:solidFill>
                <a:latin typeface="Calibri" panose="020F0502020204030204" pitchFamily="34" charset="0"/>
                <a:cs typeface="Calibri" panose="020F0502020204030204" pitchFamily="34" charset="0"/>
              </a:rPr>
              <a:t>-P is part of all CBAs, but may be used independently of a CBA when the scope of an issue being studied is not likely to result in new materiel solution development.</a:t>
            </a:r>
          </a:p>
          <a:p>
            <a:pPr lvl="1"/>
            <a:r>
              <a:rPr lang="en-US" sz="4400" dirty="0">
                <a:solidFill>
                  <a:srgbClr val="000000"/>
                </a:solidFill>
                <a:latin typeface="Calibri" panose="020F0502020204030204" pitchFamily="34" charset="0"/>
                <a:cs typeface="Calibri" panose="020F0502020204030204" pitchFamily="34" charset="0"/>
              </a:rPr>
              <a:t>Organizations may conduct other forms of studies, analyses, or assessments which cover some aspects of what is typically covered in CBAs and </a:t>
            </a:r>
            <a:r>
              <a:rPr lang="en-US" sz="4400" dirty="0" err="1">
                <a:solidFill>
                  <a:srgbClr val="000000"/>
                </a:solidFill>
                <a:latin typeface="Calibri" panose="020F0502020204030204" pitchFamily="34" charset="0"/>
                <a:cs typeface="Calibri" panose="020F0502020204030204" pitchFamily="34" charset="0"/>
              </a:rPr>
              <a:t>DOTmLPF</a:t>
            </a:r>
            <a:r>
              <a:rPr lang="en-US" sz="4400" dirty="0">
                <a:solidFill>
                  <a:srgbClr val="000000"/>
                </a:solidFill>
                <a:latin typeface="Calibri" panose="020F0502020204030204" pitchFamily="34" charset="0"/>
                <a:cs typeface="Calibri" panose="020F0502020204030204" pitchFamily="34" charset="0"/>
              </a:rPr>
              <a:t>-P analysis. These other studies may be used as capability sources but may need to be augmented or further refined through additional efforts before having sufficient data to properly quantify requirements and generate JCIDS documents. </a:t>
            </a:r>
          </a:p>
          <a:p>
            <a:pPr lvl="1"/>
            <a:r>
              <a:rPr lang="en-US" sz="4400" dirty="0">
                <a:solidFill>
                  <a:srgbClr val="000000"/>
                </a:solidFill>
                <a:latin typeface="Calibri" panose="020F0502020204030204" pitchFamily="34" charset="0"/>
                <a:cs typeface="Calibri" panose="020F0502020204030204" pitchFamily="34" charset="0"/>
              </a:rPr>
              <a:t>Following the CBA, if the optimal approach to satisfying the requirement, (a non-materiel approach, a materiel approach, or a combination of the two) the Sponsor may generate an ICD for validation in JCIDS. </a:t>
            </a:r>
          </a:p>
          <a:p>
            <a:pPr lvl="1"/>
            <a:r>
              <a:rPr lang="en-US" sz="4400" dirty="0">
                <a:solidFill>
                  <a:srgbClr val="000000"/>
                </a:solidFill>
                <a:latin typeface="Calibri" panose="020F0502020204030204" pitchFamily="34" charset="0"/>
                <a:cs typeface="Calibri" panose="020F0502020204030204" pitchFamily="34" charset="0"/>
              </a:rPr>
              <a:t>See CBA Process Steps in the link below…</a:t>
            </a:r>
          </a:p>
          <a:p>
            <a:pPr marL="0" indent="0" defTabSz="862013">
              <a:buNone/>
            </a:pPr>
            <a:endParaRPr lang="en-US" sz="4400" dirty="0">
              <a:solidFill>
                <a:srgbClr val="000000"/>
              </a:solidFill>
              <a:latin typeface="Times New Roman" panose="02020603050405020304" pitchFamily="18"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020884" y="19221472"/>
            <a:ext cx="8437556" cy="2308324"/>
          </a:xfrm>
          <a:prstGeom prst="rect">
            <a:avLst/>
          </a:prstGeom>
          <a:noFill/>
        </p:spPr>
        <p:txBody>
          <a:bodyPr wrap="square" rtlCol="0">
            <a:spAutoFit/>
          </a:bodyPr>
          <a:lstStyle/>
          <a:p>
            <a:r>
              <a:rPr lang="en-US" sz="3600" dirty="0">
                <a:solidFill>
                  <a:prstClr val="black"/>
                </a:solidFill>
                <a:hlinkClick r:id="rId3"/>
              </a:rPr>
              <a:t>JCIDS Manual </a:t>
            </a:r>
            <a:r>
              <a:rPr lang="en-US" sz="3600" dirty="0">
                <a:solidFill>
                  <a:prstClr val="black"/>
                </a:solidFill>
              </a:rPr>
              <a:t>2021</a:t>
            </a:r>
          </a:p>
          <a:p>
            <a:r>
              <a:rPr lang="en-US" sz="3600" dirty="0">
                <a:solidFill>
                  <a:prstClr val="black"/>
                </a:solidFill>
              </a:rPr>
              <a:t>C-B-3 and the </a:t>
            </a:r>
            <a:r>
              <a:rPr lang="en-US" sz="3600" b="1" dirty="0">
                <a:solidFill>
                  <a:prstClr val="black"/>
                </a:solidFill>
              </a:rPr>
              <a:t>Capabilities-Based Assessment Guide </a:t>
            </a:r>
            <a:r>
              <a:rPr lang="en-US" sz="3600" dirty="0">
                <a:solidFill>
                  <a:prstClr val="black"/>
                </a:solidFill>
              </a:rPr>
              <a:t>is found in Appendix B to Enclosure C</a:t>
            </a:r>
            <a:endParaRPr lang="en-US" sz="3600" u="sng" dirty="0">
              <a:solidFill>
                <a:prstClr val="black"/>
              </a:solidFill>
            </a:endParaRPr>
          </a:p>
        </p:txBody>
      </p:sp>
    </p:spTree>
    <p:extLst>
      <p:ext uri="{BB962C8B-B14F-4D97-AF65-F5344CB8AC3E}">
        <p14:creationId xmlns:p14="http://schemas.microsoft.com/office/powerpoint/2010/main" val="2903504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Initial Capabilities Document (ICD)</a:t>
            </a:r>
            <a:endParaRPr lang="en-US" dirty="0"/>
          </a:p>
        </p:txBody>
      </p:sp>
      <p:sp>
        <p:nvSpPr>
          <p:cNvPr id="4" name="Content Placeholder 2"/>
          <p:cNvSpPr>
            <a:spLocks noGrp="1"/>
          </p:cNvSpPr>
          <p:nvPr>
            <p:ph idx="1"/>
          </p:nvPr>
        </p:nvSpPr>
        <p:spPr>
          <a:xfrm>
            <a:off x="2329414" y="2217285"/>
            <a:ext cx="28438911" cy="11736594"/>
          </a:xfrm>
        </p:spPr>
        <p:txBody>
          <a:bodyPr>
            <a:normAutofit/>
          </a:bodyPr>
          <a:lstStyle/>
          <a:p>
            <a:pPr defTabSz="862013"/>
            <a:r>
              <a:rPr lang="en-US" sz="5400" dirty="0">
                <a:latin typeface="Calibri" panose="020F0502020204030204" pitchFamily="34" charset="0"/>
                <a:cs typeface="Calibri" panose="020F0502020204030204" pitchFamily="34" charset="0"/>
              </a:rPr>
              <a:t>JCIDS states the purpose of an Initial Capabilities Document (ICD) is to document joint military CRs and associated capability gaps in cases where the Sponsor deems the operational risk of unmitigated capability gaps to be unacceptable.</a:t>
            </a:r>
          </a:p>
          <a:p>
            <a:pPr defTabSz="862013"/>
            <a:r>
              <a:rPr lang="en-US" sz="5400" dirty="0">
                <a:latin typeface="Calibri" panose="020F0502020204030204" pitchFamily="34" charset="0"/>
                <a:cs typeface="Calibri" panose="020F0502020204030204" pitchFamily="34" charset="0"/>
              </a:rPr>
              <a:t>The ICD provides traceability to the operational context, threats, and other relevant factors that determine the joint military capabilities.</a:t>
            </a:r>
          </a:p>
          <a:p>
            <a:pPr defTabSz="862013"/>
            <a:r>
              <a:rPr lang="en-US" sz="5400" dirty="0">
                <a:latin typeface="Calibri" panose="020F0502020204030204" pitchFamily="34" charset="0"/>
                <a:cs typeface="Calibri" panose="020F0502020204030204" pitchFamily="34" charset="0"/>
              </a:rPr>
              <a:t>ICDs are Service, solution and cost agnostic and specifies one or more CRs (task, conditions, and standards statements). An ICD is not about a thing or Materiel Solution. Attributes (MOPs) will be discussed further in follow on Requirements Documents (DCR, CDD, etc.).</a:t>
            </a:r>
          </a:p>
          <a:p>
            <a:pPr defTabSz="862013"/>
            <a:r>
              <a:rPr lang="en-US" sz="5400" dirty="0">
                <a:latin typeface="Calibri" panose="020F0502020204030204" pitchFamily="34" charset="0"/>
                <a:cs typeface="Calibri" panose="020F0502020204030204" pitchFamily="34" charset="0"/>
              </a:rPr>
              <a:t>The ICD quantifies capability gaps associated with the requirements, operational risks across the joint force, and proposes materiel and/or non-materiel approaches to closing or mitigating some or all of the identified capability gaps.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906230" y="19993328"/>
            <a:ext cx="6689437" cy="1200329"/>
          </a:xfrm>
          <a:prstGeom prst="rect">
            <a:avLst/>
          </a:prstGeom>
          <a:noFill/>
        </p:spPr>
        <p:txBody>
          <a:bodyPr wrap="square" rtlCol="0">
            <a:spAutoFit/>
          </a:bodyPr>
          <a:lstStyle/>
          <a:p>
            <a:r>
              <a:rPr lang="en-US" sz="3600" dirty="0">
                <a:solidFill>
                  <a:prstClr val="black"/>
                </a:solidFill>
                <a:hlinkClick r:id="rId3" tooltip="JCIDS Manual"/>
              </a:rPr>
              <a:t>JCIDS Manual </a:t>
            </a:r>
            <a:r>
              <a:rPr lang="en-US" sz="3600" dirty="0">
                <a:solidFill>
                  <a:prstClr val="black"/>
                </a:solidFill>
              </a:rPr>
              <a:t>2021</a:t>
            </a:r>
          </a:p>
          <a:p>
            <a:r>
              <a:rPr lang="en-US" sz="3600" dirty="0">
                <a:solidFill>
                  <a:prstClr val="black"/>
                </a:solidFill>
              </a:rPr>
              <a:t>B-A-1</a:t>
            </a:r>
            <a:endParaRPr lang="en-US" sz="3600" u="sng" dirty="0">
              <a:solidFill>
                <a:prstClr val="black"/>
              </a:solidFill>
            </a:endParaRPr>
          </a:p>
        </p:txBody>
      </p:sp>
      <p:pic>
        <p:nvPicPr>
          <p:cNvPr id="14" name="Picture 13"/>
          <p:cNvPicPr>
            <a:picLocks noChangeAspect="1"/>
          </p:cNvPicPr>
          <p:nvPr/>
        </p:nvPicPr>
        <p:blipFill>
          <a:blip r:embed="rId4"/>
          <a:stretch>
            <a:fillRect/>
          </a:stretch>
        </p:blipFill>
        <p:spPr>
          <a:xfrm>
            <a:off x="7891212" y="12668182"/>
            <a:ext cx="22642753" cy="8525475"/>
          </a:xfrm>
          <a:prstGeom prst="rect">
            <a:avLst/>
          </a:prstGeom>
        </p:spPr>
      </p:pic>
    </p:spTree>
    <p:extLst>
      <p:ext uri="{BB962C8B-B14F-4D97-AF65-F5344CB8AC3E}">
        <p14:creationId xmlns:p14="http://schemas.microsoft.com/office/powerpoint/2010/main" val="2434603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fontScale="90000"/>
          </a:bodyPr>
          <a:lstStyle/>
          <a:p>
            <a:pPr defTabSz="1044309">
              <a:defRPr/>
            </a:pPr>
            <a:r>
              <a:rPr lang="en-US" sz="9600" kern="0" dirty="0">
                <a:solidFill>
                  <a:sysClr val="windowText" lastClr="000000"/>
                </a:solidFill>
              </a:rPr>
              <a:t>Concept of Operations/Operational Mode Summary/Mission Profile (CONOPS/OMS/MP)</a:t>
            </a:r>
            <a:endParaRPr lang="en-US" dirty="0"/>
          </a:p>
        </p:txBody>
      </p:sp>
      <p:sp>
        <p:nvSpPr>
          <p:cNvPr id="4" name="Content Placeholder 2"/>
          <p:cNvSpPr>
            <a:spLocks noGrp="1"/>
          </p:cNvSpPr>
          <p:nvPr>
            <p:ph idx="1"/>
          </p:nvPr>
        </p:nvSpPr>
        <p:spPr>
          <a:xfrm>
            <a:off x="2481943" y="3804365"/>
            <a:ext cx="27725914" cy="12556864"/>
          </a:xfrm>
        </p:spPr>
        <p:txBody>
          <a:bodyPr>
            <a:normAutofit/>
          </a:bodyPr>
          <a:lstStyle/>
          <a:p>
            <a:pPr defTabSz="862013"/>
            <a:r>
              <a:rPr lang="en-US" sz="6000" dirty="0"/>
              <a:t>This is a Component-approved document that is derived from and consistent with the validated/approved capability requirements document.  The CONOPS/OMS/MP describes the operational tasks, events, durations, frequency, and environment in which the materiel solution is expected to perform each mission and each phase of the mission.  The CONOPS/OMS/MP will be provided to the MDA at the specified decision events and normally provided to industry as part of the RFP.</a:t>
            </a:r>
            <a:endParaRPr lang="en-US" sz="6000" kern="0" dirty="0">
              <a:solidFill>
                <a:sysClr val="windowText" lastClr="000000"/>
              </a:solidFill>
              <a:latin typeface="+mj-lt"/>
              <a:ea typeface="+mj-ea"/>
              <a:cs typeface="+mj-cs"/>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98412" y="20375634"/>
            <a:ext cx="5593976" cy="646331"/>
          </a:xfrm>
          <a:prstGeom prst="rect">
            <a:avLst/>
          </a:prstGeom>
          <a:noFill/>
        </p:spPr>
        <p:txBody>
          <a:bodyPr wrap="square" rtlCol="0">
            <a:spAutoFit/>
          </a:bodyPr>
          <a:lstStyle/>
          <a:p>
            <a:r>
              <a:rPr lang="en-US" sz="3600" dirty="0">
                <a:hlinkClick r:id="rId3"/>
              </a:rPr>
              <a:t>DAU Glossary</a:t>
            </a:r>
            <a:endParaRPr lang="en-US" sz="3600" dirty="0"/>
          </a:p>
        </p:txBody>
      </p:sp>
    </p:spTree>
    <p:extLst>
      <p:ext uri="{BB962C8B-B14F-4D97-AF65-F5344CB8AC3E}">
        <p14:creationId xmlns:p14="http://schemas.microsoft.com/office/powerpoint/2010/main" val="380715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Post AoA Review</a:t>
            </a:r>
            <a:endParaRPr lang="en-US" dirty="0"/>
          </a:p>
        </p:txBody>
      </p:sp>
      <p:sp>
        <p:nvSpPr>
          <p:cNvPr id="4" name="Content Placeholder 2"/>
          <p:cNvSpPr>
            <a:spLocks noGrp="1"/>
          </p:cNvSpPr>
          <p:nvPr>
            <p:ph idx="1"/>
          </p:nvPr>
        </p:nvSpPr>
        <p:spPr>
          <a:xfrm>
            <a:off x="2099619" y="2431675"/>
            <a:ext cx="29083819" cy="11770080"/>
          </a:xfrm>
        </p:spPr>
        <p:txBody>
          <a:bodyPr>
            <a:normAutofit/>
          </a:bodyPr>
          <a:lstStyle/>
          <a:p>
            <a:pPr defTabSz="862013"/>
            <a:r>
              <a:rPr lang="en-US" sz="6000" dirty="0">
                <a:solidFill>
                  <a:srgbClr val="000000"/>
                </a:solidFill>
              </a:rPr>
              <a:t>JCIDS 2.8.3. Post-AoA (or similar study) Review states:</a:t>
            </a:r>
          </a:p>
          <a:p>
            <a:pPr lvl="1" defTabSz="862013"/>
            <a:r>
              <a:rPr lang="en-US" sz="6000" dirty="0">
                <a:solidFill>
                  <a:srgbClr val="000000"/>
                </a:solidFill>
              </a:rPr>
              <a:t>Following the completion of the AoA, or similar study, the Sponsor will provide primary stakeholders the opportunity to assess how the different alternatives address the validated joint military capability and associated capability gaps, to ensure the critical dependencies/enablers and assumptions have been considered, and to understand the associated lifecycle costs. It also provides the opportunity to review the results of other activities completed during the MSA phase of acquisition, and the proposed KPPs, KSAs, and APAs for the recommended alternative(s).</a:t>
            </a:r>
          </a:p>
          <a:p>
            <a:pPr lvl="1" defTabSz="862013"/>
            <a:r>
              <a:rPr lang="en-US" sz="6000" dirty="0">
                <a:solidFill>
                  <a:srgbClr val="000000"/>
                </a:solidFill>
              </a:rPr>
              <a:t>For Major Defense Acquisition Programs (MDAPs), upon completion of the Post-AoA review, the validation authority will provide a JROCM or Component level memorandum that endorses the AoA.</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3"/>
          <a:stretch>
            <a:fillRect/>
          </a:stretch>
        </p:blipFill>
        <p:spPr>
          <a:xfrm>
            <a:off x="9323359" y="13821716"/>
            <a:ext cx="18987064" cy="7211704"/>
          </a:xfrm>
          <a:prstGeom prst="rect">
            <a:avLst/>
          </a:prstGeom>
        </p:spPr>
      </p:pic>
      <p:sp>
        <p:nvSpPr>
          <p:cNvPr id="11" name="TextBox 10"/>
          <p:cNvSpPr txBox="1"/>
          <p:nvPr/>
        </p:nvSpPr>
        <p:spPr>
          <a:xfrm>
            <a:off x="873573" y="20196256"/>
            <a:ext cx="6689437" cy="1200329"/>
          </a:xfrm>
          <a:prstGeom prst="rect">
            <a:avLst/>
          </a:prstGeom>
          <a:noFill/>
        </p:spPr>
        <p:txBody>
          <a:bodyPr wrap="square" rtlCol="0">
            <a:spAutoFit/>
          </a:bodyPr>
          <a:lstStyle/>
          <a:p>
            <a:r>
              <a:rPr lang="en-US" sz="3600" dirty="0">
                <a:solidFill>
                  <a:prstClr val="black"/>
                </a:solidFill>
                <a:hlinkClick r:id="rId4"/>
              </a:rPr>
              <a:t>JCIDS Manual </a:t>
            </a:r>
            <a:r>
              <a:rPr lang="en-US" sz="3600" dirty="0">
                <a:solidFill>
                  <a:prstClr val="black"/>
                </a:solidFill>
              </a:rPr>
              <a:t>2021</a:t>
            </a:r>
          </a:p>
          <a:p>
            <a:r>
              <a:rPr lang="en-US" sz="3600" dirty="0">
                <a:solidFill>
                  <a:prstClr val="black"/>
                </a:solidFill>
              </a:rPr>
              <a:t>A-A-13</a:t>
            </a:r>
            <a:endParaRPr lang="en-US" sz="3600" u="sng" dirty="0">
              <a:solidFill>
                <a:prstClr val="black"/>
              </a:solidFill>
            </a:endParaRPr>
          </a:p>
        </p:txBody>
      </p:sp>
    </p:spTree>
    <p:extLst>
      <p:ext uri="{BB962C8B-B14F-4D97-AF65-F5344CB8AC3E}">
        <p14:creationId xmlns:p14="http://schemas.microsoft.com/office/powerpoint/2010/main" val="115575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Draft Capability Development Document (CDD)</a:t>
            </a:r>
            <a:endParaRPr lang="en-US" dirty="0"/>
          </a:p>
        </p:txBody>
      </p:sp>
      <p:sp>
        <p:nvSpPr>
          <p:cNvPr id="4" name="Content Placeholder 2"/>
          <p:cNvSpPr>
            <a:spLocks noGrp="1"/>
          </p:cNvSpPr>
          <p:nvPr>
            <p:ph idx="1"/>
          </p:nvPr>
        </p:nvSpPr>
        <p:spPr>
          <a:xfrm>
            <a:off x="2043953" y="2840018"/>
            <a:ext cx="28773802" cy="9384066"/>
          </a:xfrm>
        </p:spPr>
        <p:txBody>
          <a:bodyPr>
            <a:normAutofit lnSpcReduction="10000"/>
          </a:bodyPr>
          <a:lstStyle/>
          <a:p>
            <a:pPr defTabSz="862013"/>
            <a:r>
              <a:rPr lang="en-US" sz="6000" dirty="0">
                <a:solidFill>
                  <a:srgbClr val="000000"/>
                </a:solidFill>
                <a:latin typeface="Calibri" panose="020F0502020204030204" pitchFamily="34" charset="0"/>
                <a:cs typeface="Calibri" panose="020F0502020204030204" pitchFamily="34" charset="0"/>
              </a:rPr>
              <a:t>The purpose of a CDD is to propose development of a materiel capability solution intended to wholly or partially satisfy approved CRs in order to close or mitigate associated capability gaps for which the DoD does not want to accept operational risk.</a:t>
            </a:r>
          </a:p>
          <a:p>
            <a:pPr defTabSz="862013"/>
            <a:r>
              <a:rPr lang="en-US" sz="6000" dirty="0">
                <a:solidFill>
                  <a:srgbClr val="000000"/>
                </a:solidFill>
                <a:latin typeface="Calibri" panose="020F0502020204030204" pitchFamily="34" charset="0"/>
                <a:cs typeface="Calibri" panose="020F0502020204030204" pitchFamily="34" charset="0"/>
              </a:rPr>
              <a:t>The Post-AoA review shall allow for sufficient time prior to completion to permit Sponsor preparation and approval of the draft CDD to inform both the development of the RFPs in support of the Technology Maturation and Risk Reduction (TMRR) phase of acquisition and the Milestone A decision. The CDD that is prepared and approved by the Sponsor is a critical criterion for the Milestone A decision. The draft CDD is not provided to the Joint Staff Gatekeeper for staffing and validation submission at that time.</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3"/>
          <a:stretch>
            <a:fillRect/>
          </a:stretch>
        </p:blipFill>
        <p:spPr>
          <a:xfrm>
            <a:off x="9824901" y="13019551"/>
            <a:ext cx="18987064" cy="7211704"/>
          </a:xfrm>
          <a:prstGeom prst="rect">
            <a:avLst/>
          </a:prstGeom>
        </p:spPr>
      </p:pic>
      <p:sp>
        <p:nvSpPr>
          <p:cNvPr id="11" name="TextBox 10">
            <a:extLst>
              <a:ext uri="{FF2B5EF4-FFF2-40B4-BE49-F238E27FC236}">
                <a16:creationId xmlns:a16="http://schemas.microsoft.com/office/drawing/2014/main" id="{750F6C74-2615-4827-B7B3-AE8BCC12F6A9}"/>
              </a:ext>
            </a:extLst>
          </p:cNvPr>
          <p:cNvSpPr txBox="1"/>
          <p:nvPr/>
        </p:nvSpPr>
        <p:spPr>
          <a:xfrm>
            <a:off x="950069" y="20196256"/>
            <a:ext cx="6689437" cy="1200329"/>
          </a:xfrm>
          <a:prstGeom prst="rect">
            <a:avLst/>
          </a:prstGeom>
          <a:noFill/>
        </p:spPr>
        <p:txBody>
          <a:bodyPr wrap="square" rtlCol="0">
            <a:spAutoFit/>
          </a:bodyPr>
          <a:lstStyle/>
          <a:p>
            <a:r>
              <a:rPr lang="en-US" sz="3600" dirty="0">
                <a:solidFill>
                  <a:prstClr val="black"/>
                </a:solidFill>
                <a:hlinkClick r:id="rId4" tooltip="JCIDS Manual"/>
              </a:rPr>
              <a:t>JCIDS Manual </a:t>
            </a:r>
            <a:r>
              <a:rPr lang="en-US" sz="3600" dirty="0">
                <a:solidFill>
                  <a:prstClr val="black"/>
                </a:solidFill>
              </a:rPr>
              <a:t>2021</a:t>
            </a:r>
          </a:p>
          <a:p>
            <a:r>
              <a:rPr lang="en-US" sz="3600" dirty="0">
                <a:solidFill>
                  <a:prstClr val="black"/>
                </a:solidFill>
              </a:rPr>
              <a:t>A-A-14 B-C-1</a:t>
            </a:r>
            <a:endParaRPr lang="en-US" sz="3600" u="sng" dirty="0">
              <a:solidFill>
                <a:prstClr val="black"/>
              </a:solidFill>
            </a:endParaRPr>
          </a:p>
        </p:txBody>
      </p:sp>
    </p:spTree>
    <p:extLst>
      <p:ext uri="{BB962C8B-B14F-4D97-AF65-F5344CB8AC3E}">
        <p14:creationId xmlns:p14="http://schemas.microsoft.com/office/powerpoint/2010/main" val="213455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Cost Performance Analysis &amp; Trades</a:t>
            </a:r>
            <a:endParaRPr lang="en-US" dirty="0"/>
          </a:p>
        </p:txBody>
      </p:sp>
      <p:sp>
        <p:nvSpPr>
          <p:cNvPr id="4" name="Content Placeholder 2"/>
          <p:cNvSpPr>
            <a:spLocks noGrp="1"/>
          </p:cNvSpPr>
          <p:nvPr>
            <p:ph idx="1"/>
          </p:nvPr>
        </p:nvSpPr>
        <p:spPr>
          <a:xfrm>
            <a:off x="1748118" y="2221453"/>
            <a:ext cx="30015250" cy="11494547"/>
          </a:xfrm>
        </p:spPr>
        <p:txBody>
          <a:bodyPr>
            <a:normAutofit/>
          </a:bodyPr>
          <a:lstStyle/>
          <a:p>
            <a:r>
              <a:rPr lang="en-US" sz="4400" dirty="0">
                <a:latin typeface="Calibri" panose="020F0502020204030204" pitchFamily="34" charset="0"/>
                <a:cs typeface="Calibri" panose="020F0502020204030204" pitchFamily="34" charset="0"/>
              </a:rPr>
              <a:t>In the DoDI 5000.85, the TMRR </a:t>
            </a:r>
            <a:r>
              <a:rPr lang="en-US" sz="4400" dirty="0">
                <a:solidFill>
                  <a:srgbClr val="000000"/>
                </a:solidFill>
                <a:latin typeface="Calibri" panose="020F0502020204030204" pitchFamily="34" charset="0"/>
                <a:cs typeface="Calibri" panose="020F0502020204030204" pitchFamily="34" charset="0"/>
              </a:rPr>
              <a:t>phase is guided by the draft CDD and the acquisition strategy. The purpose of this phase is to reduce technology, engineering, integration and life-cycle cost risk to the point that a decision to contract for EMD can be made with confidence in successful program execution for development, production and sustainment. This phase includes a mix of activities intended to reduce program risks. These include the design and requirements trades necessary to ensure an affordable product and an executable development and production program. </a:t>
            </a:r>
          </a:p>
          <a:p>
            <a:pPr marL="0" indent="0">
              <a:buNone/>
            </a:pPr>
            <a:r>
              <a:rPr lang="en-US" sz="4400" dirty="0">
                <a:solidFill>
                  <a:srgbClr val="000000"/>
                </a:solidFill>
                <a:latin typeface="Calibri" panose="020F0502020204030204" pitchFamily="34" charset="0"/>
                <a:cs typeface="Calibri" panose="020F0502020204030204" pitchFamily="34" charset="0"/>
              </a:rPr>
              <a:t>---------------------------------------------------------------------</a:t>
            </a:r>
          </a:p>
          <a:p>
            <a:r>
              <a:rPr lang="en-US" sz="4400" dirty="0">
                <a:solidFill>
                  <a:srgbClr val="000000"/>
                </a:solidFill>
                <a:latin typeface="Calibri" panose="020F0502020204030204" pitchFamily="34" charset="0"/>
                <a:cs typeface="Calibri" panose="020F0502020204030204" pitchFamily="34" charset="0"/>
              </a:rPr>
              <a:t>JCIDS 5.1.3. </a:t>
            </a:r>
            <a:r>
              <a:rPr lang="en-US" sz="4400" dirty="0" err="1">
                <a:solidFill>
                  <a:srgbClr val="000000"/>
                </a:solidFill>
                <a:latin typeface="Calibri" panose="020F0502020204030204" pitchFamily="34" charset="0"/>
                <a:cs typeface="Calibri" panose="020F0502020204030204" pitchFamily="34" charset="0"/>
              </a:rPr>
              <a:t>Tradespace</a:t>
            </a:r>
            <a:r>
              <a:rPr lang="en-US" sz="4400" dirty="0">
                <a:solidFill>
                  <a:srgbClr val="000000"/>
                </a:solidFill>
                <a:latin typeface="Calibri" panose="020F0502020204030204" pitchFamily="34" charset="0"/>
                <a:cs typeface="Calibri" panose="020F0502020204030204" pitchFamily="34" charset="0"/>
              </a:rPr>
              <a:t>, the difference between threshold and objective values sets the trade space for balancing multiple performance attributes while remaining above the threshold values. Advances in technology, evolving threats, or changes in approved Service and Joint Concepts may result in proposals to change threshold and objective values in future increments of a capability solution. Ensure </a:t>
            </a:r>
            <a:r>
              <a:rPr lang="en-US" sz="4400" dirty="0" err="1">
                <a:solidFill>
                  <a:srgbClr val="000000"/>
                </a:solidFill>
                <a:latin typeface="Calibri" panose="020F0502020204030204" pitchFamily="34" charset="0"/>
                <a:cs typeface="Calibri" panose="020F0502020204030204" pitchFamily="34" charset="0"/>
              </a:rPr>
              <a:t>tradespace</a:t>
            </a:r>
            <a:r>
              <a:rPr lang="en-US" sz="4400" dirty="0">
                <a:solidFill>
                  <a:srgbClr val="000000"/>
                </a:solidFill>
                <a:latin typeface="Calibri" panose="020F0502020204030204" pitchFamily="34" charset="0"/>
                <a:cs typeface="Calibri" panose="020F0502020204030204" pitchFamily="34" charset="0"/>
              </a:rPr>
              <a:t> is sufficient to allow the Sponsor to pursue increased capability in the future to meet the evolving threat without having to revalidate the requirement.</a:t>
            </a:r>
          </a:p>
          <a:p>
            <a:r>
              <a:rPr lang="en-US" sz="4400" dirty="0">
                <a:solidFill>
                  <a:srgbClr val="000000"/>
                </a:solidFill>
                <a:latin typeface="Calibri" panose="020F0502020204030204" pitchFamily="34" charset="0"/>
                <a:cs typeface="Calibri" panose="020F0502020204030204" pitchFamily="34" charset="0"/>
              </a:rPr>
              <a:t>Figure B-20 (below) shows an individual performance attribute of a system with threshold and objective values (1 and 10, respectively) as specified in the Sponsor’s Draft CDD prior to Milestone A. </a:t>
            </a:r>
          </a:p>
          <a:p>
            <a:r>
              <a:rPr lang="en-US" sz="4400" dirty="0">
                <a:solidFill>
                  <a:srgbClr val="000000"/>
                </a:solidFill>
                <a:latin typeface="Calibri" panose="020F0502020204030204" pitchFamily="34" charset="0"/>
                <a:cs typeface="Calibri" panose="020F0502020204030204" pitchFamily="34" charset="0"/>
              </a:rPr>
              <a:t>With further refinement and as determined during the TMRR phase of acquisition and presented in the CDD submitted for validation, the objective values may decrease due to technology limitation, as shown in Figure B-20.</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a:extLst>
              <a:ext uri="{FF2B5EF4-FFF2-40B4-BE49-F238E27FC236}">
                <a16:creationId xmlns:a16="http://schemas.microsoft.com/office/drawing/2014/main" id="{AB01800F-5A7C-2D12-2117-7CBB320D9876}"/>
              </a:ext>
            </a:extLst>
          </p:cNvPr>
          <p:cNvSpPr txBox="1"/>
          <p:nvPr/>
        </p:nvSpPr>
        <p:spPr>
          <a:xfrm>
            <a:off x="945961" y="20267894"/>
            <a:ext cx="6689437" cy="1200329"/>
          </a:xfrm>
          <a:prstGeom prst="rect">
            <a:avLst/>
          </a:prstGeom>
          <a:noFill/>
        </p:spPr>
        <p:txBody>
          <a:bodyPr wrap="square" rtlCol="0">
            <a:spAutoFit/>
          </a:bodyPr>
          <a:lstStyle/>
          <a:p>
            <a:r>
              <a:rPr lang="en-US" sz="3600" dirty="0">
                <a:solidFill>
                  <a:prstClr val="black"/>
                </a:solidFill>
                <a:hlinkClick r:id="rId3" tooltip="JCIDS Manual"/>
              </a:rPr>
              <a:t>JCIDS Manual </a:t>
            </a:r>
            <a:r>
              <a:rPr lang="en-US" sz="3600" dirty="0">
                <a:solidFill>
                  <a:prstClr val="black"/>
                </a:solidFill>
              </a:rPr>
              <a:t>2021</a:t>
            </a:r>
          </a:p>
          <a:p>
            <a:r>
              <a:rPr lang="en-US" sz="3600" dirty="0">
                <a:solidFill>
                  <a:prstClr val="black"/>
                </a:solidFill>
              </a:rPr>
              <a:t>B-G-2</a:t>
            </a:r>
            <a:endParaRPr lang="en-US" sz="3600" u="sng" dirty="0">
              <a:solidFill>
                <a:prstClr val="black"/>
              </a:solidFill>
            </a:endParaRPr>
          </a:p>
        </p:txBody>
      </p:sp>
      <p:sp>
        <p:nvSpPr>
          <p:cNvPr id="17" name="TextBox 16">
            <a:extLst>
              <a:ext uri="{FF2B5EF4-FFF2-40B4-BE49-F238E27FC236}">
                <a16:creationId xmlns:a16="http://schemas.microsoft.com/office/drawing/2014/main" id="{480039BB-5DD2-20E5-4BCB-19A327116C3B}"/>
              </a:ext>
            </a:extLst>
          </p:cNvPr>
          <p:cNvSpPr txBox="1"/>
          <p:nvPr/>
        </p:nvSpPr>
        <p:spPr>
          <a:xfrm>
            <a:off x="945961" y="19324077"/>
            <a:ext cx="3010687" cy="646331"/>
          </a:xfrm>
          <a:prstGeom prst="rect">
            <a:avLst/>
          </a:prstGeom>
          <a:noFill/>
        </p:spPr>
        <p:txBody>
          <a:bodyPr wrap="square" rtlCol="0">
            <a:spAutoFit/>
          </a:bodyPr>
          <a:lstStyle/>
          <a:p>
            <a:r>
              <a:rPr lang="en-US" sz="3600" dirty="0">
                <a:hlinkClick r:id="rId4" tooltip="DODI 5000.85 Major Capabilities Acquisition"/>
              </a:rPr>
              <a:t>DoDI 5000.85</a:t>
            </a:r>
            <a:endParaRPr lang="en-US" sz="3600" dirty="0"/>
          </a:p>
        </p:txBody>
      </p:sp>
      <p:pic>
        <p:nvPicPr>
          <p:cNvPr id="6" name="Picture 5">
            <a:extLst>
              <a:ext uri="{FF2B5EF4-FFF2-40B4-BE49-F238E27FC236}">
                <a16:creationId xmlns:a16="http://schemas.microsoft.com/office/drawing/2014/main" id="{94F212A4-5054-C224-C94C-F5E1FBA01518}"/>
              </a:ext>
            </a:extLst>
          </p:cNvPr>
          <p:cNvPicPr>
            <a:picLocks noChangeAspect="1"/>
          </p:cNvPicPr>
          <p:nvPr/>
        </p:nvPicPr>
        <p:blipFill>
          <a:blip r:embed="rId5"/>
          <a:stretch>
            <a:fillRect/>
          </a:stretch>
        </p:blipFill>
        <p:spPr>
          <a:xfrm>
            <a:off x="11094634" y="12963680"/>
            <a:ext cx="18406797" cy="8635932"/>
          </a:xfrm>
          <a:prstGeom prst="rect">
            <a:avLst/>
          </a:prstGeom>
        </p:spPr>
      </p:pic>
    </p:spTree>
    <p:extLst>
      <p:ext uri="{BB962C8B-B14F-4D97-AF65-F5344CB8AC3E}">
        <p14:creationId xmlns:p14="http://schemas.microsoft.com/office/powerpoint/2010/main" val="3944835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Capability Development Document (CDD)</a:t>
            </a:r>
            <a:endParaRPr lang="en-US" dirty="0"/>
          </a:p>
        </p:txBody>
      </p:sp>
      <p:sp>
        <p:nvSpPr>
          <p:cNvPr id="4" name="Content Placeholder 2"/>
          <p:cNvSpPr>
            <a:spLocks noGrp="1"/>
          </p:cNvSpPr>
          <p:nvPr>
            <p:ph idx="1"/>
          </p:nvPr>
        </p:nvSpPr>
        <p:spPr>
          <a:xfrm>
            <a:off x="1317812" y="2840017"/>
            <a:ext cx="31008917" cy="15125253"/>
          </a:xfrm>
        </p:spPr>
        <p:txBody>
          <a:bodyPr>
            <a:normAutofit/>
          </a:bodyPr>
          <a:lstStyle/>
          <a:p>
            <a:pPr defTabSz="862013"/>
            <a:r>
              <a:rPr lang="en-US" sz="5400" dirty="0">
                <a:solidFill>
                  <a:srgbClr val="000000"/>
                </a:solidFill>
              </a:rPr>
              <a:t>JCIDS section 1.1., the CDD provides traceability to predecessor documents and validated CRs, provides supporting data for certifications and endorsements, identifies related </a:t>
            </a:r>
            <a:r>
              <a:rPr lang="en-US" sz="5400" dirty="0" err="1">
                <a:solidFill>
                  <a:srgbClr val="000000"/>
                </a:solidFill>
              </a:rPr>
              <a:t>DOTmLPF</a:t>
            </a:r>
            <a:r>
              <a:rPr lang="en-US" sz="5400" dirty="0">
                <a:solidFill>
                  <a:srgbClr val="000000"/>
                </a:solidFill>
              </a:rPr>
              <a:t>-P impacts of the proposed capability solution, and outlines projected lifecycle costs that are expected to result from pursuing the capability solution.</a:t>
            </a:r>
            <a:endParaRPr lang="en-US" sz="3600" dirty="0">
              <a:solidFill>
                <a:srgbClr val="000000"/>
              </a:solidFill>
            </a:endParaRPr>
          </a:p>
          <a:p>
            <a:pPr lvl="1" defTabSz="862013"/>
            <a:r>
              <a:rPr lang="en-US" sz="5400" dirty="0">
                <a:solidFill>
                  <a:srgbClr val="000000"/>
                </a:solidFill>
              </a:rPr>
              <a:t>The CDD provides performance attributes (KPPs, KSAs, and APAs) to guide the development and production of one or more increments of a system. Each increment described by a CDD must provide a safe, operationally effective, suitable, and useful capability solution in the intended environment, commensurate with the in</a:t>
            </a:r>
          </a:p>
          <a:p>
            <a:pPr lvl="1" defTabSz="862013"/>
            <a:r>
              <a:rPr lang="en-US" sz="5400" dirty="0">
                <a:solidFill>
                  <a:srgbClr val="000000"/>
                </a:solidFill>
              </a:rPr>
              <a:t>The original CDD, including the performance attributes and other related sections, may remain valid through production requiring no additional staffing or coordination, unless there is a significant change that would require an update to the original validated CDD. In this case, a CDD Update will be required and validated by the same validation authority of the original document. Deliberate staffing and review will be used for CDD Updates in the same manner as CDDs with the exception that the only sections for review and validation will be the updated sections of the document. Sponsors may request expedited staffing for CDD Updates.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A9B3DC13-4CF2-32AD-BF1D-48941BB2C991}"/>
              </a:ext>
            </a:extLst>
          </p:cNvPr>
          <p:cNvSpPr txBox="1"/>
          <p:nvPr/>
        </p:nvSpPr>
        <p:spPr>
          <a:xfrm>
            <a:off x="1004202" y="19926181"/>
            <a:ext cx="6689437" cy="1200329"/>
          </a:xfrm>
          <a:prstGeom prst="rect">
            <a:avLst/>
          </a:prstGeom>
          <a:noFill/>
        </p:spPr>
        <p:txBody>
          <a:bodyPr wrap="square" rtlCol="0">
            <a:spAutoFit/>
          </a:bodyPr>
          <a:lstStyle/>
          <a:p>
            <a:r>
              <a:rPr lang="en-US" sz="3600" dirty="0">
                <a:solidFill>
                  <a:prstClr val="black"/>
                </a:solidFill>
                <a:hlinkClick r:id="rId3" tooltip="JCIDS Manual"/>
              </a:rPr>
              <a:t>JCIDS Manual </a:t>
            </a:r>
            <a:r>
              <a:rPr lang="en-US" sz="3600" dirty="0">
                <a:solidFill>
                  <a:prstClr val="black"/>
                </a:solidFill>
              </a:rPr>
              <a:t>2021</a:t>
            </a:r>
          </a:p>
          <a:p>
            <a:r>
              <a:rPr lang="en-US" sz="3600" dirty="0">
                <a:solidFill>
                  <a:prstClr val="black"/>
                </a:solidFill>
              </a:rPr>
              <a:t>B-C-1</a:t>
            </a:r>
            <a:endParaRPr lang="en-US" sz="3600" u="sng" dirty="0">
              <a:solidFill>
                <a:prstClr val="black"/>
              </a:solidFill>
            </a:endParaRPr>
          </a:p>
        </p:txBody>
      </p:sp>
    </p:spTree>
    <p:extLst>
      <p:ext uri="{BB962C8B-B14F-4D97-AF65-F5344CB8AC3E}">
        <p14:creationId xmlns:p14="http://schemas.microsoft.com/office/powerpoint/2010/main" val="2733361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Refine Requirements for Production (EMD Phase)</a:t>
            </a:r>
            <a:endParaRPr lang="en-US" dirty="0"/>
          </a:p>
        </p:txBody>
      </p:sp>
      <p:sp>
        <p:nvSpPr>
          <p:cNvPr id="4" name="Content Placeholder 2"/>
          <p:cNvSpPr>
            <a:spLocks noGrp="1"/>
          </p:cNvSpPr>
          <p:nvPr>
            <p:ph idx="1"/>
          </p:nvPr>
        </p:nvSpPr>
        <p:spPr>
          <a:xfrm>
            <a:off x="1755315" y="2586446"/>
            <a:ext cx="30176495" cy="13824628"/>
          </a:xfrm>
        </p:spPr>
        <p:txBody>
          <a:bodyPr>
            <a:noAutofit/>
          </a:bodyPr>
          <a:lstStyle/>
          <a:p>
            <a:pPr defTabSz="862013"/>
            <a:r>
              <a:rPr lang="en-US" sz="4400" dirty="0">
                <a:solidFill>
                  <a:srgbClr val="000000"/>
                </a:solidFill>
              </a:rPr>
              <a:t>JCIDS 6. Development of Performance Attributes, under Refinement of threshold and objective values, it states: </a:t>
            </a:r>
          </a:p>
          <a:p>
            <a:pPr lvl="1" defTabSz="862013"/>
            <a:r>
              <a:rPr lang="en-US" sz="4400" dirty="0">
                <a:solidFill>
                  <a:srgbClr val="000000"/>
                </a:solidFill>
              </a:rPr>
              <a:t>During EMD, tradeoffs are made between the threshold and objective values to optimize performance given the available technology for the increment and the competing demands introduced by combining subsystems into the overall system.</a:t>
            </a:r>
          </a:p>
          <a:p>
            <a:pPr lvl="1" defTabSz="862013"/>
            <a:r>
              <a:rPr lang="en-US" sz="4400" dirty="0">
                <a:solidFill>
                  <a:srgbClr val="000000"/>
                </a:solidFill>
              </a:rPr>
              <a:t>A deeper analysis of cost-capability trade-offs at and around threshold and objective values may be beneficial to decision makers, by exploring incremental return on investment where certain performance attributes might be insensitive to small deviation at great advantage in lifecycle cost, performance, schedule, and quantity reviews.</a:t>
            </a:r>
          </a:p>
          <a:p>
            <a:pPr lvl="1" defTabSz="862013"/>
            <a:r>
              <a:rPr lang="en-US" sz="4400" dirty="0">
                <a:solidFill>
                  <a:srgbClr val="000000"/>
                </a:solidFill>
              </a:rPr>
              <a:t>After the Critical Design Review (CDR), these tradeoff decisions are essentially completed and a more precise determination of acceptable performance can be stated in an update to the CDD if required.</a:t>
            </a:r>
          </a:p>
          <a:p>
            <a:pPr lvl="1" defTabSz="862013"/>
            <a:r>
              <a:rPr lang="en-US" sz="4400" dirty="0">
                <a:solidFill>
                  <a:srgbClr val="000000"/>
                </a:solidFill>
              </a:rPr>
              <a:t>During EMD, optimum performance values may be identified based on lifecycle cost, performance, or other considerations, as shown in Figure B-20(d-e).</a:t>
            </a:r>
          </a:p>
          <a:p>
            <a:pPr lvl="1" defTabSz="862013"/>
            <a:r>
              <a:rPr lang="en-US" sz="4400" dirty="0">
                <a:solidFill>
                  <a:srgbClr val="000000"/>
                </a:solidFill>
              </a:rPr>
              <a:t>Further design tradeoffs among the collective performance attributes may necessitate settling for design performance values higher or lower than the optimum values for the individual performance attributes. Figure B-20(b-c) shows an ex. in which optimum performance was traded off because of other considerations, resulting in reduced performance within this performance attribute.</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093F484F-5E89-D407-3498-15AECC076691}"/>
              </a:ext>
            </a:extLst>
          </p:cNvPr>
          <p:cNvSpPr txBox="1"/>
          <p:nvPr/>
        </p:nvSpPr>
        <p:spPr>
          <a:xfrm>
            <a:off x="873573" y="20196256"/>
            <a:ext cx="6689437" cy="1200329"/>
          </a:xfrm>
          <a:prstGeom prst="rect">
            <a:avLst/>
          </a:prstGeom>
          <a:noFill/>
        </p:spPr>
        <p:txBody>
          <a:bodyPr wrap="square" rtlCol="0">
            <a:spAutoFit/>
          </a:bodyPr>
          <a:lstStyle/>
          <a:p>
            <a:r>
              <a:rPr lang="en-US" sz="3600" dirty="0">
                <a:solidFill>
                  <a:prstClr val="black"/>
                </a:solidFill>
                <a:hlinkClick r:id="rId3" tooltip="JCIDS Manual"/>
              </a:rPr>
              <a:t>JCIDS Manual </a:t>
            </a:r>
            <a:r>
              <a:rPr lang="en-US" sz="3600" dirty="0">
                <a:solidFill>
                  <a:prstClr val="black"/>
                </a:solidFill>
              </a:rPr>
              <a:t>2021</a:t>
            </a:r>
          </a:p>
          <a:p>
            <a:r>
              <a:rPr lang="en-US" sz="3600" dirty="0">
                <a:solidFill>
                  <a:prstClr val="black"/>
                </a:solidFill>
              </a:rPr>
              <a:t>B-G-8-9</a:t>
            </a:r>
            <a:endParaRPr lang="en-US" sz="3600" u="sng" dirty="0">
              <a:solidFill>
                <a:prstClr val="black"/>
              </a:solidFill>
            </a:endParaRPr>
          </a:p>
        </p:txBody>
      </p:sp>
      <p:pic>
        <p:nvPicPr>
          <p:cNvPr id="6" name="Picture 5">
            <a:extLst>
              <a:ext uri="{FF2B5EF4-FFF2-40B4-BE49-F238E27FC236}">
                <a16:creationId xmlns:a16="http://schemas.microsoft.com/office/drawing/2014/main" id="{9C990BA0-1E94-58B6-1ACD-2609E1D507E1}"/>
              </a:ext>
            </a:extLst>
          </p:cNvPr>
          <p:cNvPicPr>
            <a:picLocks noChangeAspect="1"/>
          </p:cNvPicPr>
          <p:nvPr/>
        </p:nvPicPr>
        <p:blipFill>
          <a:blip r:embed="rId4"/>
          <a:stretch>
            <a:fillRect/>
          </a:stretch>
        </p:blipFill>
        <p:spPr>
          <a:xfrm>
            <a:off x="11630101" y="13312916"/>
            <a:ext cx="18411516" cy="8632684"/>
          </a:xfrm>
          <a:prstGeom prst="rect">
            <a:avLst/>
          </a:prstGeom>
        </p:spPr>
      </p:pic>
    </p:spTree>
    <p:extLst>
      <p:ext uri="{BB962C8B-B14F-4D97-AF65-F5344CB8AC3E}">
        <p14:creationId xmlns:p14="http://schemas.microsoft.com/office/powerpoint/2010/main" val="2075054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End of Service Life Decision</a:t>
            </a:r>
            <a:endParaRPr lang="en-US" dirty="0"/>
          </a:p>
        </p:txBody>
      </p:sp>
      <p:sp>
        <p:nvSpPr>
          <p:cNvPr id="4" name="Content Placeholder 2"/>
          <p:cNvSpPr>
            <a:spLocks noGrp="1"/>
          </p:cNvSpPr>
          <p:nvPr>
            <p:ph idx="1"/>
          </p:nvPr>
        </p:nvSpPr>
        <p:spPr>
          <a:xfrm>
            <a:off x="1290918" y="2329029"/>
            <a:ext cx="31008917" cy="16550641"/>
          </a:xfrm>
        </p:spPr>
        <p:txBody>
          <a:bodyPr>
            <a:noAutofit/>
          </a:bodyPr>
          <a:lstStyle/>
          <a:p>
            <a:pPr defTabSz="862013"/>
            <a:r>
              <a:rPr lang="en-US" sz="4800" dirty="0">
                <a:solidFill>
                  <a:srgbClr val="000000"/>
                </a:solidFill>
                <a:latin typeface="Calibri" panose="020F0502020204030204" pitchFamily="34" charset="0"/>
                <a:cs typeface="Calibri" panose="020F0502020204030204" pitchFamily="34" charset="0"/>
              </a:rPr>
              <a:t>In JCIDS, under 3. Executing Capability portfolio management, section 3.4.2.7. covers upgrades and end of service life decisions.</a:t>
            </a:r>
          </a:p>
          <a:p>
            <a:pPr lvl="1" defTabSz="862013"/>
            <a:r>
              <a:rPr lang="en-US" sz="4800" dirty="0">
                <a:solidFill>
                  <a:srgbClr val="000000"/>
                </a:solidFill>
                <a:latin typeface="Calibri" panose="020F0502020204030204" pitchFamily="34" charset="0"/>
                <a:cs typeface="Calibri" panose="020F0502020204030204" pitchFamily="34" charset="0"/>
              </a:rPr>
              <a:t>For incremental improvements to fielded capability solutions, through more capable production increments and/or retrofit of fielded systems, the Sponsor may use a new CDD or an appendix to a validated CDD. In this case, the Sponsor will staff and validate the proposed capability solution through the deliberate process as outlined in Appendix A to Enclosure A of this manual.</a:t>
            </a:r>
          </a:p>
          <a:p>
            <a:pPr lvl="1" defTabSz="862013"/>
            <a:r>
              <a:rPr lang="en-US" sz="4800" dirty="0">
                <a:solidFill>
                  <a:srgbClr val="000000"/>
                </a:solidFill>
                <a:latin typeface="Calibri" panose="020F0502020204030204" pitchFamily="34" charset="0"/>
                <a:cs typeface="Calibri" panose="020F0502020204030204" pitchFamily="34" charset="0"/>
              </a:rPr>
              <a:t>When a capability solution is approaching end of service life, there are three courses of action:</a:t>
            </a:r>
          </a:p>
          <a:p>
            <a:pPr lvl="1" defTabSz="862013"/>
            <a:r>
              <a:rPr lang="en-US" sz="4800" dirty="0">
                <a:solidFill>
                  <a:srgbClr val="000000"/>
                </a:solidFill>
                <a:latin typeface="Calibri" panose="020F0502020204030204" pitchFamily="34" charset="0"/>
                <a:cs typeface="Calibri" panose="020F0502020204030204" pitchFamily="34" charset="0"/>
              </a:rPr>
              <a:t>If the capability is obsolete or otherwise not required in the future, the validation authority will rescind the validation and the Sponsor will dispose of the capability solution. The capability requirements portfolio will be updated to reflect the removal of the capability requirements.</a:t>
            </a:r>
          </a:p>
          <a:p>
            <a:pPr lvl="1" defTabSz="862013"/>
            <a:r>
              <a:rPr lang="en-US" sz="4800" dirty="0">
                <a:solidFill>
                  <a:srgbClr val="000000"/>
                </a:solidFill>
                <a:latin typeface="Calibri" panose="020F0502020204030204" pitchFamily="34" charset="0"/>
                <a:cs typeface="Calibri" panose="020F0502020204030204" pitchFamily="34" charset="0"/>
              </a:rPr>
              <a:t>If the originally validated capability requirements remain valid, then a replacement capability solution can be acquired to meet the same performance attributes under the authority of the originally validated document. The capability requirements portfolio will be updated to reflect the replacement capability solution.</a:t>
            </a:r>
          </a:p>
          <a:p>
            <a:pPr lvl="1" defTabSz="862013"/>
            <a:r>
              <a:rPr lang="en-US" sz="4800" dirty="0">
                <a:solidFill>
                  <a:srgbClr val="000000"/>
                </a:solidFill>
                <a:latin typeface="Calibri" panose="020F0502020204030204" pitchFamily="34" charset="0"/>
                <a:cs typeface="Calibri" panose="020F0502020204030204" pitchFamily="34" charset="0"/>
              </a:rPr>
              <a:t>If adversary threats, strategic guidance, or other operational context have changed such that upgraded capabilities are required for the replacement system, a new capability requirements document will be generated by the Sponsor. FCB Chairs and other stakeholders will assess impact on the capability requirements portfolios during staffing of the document.</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6A66D771-6B1A-D67A-1669-33EFF1830502}"/>
              </a:ext>
            </a:extLst>
          </p:cNvPr>
          <p:cNvSpPr txBox="1"/>
          <p:nvPr/>
        </p:nvSpPr>
        <p:spPr>
          <a:xfrm>
            <a:off x="768726" y="20196256"/>
            <a:ext cx="6689437" cy="1200329"/>
          </a:xfrm>
          <a:prstGeom prst="rect">
            <a:avLst/>
          </a:prstGeom>
          <a:noFill/>
        </p:spPr>
        <p:txBody>
          <a:bodyPr wrap="square" rtlCol="0">
            <a:spAutoFit/>
          </a:bodyPr>
          <a:lstStyle/>
          <a:p>
            <a:r>
              <a:rPr lang="en-US" sz="3600" dirty="0">
                <a:solidFill>
                  <a:prstClr val="black"/>
                </a:solidFill>
                <a:hlinkClick r:id="rId3" tooltip="JCIDS Manual"/>
              </a:rPr>
              <a:t>JCIDS Manual </a:t>
            </a:r>
            <a:r>
              <a:rPr lang="en-US" sz="3600" dirty="0">
                <a:solidFill>
                  <a:prstClr val="black"/>
                </a:solidFill>
              </a:rPr>
              <a:t>2021</a:t>
            </a:r>
          </a:p>
          <a:p>
            <a:r>
              <a:rPr lang="en-US" sz="3600" dirty="0">
                <a:solidFill>
                  <a:prstClr val="black"/>
                </a:solidFill>
              </a:rPr>
              <a:t>C-18</a:t>
            </a:r>
            <a:endParaRPr lang="en-US" sz="3600" u="sng" dirty="0">
              <a:solidFill>
                <a:prstClr val="black"/>
              </a:solidFill>
            </a:endParaRPr>
          </a:p>
        </p:txBody>
      </p:sp>
    </p:spTree>
    <p:extLst>
      <p:ext uri="{BB962C8B-B14F-4D97-AF65-F5344CB8AC3E}">
        <p14:creationId xmlns:p14="http://schemas.microsoft.com/office/powerpoint/2010/main" val="328448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Materiel Development Decision (MDD)</a:t>
            </a:r>
          </a:p>
        </p:txBody>
      </p:sp>
      <p:sp>
        <p:nvSpPr>
          <p:cNvPr id="3" name="Content Placeholder 2"/>
          <p:cNvSpPr>
            <a:spLocks noGrp="1"/>
          </p:cNvSpPr>
          <p:nvPr>
            <p:ph idx="1"/>
          </p:nvPr>
        </p:nvSpPr>
        <p:spPr>
          <a:xfrm>
            <a:off x="1967196" y="6820931"/>
            <a:ext cx="29626560" cy="11689492"/>
          </a:xfrm>
        </p:spPr>
        <p:txBody>
          <a:bodyPr>
            <a:normAutofit/>
          </a:bodyPr>
          <a:lstStyle/>
          <a:p>
            <a:pPr marL="0" indent="0">
              <a:buNone/>
            </a:pPr>
            <a:r>
              <a:rPr lang="en-US" sz="4400" b="1" dirty="0">
                <a:solidFill>
                  <a:srgbClr val="355E91"/>
                </a:solidFill>
              </a:rPr>
              <a:t>3.5. MDD. </a:t>
            </a:r>
            <a:endParaRPr lang="en-US" sz="4400" dirty="0">
              <a:solidFill>
                <a:srgbClr val="355E91"/>
              </a:solidFill>
            </a:endParaRPr>
          </a:p>
          <a:p>
            <a:pPr marL="457200" indent="0">
              <a:buNone/>
            </a:pPr>
            <a:r>
              <a:rPr lang="en-US" sz="4400" b="1" dirty="0">
                <a:solidFill>
                  <a:srgbClr val="355E91"/>
                </a:solidFill>
              </a:rPr>
              <a:t>a. Purpose. </a:t>
            </a:r>
            <a:endParaRPr lang="en-US" sz="4400" dirty="0">
              <a:solidFill>
                <a:srgbClr val="355E91"/>
              </a:solidFill>
            </a:endParaRPr>
          </a:p>
          <a:p>
            <a:pPr marL="457200" indent="0">
              <a:buNone/>
            </a:pPr>
            <a:r>
              <a:rPr lang="en-US" sz="4400" dirty="0">
                <a:solidFill>
                  <a:srgbClr val="000000"/>
                </a:solidFill>
              </a:rPr>
              <a:t>The MDD is the mandatory entry point into the major capability acquisition process and is informed by a validated requirements document (e.g., an initial capabilities document (ICD) or equivalent) and the completion of the analysis of alternatives (AoA) study guidance and the AoA study plan. </a:t>
            </a:r>
          </a:p>
          <a:p>
            <a:pPr marL="457200" indent="0">
              <a:buNone/>
            </a:pPr>
            <a:endParaRPr lang="en-US" sz="4400" dirty="0">
              <a:solidFill>
                <a:srgbClr val="000000"/>
              </a:solidFill>
            </a:endParaRPr>
          </a:p>
          <a:p>
            <a:pPr marL="457200" indent="0">
              <a:buNone/>
            </a:pPr>
            <a:r>
              <a:rPr lang="en-US" sz="4400" b="1" dirty="0">
                <a:solidFill>
                  <a:srgbClr val="355E91"/>
                </a:solidFill>
              </a:rPr>
              <a:t>b. At the MDD Review. </a:t>
            </a:r>
          </a:p>
          <a:p>
            <a:pPr marL="457200" indent="0">
              <a:buNone/>
            </a:pPr>
            <a:r>
              <a:rPr lang="en-US" sz="4400" dirty="0">
                <a:solidFill>
                  <a:srgbClr val="000000"/>
                </a:solidFill>
              </a:rPr>
              <a:t>The Director of Cost Assessment and Program Evaluation (DCAPE) (or DoD Component equivalent for ACAT II or below programs) will present the AoA study guidance, and the DoD Component will present the AoA study plan. For MDAPs, DCAPE issues the AoA study guidance, and approves the AoA study plan. The DoD Component will provide the plan to staff and fund program activities up to and including the next decision point, usually Milestone A. </a:t>
            </a:r>
          </a:p>
          <a:p>
            <a:pPr marL="457200" indent="0">
              <a:buNone/>
            </a:pPr>
            <a:endParaRPr lang="en-US" sz="4400" dirty="0">
              <a:solidFill>
                <a:srgbClr val="000000"/>
              </a:solidFill>
            </a:endParaRPr>
          </a:p>
          <a:p>
            <a:pPr marL="457200" indent="0">
              <a:buNone/>
            </a:pPr>
            <a:r>
              <a:rPr lang="en-US" sz="4400" b="1" dirty="0">
                <a:solidFill>
                  <a:srgbClr val="355E91"/>
                </a:solidFill>
              </a:rPr>
              <a:t>c. Decisions. </a:t>
            </a:r>
            <a:endParaRPr lang="en-US" sz="4400" dirty="0">
              <a:solidFill>
                <a:srgbClr val="355E91"/>
              </a:solidFill>
            </a:endParaRPr>
          </a:p>
          <a:p>
            <a:pPr marL="457200" indent="0">
              <a:buNone/>
            </a:pPr>
            <a:r>
              <a:rPr lang="en-US" sz="4400" dirty="0">
                <a:solidFill>
                  <a:srgbClr val="000000"/>
                </a:solidFill>
              </a:rPr>
              <a:t>The MDA will determine the acquisition phase of entry and the initial review milestone. MDA decisions will be documented in an ADM. The approved AoA study guidance and study plan will be attached to the ADM. </a:t>
            </a:r>
            <a:endParaRPr lang="en-US" sz="8800" dirty="0"/>
          </a:p>
        </p:txBody>
      </p:sp>
      <p:pic>
        <p:nvPicPr>
          <p:cNvPr id="5" name="Picture 4"/>
          <p:cNvPicPr>
            <a:picLocks noChangeAspect="1"/>
          </p:cNvPicPr>
          <p:nvPr/>
        </p:nvPicPr>
        <p:blipFill>
          <a:blip r:embed="rId2"/>
          <a:stretch>
            <a:fillRect/>
          </a:stretch>
        </p:blipFill>
        <p:spPr>
          <a:xfrm>
            <a:off x="11620220" y="1902938"/>
            <a:ext cx="7651454" cy="4794424"/>
          </a:xfrm>
          <a:prstGeom prst="rect">
            <a:avLst/>
          </a:prstGeom>
        </p:spPr>
      </p:pic>
      <p:sp>
        <p:nvSpPr>
          <p:cNvPr id="6" name="Oval 5"/>
          <p:cNvSpPr/>
          <p:nvPr/>
        </p:nvSpPr>
        <p:spPr>
          <a:xfrm>
            <a:off x="11788344" y="3459890"/>
            <a:ext cx="3509319" cy="138395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8880" y="20739813"/>
            <a:ext cx="3010687" cy="646331"/>
          </a:xfrm>
          <a:prstGeom prst="rect">
            <a:avLst/>
          </a:prstGeom>
          <a:noFill/>
        </p:spPr>
        <p:txBody>
          <a:bodyPr wrap="square" rtlCol="0">
            <a:spAutoFit/>
          </a:bodyPr>
          <a:lstStyle/>
          <a:p>
            <a:r>
              <a:rPr lang="en-US" sz="3600" dirty="0">
                <a:hlinkClick r:id="rId4" tooltip="DoDI 5000.85 Major Capability Acquisition"/>
              </a:rPr>
              <a:t>DoDI 5000.85</a:t>
            </a:r>
            <a:endParaRPr lang="en-US" sz="3600" dirty="0"/>
          </a:p>
        </p:txBody>
      </p:sp>
      <p:sp>
        <p:nvSpPr>
          <p:cNvPr id="12" name="TextBox 11">
            <a:hlinkClick r:id="rId5"/>
          </p:cNvPr>
          <p:cNvSpPr txBox="1"/>
          <p:nvPr/>
        </p:nvSpPr>
        <p:spPr>
          <a:xfrm>
            <a:off x="2501152" y="2124636"/>
            <a:ext cx="3496235" cy="3046988"/>
          </a:xfrm>
          <a:prstGeom prst="rect">
            <a:avLst/>
          </a:prstGeom>
          <a:noFill/>
        </p:spPr>
        <p:txBody>
          <a:bodyPr wrap="square" rtlCol="0">
            <a:spAutoFit/>
          </a:bodyPr>
          <a:lstStyle/>
          <a:p>
            <a:pPr algn="ctr"/>
            <a:r>
              <a:rPr lang="en-US" sz="3200" dirty="0">
                <a:hlinkClick r:id="rId6"/>
              </a:rPr>
              <a:t>Video Overview of</a:t>
            </a:r>
          </a:p>
          <a:p>
            <a:pPr algn="ctr"/>
            <a:endParaRPr lang="en-US" sz="3200" dirty="0">
              <a:hlinkClick r:id="rId6"/>
            </a:endParaRPr>
          </a:p>
          <a:p>
            <a:pPr algn="ctr"/>
            <a:endParaRPr lang="en-US" sz="3200" dirty="0">
              <a:hlinkClick r:id="rId6"/>
            </a:endParaRPr>
          </a:p>
          <a:p>
            <a:pPr algn="ctr"/>
            <a:endParaRPr lang="en-US" sz="3200" dirty="0">
              <a:hlinkClick r:id="rId6"/>
            </a:endParaRPr>
          </a:p>
          <a:p>
            <a:pPr algn="ctr"/>
            <a:endParaRPr lang="en-US" sz="3200" dirty="0">
              <a:hlinkClick r:id="rId6"/>
            </a:endParaRPr>
          </a:p>
          <a:p>
            <a:pPr algn="ctr"/>
            <a:r>
              <a:rPr lang="en-US" sz="3200" dirty="0">
                <a:hlinkClick r:id="rId6"/>
              </a:rPr>
              <a:t>the MSA Phase </a:t>
            </a:r>
            <a:endParaRPr lang="en-US" sz="3200" dirty="0"/>
          </a:p>
        </p:txBody>
      </p:sp>
      <p:pic>
        <p:nvPicPr>
          <p:cNvPr id="13" name="Picture 12">
            <a:hlinkClick r:id="rId6"/>
          </p:cNvPr>
          <p:cNvPicPr>
            <a:picLocks noChangeAspect="1"/>
          </p:cNvPicPr>
          <p:nvPr/>
        </p:nvPicPr>
        <p:blipFill>
          <a:blip r:embed="rId7"/>
          <a:stretch>
            <a:fillRect/>
          </a:stretch>
        </p:blipFill>
        <p:spPr>
          <a:xfrm>
            <a:off x="3146612" y="2730392"/>
            <a:ext cx="2307011" cy="1728427"/>
          </a:xfrm>
          <a:prstGeom prst="rect">
            <a:avLst/>
          </a:prstGeom>
        </p:spPr>
      </p:pic>
      <p:pic>
        <p:nvPicPr>
          <p:cNvPr id="15" name="Picture 14">
            <a:hlinkClick r:id="rId8" tooltip="AAFDID"/>
          </p:cNvPr>
          <p:cNvPicPr>
            <a:picLocks noChangeAspect="1"/>
          </p:cNvPicPr>
          <p:nvPr/>
        </p:nvPicPr>
        <p:blipFill>
          <a:blip r:embed="rId9"/>
          <a:stretch>
            <a:fillRect/>
          </a:stretch>
        </p:blipFill>
        <p:spPr>
          <a:xfrm>
            <a:off x="5997387" y="19208699"/>
            <a:ext cx="22513118" cy="2333870"/>
          </a:xfrm>
          <a:prstGeom prst="rect">
            <a:avLst/>
          </a:prstGeom>
        </p:spPr>
      </p:pic>
    </p:spTree>
    <p:extLst>
      <p:ext uri="{BB962C8B-B14F-4D97-AF65-F5344CB8AC3E}">
        <p14:creationId xmlns:p14="http://schemas.microsoft.com/office/powerpoint/2010/main" val="30744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Defense Intelligence Threat Library</a:t>
            </a:r>
            <a:endParaRPr lang="en-US" dirty="0"/>
          </a:p>
        </p:txBody>
      </p:sp>
      <p:sp>
        <p:nvSpPr>
          <p:cNvPr id="4" name="Content Placeholder 2"/>
          <p:cNvSpPr>
            <a:spLocks noGrp="1"/>
          </p:cNvSpPr>
          <p:nvPr>
            <p:ph idx="1"/>
          </p:nvPr>
        </p:nvSpPr>
        <p:spPr>
          <a:xfrm>
            <a:off x="941295" y="3264997"/>
            <a:ext cx="31008917" cy="12087297"/>
          </a:xfrm>
        </p:spPr>
        <p:txBody>
          <a:bodyPr>
            <a:noAutofit/>
          </a:bodyPr>
          <a:lstStyle/>
          <a:p>
            <a:pPr defTabSz="862013"/>
            <a:r>
              <a:rPr lang="en-US" sz="4800" dirty="0">
                <a:solidFill>
                  <a:srgbClr val="000000"/>
                </a:solidFill>
                <a:latin typeface="Times New Roman" panose="02020603050405020304" pitchFamily="18" charset="0"/>
              </a:rPr>
              <a:t>DIA Intelligence Threat Library (DITL): The DITL is the repository of threat modules and VOLTS. DIA maintains the Defense Intelligence Threat Library, where current VOLT reports can be found on the high side.</a:t>
            </a:r>
          </a:p>
          <a:p>
            <a:pPr defTabSz="862013"/>
            <a:endParaRPr lang="en-US" sz="4800" dirty="0">
              <a:solidFill>
                <a:srgbClr val="000000"/>
              </a:solidFill>
              <a:latin typeface="Times New Roman" panose="02020603050405020304" pitchFamily="18" charset="0"/>
            </a:endParaRPr>
          </a:p>
          <a:p>
            <a:pPr defTabSz="862013"/>
            <a:r>
              <a:rPr lang="en-US" sz="4800" dirty="0">
                <a:solidFill>
                  <a:srgbClr val="000000"/>
                </a:solidFill>
                <a:latin typeface="Times New Roman" panose="02020603050405020304" pitchFamily="18" charset="0"/>
              </a:rPr>
              <a:t>The VOLT report is the authoritative threat assessment tailored for one specific program. A VOLT report includes threat modules and is written to articulate the relevance of each module to a specific acquisition program or planned capability. </a:t>
            </a:r>
            <a:r>
              <a:rPr lang="en-US" sz="4800" dirty="0" err="1">
                <a:solidFill>
                  <a:srgbClr val="000000"/>
                </a:solidFill>
                <a:latin typeface="Times New Roman" panose="02020603050405020304" pitchFamily="18" charset="0"/>
              </a:rPr>
              <a:t>Acq</a:t>
            </a:r>
            <a:r>
              <a:rPr lang="en-US" sz="4800" dirty="0">
                <a:solidFill>
                  <a:srgbClr val="000000"/>
                </a:solidFill>
                <a:latin typeface="Times New Roman" panose="02020603050405020304" pitchFamily="18" charset="0"/>
              </a:rPr>
              <a:t>/Intel analysts can request Portfolio VOLTs or Family-of-System VOLTs to serve multiple ACAT I-III programs, but Major Capability Acquisitions and programs on the DOT&amp;E oversight list require a unique, system-specific VOLT. VOLT production starts with the establishment of a Threat Steering Group composed of the program office representatives, DIA/Service Intel Production Center rep, DevOps Test representatives, and the program’s </a:t>
            </a:r>
            <a:r>
              <a:rPr lang="en-US" sz="4800" dirty="0" err="1">
                <a:solidFill>
                  <a:srgbClr val="000000"/>
                </a:solidFill>
                <a:latin typeface="Times New Roman" panose="02020603050405020304" pitchFamily="18" charset="0"/>
              </a:rPr>
              <a:t>Acq</a:t>
            </a:r>
            <a:r>
              <a:rPr lang="en-US" sz="4800" dirty="0">
                <a:solidFill>
                  <a:srgbClr val="000000"/>
                </a:solidFill>
                <a:latin typeface="Times New Roman" panose="02020603050405020304" pitchFamily="18" charset="0"/>
              </a:rPr>
              <a:t>/Intel analyst. The goal is to identify the program’s Key Performance Parameters (KPPs), critical components/functions, and relevant threats, including a review or addition of CIPs. </a:t>
            </a:r>
          </a:p>
          <a:p>
            <a:pPr marL="0" indent="0" defTabSz="862013">
              <a:buNone/>
            </a:pPr>
            <a:r>
              <a:rPr lang="en-US" sz="4800" dirty="0">
                <a:solidFill>
                  <a:srgbClr val="000000"/>
                </a:solidFill>
                <a:latin typeface="Times New Roman" panose="02020603050405020304" pitchFamily="18" charset="0"/>
              </a:rPr>
              <a:t>	</a:t>
            </a:r>
          </a:p>
          <a:p>
            <a:pPr marL="0" indent="0" defTabSz="862013">
              <a:buNone/>
            </a:pPr>
            <a:r>
              <a:rPr lang="en-US" sz="4400" dirty="0">
                <a:solidFill>
                  <a:srgbClr val="000000"/>
                </a:solidFill>
                <a:latin typeface="Times New Roman" panose="02020603050405020304" pitchFamily="18" charset="0"/>
              </a:rPr>
              <a:t>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hlinkClick r:id="rId3" tooltip="Intelligence Support t o the Adaptive Acquisition Framework (ISTAAF) Guidebook"/>
            <a:extLst>
              <a:ext uri="{FF2B5EF4-FFF2-40B4-BE49-F238E27FC236}">
                <a16:creationId xmlns:a16="http://schemas.microsoft.com/office/drawing/2014/main" id="{9C33D443-8B32-C3C9-DF94-C7B2AC8B7E4F}"/>
              </a:ext>
            </a:extLst>
          </p:cNvPr>
          <p:cNvSpPr txBox="1"/>
          <p:nvPr/>
        </p:nvSpPr>
        <p:spPr>
          <a:xfrm>
            <a:off x="183449" y="20739813"/>
            <a:ext cx="7216116" cy="646331"/>
          </a:xfrm>
          <a:prstGeom prst="rect">
            <a:avLst/>
          </a:prstGeom>
          <a:noFill/>
        </p:spPr>
        <p:txBody>
          <a:bodyPr wrap="square" rtlCol="0">
            <a:spAutoFit/>
          </a:bodyPr>
          <a:lstStyle/>
          <a:p>
            <a:pPr algn="ctr"/>
            <a:r>
              <a:rPr lang="en-US" sz="3600" u="sng" dirty="0">
                <a:solidFill>
                  <a:srgbClr val="0000FF"/>
                </a:solidFill>
              </a:rPr>
              <a:t>Intelligence </a:t>
            </a:r>
            <a:r>
              <a:rPr lang="en-US" sz="3600" u="sng" dirty="0">
                <a:solidFill>
                  <a:srgbClr val="0000FF"/>
                </a:solidFill>
                <a:hlinkClick r:id="rId3" tooltip="Intelligence Support Guidebook"/>
              </a:rPr>
              <a:t>Support</a:t>
            </a:r>
            <a:r>
              <a:rPr lang="en-US" sz="3600" u="sng" dirty="0">
                <a:solidFill>
                  <a:srgbClr val="0000FF"/>
                </a:solidFill>
              </a:rPr>
              <a:t> Guidebook</a:t>
            </a:r>
          </a:p>
        </p:txBody>
      </p:sp>
    </p:spTree>
    <p:extLst>
      <p:ext uri="{BB962C8B-B14F-4D97-AF65-F5344CB8AC3E}">
        <p14:creationId xmlns:p14="http://schemas.microsoft.com/office/powerpoint/2010/main" val="1989743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fontScale="90000"/>
          </a:bodyPr>
          <a:lstStyle/>
          <a:p>
            <a:pPr defTabSz="1044309">
              <a:defRPr/>
            </a:pPr>
            <a:r>
              <a:rPr lang="en-US" dirty="0"/>
              <a:t>Joint Intelligence Estimate</a:t>
            </a:r>
          </a:p>
        </p:txBody>
      </p:sp>
      <p:sp>
        <p:nvSpPr>
          <p:cNvPr id="4" name="Content Placeholder 2"/>
          <p:cNvSpPr>
            <a:spLocks noGrp="1"/>
          </p:cNvSpPr>
          <p:nvPr>
            <p:ph idx="1"/>
          </p:nvPr>
        </p:nvSpPr>
        <p:spPr>
          <a:xfrm>
            <a:off x="941295" y="3264997"/>
            <a:ext cx="31008917" cy="12087297"/>
          </a:xfrm>
        </p:spPr>
        <p:txBody>
          <a:bodyPr>
            <a:noAutofit/>
          </a:bodyPr>
          <a:lstStyle/>
          <a:p>
            <a:pPr defTabSz="862013"/>
            <a:r>
              <a:rPr lang="en-US" sz="5400" dirty="0">
                <a:solidFill>
                  <a:srgbClr val="000000"/>
                </a:solidFill>
                <a:latin typeface="Calibri" panose="020F0502020204030204" pitchFamily="34" charset="0"/>
                <a:cs typeface="Calibri" panose="020F0502020204030204" pitchFamily="34" charset="0"/>
              </a:rPr>
              <a:t>Joint Intelligence Estimate (JIE), Joint Strategic Assessment (JSA), and Joint Strategy Review (JSR) Report.  The JIE, JSA, and JSR report provides important context for the evaluation of capability portfolios.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hlinkClick r:id="rId3" tooltip="Intelligence Support t o the Adaptive Acquisition Framework (ISTAAF) Guidebook"/>
            <a:extLst>
              <a:ext uri="{FF2B5EF4-FFF2-40B4-BE49-F238E27FC236}">
                <a16:creationId xmlns:a16="http://schemas.microsoft.com/office/drawing/2014/main" id="{9C33D443-8B32-C3C9-DF94-C7B2AC8B7E4F}"/>
              </a:ext>
            </a:extLst>
          </p:cNvPr>
          <p:cNvSpPr txBox="1"/>
          <p:nvPr/>
        </p:nvSpPr>
        <p:spPr>
          <a:xfrm>
            <a:off x="339634" y="20526346"/>
            <a:ext cx="7216116" cy="646331"/>
          </a:xfrm>
          <a:prstGeom prst="rect">
            <a:avLst/>
          </a:prstGeom>
          <a:noFill/>
        </p:spPr>
        <p:txBody>
          <a:bodyPr wrap="square" rtlCol="0">
            <a:spAutoFit/>
          </a:bodyPr>
          <a:lstStyle/>
          <a:p>
            <a:pPr algn="ctr"/>
            <a:r>
              <a:rPr lang="en-US" sz="3600" u="sng" dirty="0">
                <a:solidFill>
                  <a:srgbClr val="0000FF"/>
                </a:solidFill>
              </a:rPr>
              <a:t>Intelligence </a:t>
            </a:r>
            <a:r>
              <a:rPr lang="en-US" sz="3600" u="sng" dirty="0">
                <a:solidFill>
                  <a:srgbClr val="0000FF"/>
                </a:solidFill>
                <a:hlinkClick r:id="rId3"/>
              </a:rPr>
              <a:t>Support</a:t>
            </a:r>
            <a:r>
              <a:rPr lang="en-US" sz="3600" u="sng" dirty="0">
                <a:solidFill>
                  <a:srgbClr val="0000FF"/>
                </a:solidFill>
              </a:rPr>
              <a:t> Guidebook</a:t>
            </a:r>
          </a:p>
        </p:txBody>
      </p:sp>
    </p:spTree>
    <p:extLst>
      <p:ext uri="{BB962C8B-B14F-4D97-AF65-F5344CB8AC3E}">
        <p14:creationId xmlns:p14="http://schemas.microsoft.com/office/powerpoint/2010/main" val="320291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Critical Intelligence Parameter (CIP)</a:t>
            </a:r>
          </a:p>
        </p:txBody>
      </p:sp>
      <p:sp>
        <p:nvSpPr>
          <p:cNvPr id="4" name="Content Placeholder 2"/>
          <p:cNvSpPr>
            <a:spLocks noGrp="1"/>
          </p:cNvSpPr>
          <p:nvPr>
            <p:ph idx="1"/>
          </p:nvPr>
        </p:nvSpPr>
        <p:spPr>
          <a:xfrm>
            <a:off x="968188" y="3189642"/>
            <a:ext cx="31008917" cy="15609346"/>
          </a:xfrm>
        </p:spPr>
        <p:txBody>
          <a:bodyPr>
            <a:noAutofit/>
          </a:bodyPr>
          <a:lstStyle/>
          <a:p>
            <a:pPr marL="0" indent="0" defTabSz="862013">
              <a:buNone/>
            </a:pPr>
            <a:r>
              <a:rPr lang="en-US" sz="4800" dirty="0">
                <a:solidFill>
                  <a:srgbClr val="000000"/>
                </a:solidFill>
                <a:latin typeface="Times New Roman" panose="02020603050405020304" pitchFamily="18" charset="0"/>
              </a:rPr>
              <a:t>A CIP is a defined threat capability or threshold at which a foreign system may compromise mission effectiveness of a U.S. system or systems. If an adversary capability </a:t>
            </a:r>
            <a:r>
              <a:rPr lang="en-US" sz="4400" dirty="0">
                <a:solidFill>
                  <a:srgbClr val="000000"/>
                </a:solidFill>
                <a:latin typeface="Times New Roman" panose="02020603050405020304" pitchFamily="18" charset="0"/>
              </a:rPr>
              <a:t>breaches a CIP, it will impede the lethality, survivability, sustainability, and technological advantage of the system(s) in acquisition. CIPs therefore receive focused intelligence analysis and reporting that informs revisions to requirements, incremental upgrades, or potentially new acquisition programs in order to ensure capabilities remain technologically competitive on the modern battlefield. </a:t>
            </a: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b="1" dirty="0">
                <a:solidFill>
                  <a:srgbClr val="000000"/>
                </a:solidFill>
                <a:latin typeface="Times New Roman" panose="02020603050405020304" pitchFamily="18" charset="0"/>
              </a:rPr>
              <a:t>Key points</a:t>
            </a:r>
            <a:r>
              <a:rPr lang="en-US" sz="4400" dirty="0">
                <a:solidFill>
                  <a:srgbClr val="000000"/>
                </a:solidFill>
                <a:latin typeface="Times New Roman" panose="02020603050405020304" pitchFamily="18" charset="0"/>
              </a:rPr>
              <a:t>: </a:t>
            </a:r>
          </a:p>
          <a:p>
            <a:pPr marL="0" indent="0" defTabSz="862013">
              <a:buNone/>
            </a:pPr>
            <a:r>
              <a:rPr lang="en-US" sz="4400" dirty="0">
                <a:solidFill>
                  <a:srgbClr val="000000"/>
                </a:solidFill>
                <a:latin typeface="Times New Roman" panose="02020603050405020304" pitchFamily="18" charset="0"/>
              </a:rPr>
              <a:t>• CIPs submitted to IPCs become part of the program’s VOLT page in the Threat Library and are monitored to keep acquisition and requirements communities informed on high priority threat developments.  </a:t>
            </a:r>
          </a:p>
          <a:p>
            <a:pPr marL="0" indent="0" defTabSz="862013">
              <a:buNone/>
            </a:pPr>
            <a:r>
              <a:rPr lang="en-US" sz="4400" dirty="0">
                <a:solidFill>
                  <a:srgbClr val="000000"/>
                </a:solidFill>
                <a:latin typeface="Times New Roman" panose="02020603050405020304" pitchFamily="18" charset="0"/>
              </a:rPr>
              <a:t>• CIP development should consider predictive and future threats in addition to current threats.  </a:t>
            </a:r>
          </a:p>
          <a:p>
            <a:pPr marL="0" indent="0" defTabSz="862013">
              <a:buNone/>
            </a:pPr>
            <a:r>
              <a:rPr lang="en-US" sz="4400" dirty="0">
                <a:solidFill>
                  <a:srgbClr val="000000"/>
                </a:solidFill>
                <a:latin typeface="Times New Roman" panose="02020603050405020304" pitchFamily="18" charset="0"/>
              </a:rPr>
              <a:t>• A CIP is analogous to an objective KPP in an adversarial system capability.  </a:t>
            </a:r>
          </a:p>
          <a:p>
            <a:pPr marL="0" indent="0" defTabSz="862013">
              <a:buNone/>
            </a:pPr>
            <a:r>
              <a:rPr lang="en-US" sz="4400" dirty="0">
                <a:solidFill>
                  <a:srgbClr val="000000"/>
                </a:solidFill>
                <a:latin typeface="Times New Roman" panose="02020603050405020304" pitchFamily="18" charset="0"/>
              </a:rPr>
              <a:t>• CIPs are considered “breached” when adversary capability advancements exceed a critical parameter.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hlinkClick r:id="rId3" tooltip="Intelligence Support t o the Adaptive Acquisition Framework (ISTAAF) Guidebook"/>
            <a:extLst>
              <a:ext uri="{FF2B5EF4-FFF2-40B4-BE49-F238E27FC236}">
                <a16:creationId xmlns:a16="http://schemas.microsoft.com/office/drawing/2014/main" id="{34365365-77F0-7938-158D-E65FD9810DD6}"/>
              </a:ext>
            </a:extLst>
          </p:cNvPr>
          <p:cNvSpPr txBox="1"/>
          <p:nvPr/>
        </p:nvSpPr>
        <p:spPr>
          <a:xfrm>
            <a:off x="339634" y="20526346"/>
            <a:ext cx="7216116" cy="646331"/>
          </a:xfrm>
          <a:prstGeom prst="rect">
            <a:avLst/>
          </a:prstGeom>
          <a:noFill/>
        </p:spPr>
        <p:txBody>
          <a:bodyPr wrap="square" rtlCol="0">
            <a:spAutoFit/>
          </a:bodyPr>
          <a:lstStyle/>
          <a:p>
            <a:pPr algn="ctr"/>
            <a:r>
              <a:rPr lang="en-US" sz="3600" u="sng" dirty="0">
                <a:solidFill>
                  <a:srgbClr val="0000FF"/>
                </a:solidFill>
              </a:rPr>
              <a:t>Intelligence </a:t>
            </a:r>
            <a:r>
              <a:rPr lang="en-US" sz="3600" u="sng" dirty="0">
                <a:solidFill>
                  <a:srgbClr val="0000FF"/>
                </a:solidFill>
                <a:hlinkClick r:id="rId3"/>
              </a:rPr>
              <a:t>Support</a:t>
            </a:r>
            <a:r>
              <a:rPr lang="en-US" sz="3600" u="sng" dirty="0">
                <a:solidFill>
                  <a:srgbClr val="0000FF"/>
                </a:solidFill>
              </a:rPr>
              <a:t> Guidebook</a:t>
            </a:r>
          </a:p>
        </p:txBody>
      </p:sp>
    </p:spTree>
    <p:extLst>
      <p:ext uri="{BB962C8B-B14F-4D97-AF65-F5344CB8AC3E}">
        <p14:creationId xmlns:p14="http://schemas.microsoft.com/office/powerpoint/2010/main" val="643863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Intelligence Mission Data (IMD)</a:t>
            </a:r>
            <a:endParaRPr lang="en-US" dirty="0"/>
          </a:p>
        </p:txBody>
      </p:sp>
      <p:sp>
        <p:nvSpPr>
          <p:cNvPr id="4" name="Content Placeholder 2"/>
          <p:cNvSpPr>
            <a:spLocks noGrp="1"/>
          </p:cNvSpPr>
          <p:nvPr>
            <p:ph idx="1"/>
          </p:nvPr>
        </p:nvSpPr>
        <p:spPr>
          <a:xfrm>
            <a:off x="968188" y="3189642"/>
            <a:ext cx="31008917" cy="15609346"/>
          </a:xfrm>
        </p:spPr>
        <p:txBody>
          <a:bodyPr>
            <a:noAutofit/>
          </a:bodyPr>
          <a:lstStyle/>
          <a:p>
            <a:pPr defTabSz="862013"/>
            <a:r>
              <a:rPr lang="en-US" sz="4800" u="sng" dirty="0">
                <a:solidFill>
                  <a:srgbClr val="000000"/>
                </a:solidFill>
                <a:latin typeface="Calibri" panose="020F0502020204030204" pitchFamily="34" charset="0"/>
                <a:cs typeface="Calibri" panose="020F0502020204030204" pitchFamily="34" charset="0"/>
              </a:rPr>
              <a:t>IMD</a:t>
            </a:r>
            <a:r>
              <a:rPr lang="en-US" sz="4800" dirty="0">
                <a:solidFill>
                  <a:srgbClr val="000000"/>
                </a:solidFill>
                <a:latin typeface="Calibri" panose="020F0502020204030204" pitchFamily="34" charset="0"/>
                <a:cs typeface="Calibri" panose="020F0502020204030204" pitchFamily="34" charset="0"/>
              </a:rPr>
              <a:t> - A new system/capability may require increased Intelligence Mission Data (IMD) or processing capability.  DoD intelligence used for programming platform mission systems in development, testing, operations, and sustainment including, but not limited to, the functional areas of signatures, EWIR, OOB, C&amp;P, and GEOINT. </a:t>
            </a:r>
          </a:p>
          <a:p>
            <a:pPr defTabSz="862013"/>
            <a:r>
              <a:rPr lang="en-US" sz="4800" dirty="0">
                <a:solidFill>
                  <a:srgbClr val="000000"/>
                </a:solidFill>
                <a:latin typeface="Calibri" panose="020F0502020204030204" pitchFamily="34" charset="0"/>
                <a:cs typeface="Calibri" panose="020F0502020204030204" pitchFamily="34" charset="0"/>
              </a:rPr>
              <a:t>USD(AT&amp;L) shall:</a:t>
            </a:r>
          </a:p>
          <a:p>
            <a:pPr lvl="1" defTabSz="862013"/>
            <a:r>
              <a:rPr lang="en-US" sz="4800" dirty="0">
                <a:solidFill>
                  <a:srgbClr val="000000"/>
                </a:solidFill>
                <a:latin typeface="Calibri" panose="020F0502020204030204" pitchFamily="34" charset="0"/>
                <a:cs typeface="Calibri" panose="020F0502020204030204" pitchFamily="34" charset="0"/>
              </a:rPr>
              <a:t>	Ensure each program office or its predecessor organization plans and manages their life-cycle IMD requirements and address risk of projected shortfalls throughout acquisition and sustainment. The risk management process and planning shall begin prior to Milestone A in concert with the analysis of alternatives and the initiation of an LMDP.</a:t>
            </a:r>
          </a:p>
          <a:p>
            <a:pPr lvl="1" defTabSz="862013"/>
            <a:r>
              <a:rPr lang="en-US" sz="4800" dirty="0">
                <a:solidFill>
                  <a:srgbClr val="000000"/>
                </a:solidFill>
                <a:latin typeface="Calibri" panose="020F0502020204030204" pitchFamily="34" charset="0"/>
                <a:cs typeface="Calibri" panose="020F0502020204030204" pitchFamily="34" charset="0"/>
              </a:rPr>
              <a:t>	Ensure that requirements and program needs for IMD are addressed by the program manager in program development, testing, fielding, operation, and sustainment of required weapons, smart munitions, sensors, and systems capabilities. IMD-dependent programs shall incorporate the status, risk summary, and, when applicable, the funding for any projected IMD shortfalls into the technology development strategy or acquisition strategy, as appropriate for the respective milestone, for both development and life-cycle support.</a:t>
            </a:r>
          </a:p>
          <a:p>
            <a:pPr defTabSz="862013"/>
            <a:r>
              <a:rPr lang="en-US" sz="4800" dirty="0">
                <a:solidFill>
                  <a:srgbClr val="000000"/>
                </a:solidFill>
                <a:latin typeface="Calibri" panose="020F0502020204030204" pitchFamily="34" charset="0"/>
                <a:cs typeface="Calibri" panose="020F0502020204030204" pitchFamily="34" charset="0"/>
              </a:rPr>
              <a:t>C&amp;P - characteristics and performance, EWIR - electronic warfare integrated reprogramming,</a:t>
            </a:r>
          </a:p>
          <a:p>
            <a:pPr defTabSz="862013"/>
            <a:r>
              <a:rPr lang="en-US" sz="4800" dirty="0">
                <a:solidFill>
                  <a:srgbClr val="000000"/>
                </a:solidFill>
                <a:latin typeface="Calibri" panose="020F0502020204030204" pitchFamily="34" charset="0"/>
                <a:cs typeface="Calibri" panose="020F0502020204030204" pitchFamily="34" charset="0"/>
              </a:rPr>
              <a:t>GEOINT - geospatial intelligence, IMDOB - Intelligence Mission Data Oversight Board, </a:t>
            </a:r>
          </a:p>
          <a:p>
            <a:pPr defTabSz="862013"/>
            <a:r>
              <a:rPr lang="en-US" sz="4800" dirty="0">
                <a:solidFill>
                  <a:srgbClr val="000000"/>
                </a:solidFill>
                <a:latin typeface="Calibri" panose="020F0502020204030204" pitchFamily="34" charset="0"/>
                <a:cs typeface="Calibri" panose="020F0502020204030204" pitchFamily="34" charset="0"/>
              </a:rPr>
              <a:t>IMDSSG - Intelligence Mission Data Senior Steering Group, LMDP - life-cycle mission data plan, OOB - order of battle</a:t>
            </a:r>
          </a:p>
          <a:p>
            <a:pPr marL="0" indent="0" defTabSz="862013">
              <a:buNone/>
            </a:pPr>
            <a:endParaRPr lang="en-US" sz="4800" dirty="0">
              <a:solidFill>
                <a:srgbClr val="000000"/>
              </a:solidFill>
              <a:latin typeface="Calibri" panose="020F0502020204030204" pitchFamily="34" charset="0"/>
              <a:cs typeface="Calibri" panose="020F0502020204030204" pitchFamily="34" charset="0"/>
            </a:endParaRPr>
          </a:p>
          <a:p>
            <a:pPr marL="0" indent="0" defTabSz="862013">
              <a:buNone/>
            </a:pPr>
            <a:r>
              <a:rPr lang="en-US" sz="4400" dirty="0">
                <a:solidFill>
                  <a:srgbClr val="000000"/>
                </a:solidFill>
                <a:latin typeface="Calibri" panose="020F0502020204030204" pitchFamily="34" charset="0"/>
                <a:cs typeface="Calibri" panose="020F0502020204030204" pitchFamily="34" charset="0"/>
              </a:rPr>
              <a:t>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968188" y="19926181"/>
            <a:ext cx="7735329" cy="1200329"/>
          </a:xfrm>
          <a:prstGeom prst="rect">
            <a:avLst/>
          </a:prstGeom>
          <a:noFill/>
        </p:spPr>
        <p:txBody>
          <a:bodyPr wrap="square" rtlCol="0">
            <a:spAutoFit/>
          </a:bodyPr>
          <a:lstStyle/>
          <a:p>
            <a:r>
              <a:rPr lang="en-US" sz="3600" dirty="0">
                <a:solidFill>
                  <a:prstClr val="black"/>
                </a:solidFill>
                <a:hlinkClick r:id="rId3" tooltip="Mgt. of Intelligence Mission Data (IMD)"/>
              </a:rPr>
              <a:t>DoDD 5250.01</a:t>
            </a:r>
            <a:endParaRPr lang="en-US" sz="3600" dirty="0">
              <a:solidFill>
                <a:prstClr val="black"/>
              </a:solidFill>
            </a:endParaRPr>
          </a:p>
          <a:p>
            <a:r>
              <a:rPr lang="en-US" sz="3600" dirty="0">
                <a:solidFill>
                  <a:prstClr val="black"/>
                </a:solidFill>
              </a:rPr>
              <a:t>Pages 8, 9, &amp; 13</a:t>
            </a:r>
            <a:endParaRPr lang="en-US" sz="3600" u="sng" dirty="0">
              <a:solidFill>
                <a:prstClr val="black"/>
              </a:solidFill>
            </a:endParaRPr>
          </a:p>
        </p:txBody>
      </p:sp>
    </p:spTree>
    <p:extLst>
      <p:ext uri="{BB962C8B-B14F-4D97-AF65-F5344CB8AC3E}">
        <p14:creationId xmlns:p14="http://schemas.microsoft.com/office/powerpoint/2010/main" val="3021424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Life-Cycle Mission Data Plan (LMDP)</a:t>
            </a:r>
            <a:endParaRPr lang="en-US" dirty="0"/>
          </a:p>
        </p:txBody>
      </p:sp>
      <p:sp>
        <p:nvSpPr>
          <p:cNvPr id="4" name="Content Placeholder 2"/>
          <p:cNvSpPr>
            <a:spLocks noGrp="1"/>
          </p:cNvSpPr>
          <p:nvPr>
            <p:ph idx="1"/>
          </p:nvPr>
        </p:nvSpPr>
        <p:spPr>
          <a:xfrm>
            <a:off x="968188" y="3189642"/>
            <a:ext cx="31008917" cy="11200126"/>
          </a:xfrm>
        </p:spPr>
        <p:txBody>
          <a:bodyPr>
            <a:noAutofit/>
          </a:bodyPr>
          <a:lstStyle/>
          <a:p>
            <a:pPr defTabSz="862013"/>
            <a:r>
              <a:rPr lang="en-US" sz="5400" dirty="0">
                <a:solidFill>
                  <a:srgbClr val="000000"/>
                </a:solidFill>
                <a:latin typeface="Calibri" panose="020F0502020204030204" pitchFamily="34" charset="0"/>
                <a:cs typeface="Calibri" panose="020F0502020204030204" pitchFamily="34" charset="0"/>
              </a:rPr>
              <a:t>A statement of program needs that is applied throughout the life of an Intelligence Mission Data (IMD)-dependent acquisition program and potentially influences programmatic decisions based on the availability of IMD over the life of the program. </a:t>
            </a:r>
          </a:p>
          <a:p>
            <a:pPr lvl="1" defTabSz="862013"/>
            <a:r>
              <a:rPr lang="en-US" sz="5400" dirty="0">
                <a:solidFill>
                  <a:srgbClr val="000000"/>
                </a:solidFill>
                <a:latin typeface="Calibri" panose="020F0502020204030204" pitchFamily="34" charset="0"/>
                <a:cs typeface="Calibri" panose="020F0502020204030204" pitchFamily="34" charset="0"/>
              </a:rPr>
              <a:t>Life-cycle mission data plans (LMDPs) shall be established by the program office, or its predecessor organization, for each IMD-dependent acquisition program and effort beginning at Milestone A. Acquisition effort IMD dependency shall be identified in accordance with Principal Deputy Under Secretary of Defense for Acquisition, Technology, and Logistics Memorandum (Reference (m))….</a:t>
            </a:r>
          </a:p>
          <a:p>
            <a:pPr defTabSz="862013"/>
            <a:r>
              <a:rPr lang="en-US" sz="5400" dirty="0">
                <a:solidFill>
                  <a:srgbClr val="000000"/>
                </a:solidFill>
                <a:latin typeface="Calibri" panose="020F0502020204030204" pitchFamily="34" charset="0"/>
                <a:cs typeface="Calibri" panose="020F0502020204030204" pitchFamily="34" charset="0"/>
              </a:rPr>
              <a:t>USD(AT&amp;L). The USD(AT&amp;L), in accordance with Reference (b), shall:</a:t>
            </a:r>
          </a:p>
          <a:p>
            <a:pPr lvl="1" defTabSz="862013"/>
            <a:r>
              <a:rPr lang="en-US" sz="5400" dirty="0">
                <a:solidFill>
                  <a:srgbClr val="000000"/>
                </a:solidFill>
                <a:latin typeface="Calibri" panose="020F0502020204030204" pitchFamily="34" charset="0"/>
                <a:cs typeface="Calibri" panose="020F0502020204030204" pitchFamily="34" charset="0"/>
              </a:rPr>
              <a:t>Ensure each program office or its predecessor organization plans and manages their life-cycle IMD requirements and address risk of projected shortfalls throughout acquisition and sustainment. The risk management process and planning shall begin prior to Milestone A in concert with the analysis of alternatives and the initiation of an LMDP.</a:t>
            </a:r>
          </a:p>
          <a:p>
            <a:pPr marL="0" indent="0" defTabSz="862013">
              <a:buNone/>
            </a:pPr>
            <a:r>
              <a:rPr lang="en-US" sz="4800" dirty="0">
                <a:solidFill>
                  <a:srgbClr val="000000"/>
                </a:solidFill>
                <a:latin typeface="Calibri" panose="020F0502020204030204" pitchFamily="34" charset="0"/>
                <a:cs typeface="Calibri" panose="020F0502020204030204" pitchFamily="34" charset="0"/>
              </a:rPr>
              <a:t>	</a:t>
            </a:r>
            <a:r>
              <a:rPr lang="en-US" sz="5400" dirty="0">
                <a:solidFill>
                  <a:srgbClr val="000000"/>
                </a:solidFill>
                <a:latin typeface="Calibri" panose="020F0502020204030204" pitchFamily="34" charset="0"/>
                <a:cs typeface="Calibri" panose="020F0502020204030204" pitchFamily="34" charset="0"/>
              </a:rPr>
              <a:t>	</a:t>
            </a:r>
          </a:p>
          <a:p>
            <a:pPr marL="0" indent="0" defTabSz="862013">
              <a:buNone/>
            </a:pPr>
            <a:endParaRPr lang="en-US" sz="4800" dirty="0">
              <a:solidFill>
                <a:srgbClr val="000000"/>
              </a:solidFill>
              <a:latin typeface="Calibri" panose="020F0502020204030204" pitchFamily="34" charset="0"/>
              <a:cs typeface="Calibri" panose="020F0502020204030204" pitchFamily="34" charset="0"/>
            </a:endParaRPr>
          </a:p>
          <a:p>
            <a:pPr marL="0" indent="0" defTabSz="862013">
              <a:buNone/>
            </a:pPr>
            <a:r>
              <a:rPr lang="en-US" sz="4400" dirty="0">
                <a:solidFill>
                  <a:srgbClr val="000000"/>
                </a:solidFill>
                <a:latin typeface="Calibri" panose="020F0502020204030204" pitchFamily="34" charset="0"/>
                <a:cs typeface="Calibri" panose="020F0502020204030204" pitchFamily="34" charset="0"/>
              </a:rPr>
              <a:t>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85669" y="20196256"/>
            <a:ext cx="7735329" cy="1200329"/>
          </a:xfrm>
          <a:prstGeom prst="rect">
            <a:avLst/>
          </a:prstGeom>
          <a:noFill/>
        </p:spPr>
        <p:txBody>
          <a:bodyPr wrap="square" rtlCol="0">
            <a:spAutoFit/>
          </a:bodyPr>
          <a:lstStyle/>
          <a:p>
            <a:r>
              <a:rPr lang="en-US" sz="3600" dirty="0">
                <a:solidFill>
                  <a:prstClr val="black"/>
                </a:solidFill>
                <a:hlinkClick r:id="rId3" tooltip="MGT of Intelligence Mission Data (IMD)"/>
              </a:rPr>
              <a:t>DoDD 5250.01</a:t>
            </a:r>
            <a:endParaRPr lang="en-US" sz="3600" dirty="0">
              <a:solidFill>
                <a:prstClr val="black"/>
              </a:solidFill>
            </a:endParaRPr>
          </a:p>
          <a:p>
            <a:r>
              <a:rPr lang="en-US" sz="3600" dirty="0">
                <a:solidFill>
                  <a:prstClr val="black"/>
                </a:solidFill>
              </a:rPr>
              <a:t>Pages 2, 9, &amp; 13</a:t>
            </a:r>
            <a:endParaRPr lang="en-US" sz="3600" u="sng" dirty="0">
              <a:solidFill>
                <a:prstClr val="black"/>
              </a:solidFill>
            </a:endParaRPr>
          </a:p>
        </p:txBody>
      </p:sp>
    </p:spTree>
    <p:extLst>
      <p:ext uri="{BB962C8B-B14F-4D97-AF65-F5344CB8AC3E}">
        <p14:creationId xmlns:p14="http://schemas.microsoft.com/office/powerpoint/2010/main" val="2858349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Validated Online Lifecycle Threat (VOLT)</a:t>
            </a:r>
            <a:endParaRPr lang="en-US" dirty="0"/>
          </a:p>
        </p:txBody>
      </p:sp>
      <p:sp>
        <p:nvSpPr>
          <p:cNvPr id="4" name="Content Placeholder 2"/>
          <p:cNvSpPr>
            <a:spLocks noGrp="1"/>
          </p:cNvSpPr>
          <p:nvPr>
            <p:ph idx="1"/>
          </p:nvPr>
        </p:nvSpPr>
        <p:spPr>
          <a:xfrm>
            <a:off x="995082" y="3028277"/>
            <a:ext cx="31008917" cy="15609346"/>
          </a:xfrm>
        </p:spPr>
        <p:txBody>
          <a:bodyPr>
            <a:noAutofit/>
          </a:bodyPr>
          <a:lstStyle/>
          <a:p>
            <a:pPr marL="0" indent="0" defTabSz="862013">
              <a:buNone/>
            </a:pPr>
            <a:r>
              <a:rPr lang="en-US" sz="4800" dirty="0">
                <a:solidFill>
                  <a:srgbClr val="000000"/>
                </a:solidFill>
                <a:latin typeface="Times New Roman" panose="02020603050405020304" pitchFamily="18" charset="0"/>
              </a:rPr>
              <a:t>The authoritative threat assessment tailored for and normally focused on one specific Major Defense Acquisition Program (MDAP) and authorized for use in the Defense Acquisition Management process. MDAPs require a unique system-specific VOLT report to support capability development and PM assessments of mission needs and capability gaps against likely threat capabilities at IOC.  The VOLT report uses the bi-annual Defense Intelligence Threat Library Threat Modules as its analytic foundation.  The threat modules provide the PM projections of technology and adversary capability trends for the next 20 years.  VOLT reports are required for all other programs unless waived by the MDA.  In conjunction with the VOLT, the requirements sponsor and Component capability developer will collaboratively develop critical intelligence parameters in accordance with the JCIDS.  Programs on the DOT&amp;E Oversight List require a unique, system-specific VOLT, unless waived by both the MDA and the DOT&amp;E.  DoD Components produce a VOLT.  DIA validates the VOLT for ACAT ID programs; the DoD Component validates the VOLT for ACAT IB and IC programs and below.</a:t>
            </a:r>
          </a:p>
          <a:p>
            <a:pPr marL="0" indent="0" defTabSz="862013">
              <a:buNone/>
            </a:pPr>
            <a:r>
              <a:rPr lang="en-US" sz="4800" dirty="0">
                <a:solidFill>
                  <a:srgbClr val="000000"/>
                </a:solidFill>
                <a:latin typeface="Times New Roman" panose="02020603050405020304" pitchFamily="18" charset="0"/>
              </a:rPr>
              <a:t>Sources:</a:t>
            </a:r>
          </a:p>
          <a:p>
            <a:pPr marL="0" indent="0" defTabSz="862013">
              <a:buNone/>
            </a:pPr>
            <a:r>
              <a:rPr lang="en-US" sz="4800" dirty="0">
                <a:solidFill>
                  <a:srgbClr val="000000"/>
                </a:solidFill>
                <a:latin typeface="Times New Roman" panose="02020603050405020304" pitchFamily="18" charset="0"/>
              </a:rPr>
              <a:t>Defense Intelligence Agency Directive 5000.200</a:t>
            </a:r>
          </a:p>
          <a:p>
            <a:pPr marL="0" indent="0" defTabSz="862013">
              <a:buNone/>
            </a:pPr>
            <a:r>
              <a:rPr lang="en-US" sz="4800" dirty="0">
                <a:solidFill>
                  <a:srgbClr val="000000"/>
                </a:solidFill>
                <a:latin typeface="Times New Roman" panose="02020603050405020304" pitchFamily="18" charset="0"/>
              </a:rPr>
              <a:t>Defense Intelligence Agency Instruction 5000.002</a:t>
            </a:r>
          </a:p>
          <a:p>
            <a:pPr marL="0" indent="0" defTabSz="862013">
              <a:buNone/>
            </a:pPr>
            <a:r>
              <a:rPr lang="en-US" sz="4400" dirty="0">
                <a:solidFill>
                  <a:srgbClr val="000000"/>
                </a:solidFill>
                <a:latin typeface="Times New Roman" panose="02020603050405020304" pitchFamily="18" charset="0"/>
              </a:rPr>
              <a:t>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196DB30D-0DBB-BA94-05A4-C08BC663826A}"/>
              </a:ext>
            </a:extLst>
          </p:cNvPr>
          <p:cNvSpPr txBox="1"/>
          <p:nvPr/>
        </p:nvSpPr>
        <p:spPr>
          <a:xfrm>
            <a:off x="822110" y="19935857"/>
            <a:ext cx="6418848" cy="646331"/>
          </a:xfrm>
          <a:prstGeom prst="rect">
            <a:avLst/>
          </a:prstGeom>
          <a:noFill/>
        </p:spPr>
        <p:txBody>
          <a:bodyPr wrap="square">
            <a:spAutoFit/>
          </a:bodyPr>
          <a:lstStyle/>
          <a:p>
            <a:r>
              <a:rPr lang="en-US" sz="3600" b="1" dirty="0">
                <a:solidFill>
                  <a:srgbClr val="0000FF"/>
                </a:solidFill>
                <a:hlinkClick r:id="rId3" tooltip="AFFDID">
                  <a:extLst>
                    <a:ext uri="{A12FA001-AC4F-418D-AE19-62706E023703}">
                      <ahyp:hlinkClr xmlns:ahyp="http://schemas.microsoft.com/office/drawing/2018/hyperlinkcolor" val="tx"/>
                    </a:ext>
                  </a:extLst>
                </a:hlinkClick>
              </a:rPr>
              <a:t>AFF Document Identification </a:t>
            </a:r>
            <a:endParaRPr lang="en-US" sz="3600" b="1" dirty="0">
              <a:solidFill>
                <a:srgbClr val="0000FF"/>
              </a:solidFill>
            </a:endParaRPr>
          </a:p>
        </p:txBody>
      </p:sp>
      <p:sp>
        <p:nvSpPr>
          <p:cNvPr id="12" name="TextBox 11">
            <a:hlinkClick r:id="rId4" tooltip="Intelligence Support to the AAF Guidebook"/>
            <a:extLst>
              <a:ext uri="{FF2B5EF4-FFF2-40B4-BE49-F238E27FC236}">
                <a16:creationId xmlns:a16="http://schemas.microsoft.com/office/drawing/2014/main" id="{44281D82-4C3C-CD8E-D6D4-EFCEF7756D4D}"/>
              </a:ext>
            </a:extLst>
          </p:cNvPr>
          <p:cNvSpPr txBox="1"/>
          <p:nvPr/>
        </p:nvSpPr>
        <p:spPr>
          <a:xfrm>
            <a:off x="730386" y="20582188"/>
            <a:ext cx="6418847" cy="646331"/>
          </a:xfrm>
          <a:prstGeom prst="rect">
            <a:avLst/>
          </a:prstGeom>
          <a:noFill/>
        </p:spPr>
        <p:txBody>
          <a:bodyPr wrap="square" rtlCol="0">
            <a:spAutoFit/>
          </a:bodyPr>
          <a:lstStyle/>
          <a:p>
            <a:pPr algn="ctr"/>
            <a:r>
              <a:rPr lang="en-US" sz="3600" b="1" u="sng" dirty="0">
                <a:solidFill>
                  <a:srgbClr val="0000FF"/>
                </a:solidFill>
              </a:rPr>
              <a:t>Intelligence Support Guidebook</a:t>
            </a:r>
          </a:p>
        </p:txBody>
      </p:sp>
    </p:spTree>
    <p:extLst>
      <p:ext uri="{BB962C8B-B14F-4D97-AF65-F5344CB8AC3E}">
        <p14:creationId xmlns:p14="http://schemas.microsoft.com/office/powerpoint/2010/main" val="2572276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Supply Chain Risk Management (SCRM)</a:t>
            </a:r>
            <a:endParaRPr lang="en-US" dirty="0"/>
          </a:p>
        </p:txBody>
      </p:sp>
      <p:sp>
        <p:nvSpPr>
          <p:cNvPr id="4" name="Content Placeholder 2"/>
          <p:cNvSpPr>
            <a:spLocks noGrp="1"/>
          </p:cNvSpPr>
          <p:nvPr>
            <p:ph idx="1"/>
          </p:nvPr>
        </p:nvSpPr>
        <p:spPr>
          <a:xfrm>
            <a:off x="1636295" y="3028277"/>
            <a:ext cx="29814252" cy="15609346"/>
          </a:xfrm>
        </p:spPr>
        <p:txBody>
          <a:bodyPr>
            <a:noAutofit/>
          </a:bodyPr>
          <a:lstStyle/>
          <a:p>
            <a:pPr marL="0" indent="0" defTabSz="862013">
              <a:buNone/>
            </a:pPr>
            <a:r>
              <a:rPr lang="en-US" sz="4800" b="1" dirty="0">
                <a:solidFill>
                  <a:srgbClr val="000000"/>
                </a:solidFill>
                <a:latin typeface="Times New Roman" panose="02020603050405020304" pitchFamily="18" charset="0"/>
              </a:rPr>
              <a:t>Supply chain risk</a:t>
            </a:r>
            <a:r>
              <a:rPr lang="en-US" sz="4800" dirty="0">
                <a:solidFill>
                  <a:srgbClr val="000000"/>
                </a:solidFill>
                <a:latin typeface="Times New Roman" panose="02020603050405020304" pitchFamily="18" charset="0"/>
              </a:rPr>
              <a:t>:  the risk that an adversary may sabotage, maliciously introduce unwanted function, or otherwise subvert the design, integrity, manufacturing, production, distribution, installation, operation, or maintenance of a system so as to surveil, deny, disrupt, or otherwise degrade the function, use, or operation of such system.</a:t>
            </a:r>
          </a:p>
          <a:p>
            <a:pPr marL="0" indent="0" defTabSz="862013">
              <a:buNone/>
            </a:pPr>
            <a:endParaRPr lang="en-US" sz="4800" dirty="0">
              <a:solidFill>
                <a:srgbClr val="000000"/>
              </a:solidFill>
              <a:latin typeface="Times New Roman" panose="02020603050405020304" pitchFamily="18" charset="0"/>
            </a:endParaRPr>
          </a:p>
          <a:p>
            <a:pPr marL="0" indent="0" defTabSz="862013">
              <a:buNone/>
            </a:pPr>
            <a:r>
              <a:rPr lang="en-US" sz="4800" b="1" dirty="0">
                <a:solidFill>
                  <a:srgbClr val="000000"/>
                </a:solidFill>
                <a:latin typeface="Times New Roman" panose="02020603050405020304" pitchFamily="18" charset="0"/>
              </a:rPr>
              <a:t>SCRM</a:t>
            </a:r>
            <a:r>
              <a:rPr lang="en-US" sz="4800" dirty="0">
                <a:solidFill>
                  <a:srgbClr val="000000"/>
                </a:solidFill>
                <a:latin typeface="Times New Roman" panose="02020603050405020304" pitchFamily="18" charset="0"/>
              </a:rPr>
              <a:t>:  a systematic process for managing supply chain risk by identifying susceptibilities, vulnerabilities and threats throughout DoD’s “supply chain” and developing mitigation strategies to combat those threats whether presented by the supplier, the supplied product and its subcomponents, or the supply chain (e.g., initial production, packaging, handling, storage, transport, mission operation, and disposal).</a:t>
            </a:r>
            <a:r>
              <a:rPr lang="en-US" sz="4400" dirty="0">
                <a:solidFill>
                  <a:srgbClr val="000000"/>
                </a:solidFill>
                <a:latin typeface="Times New Roman" panose="02020603050405020304" pitchFamily="18" charset="0"/>
              </a:rPr>
              <a:t>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750281" y="20196256"/>
            <a:ext cx="12529751" cy="1200329"/>
          </a:xfrm>
          <a:prstGeom prst="rect">
            <a:avLst/>
          </a:prstGeom>
          <a:noFill/>
        </p:spPr>
        <p:txBody>
          <a:bodyPr wrap="square" rtlCol="0">
            <a:spAutoFit/>
          </a:bodyPr>
          <a:lstStyle/>
          <a:p>
            <a:r>
              <a:rPr lang="en-US" sz="3600" dirty="0">
                <a:solidFill>
                  <a:prstClr val="black"/>
                </a:solidFill>
                <a:hlinkClick r:id="rId3"/>
              </a:rPr>
              <a:t>DoDI 5200.44 </a:t>
            </a:r>
            <a:r>
              <a:rPr lang="en-US" sz="3600" dirty="0"/>
              <a:t>Incorporating Change 3, Effective October 15, 2018</a:t>
            </a:r>
            <a:endParaRPr lang="en-US" sz="3600" dirty="0">
              <a:solidFill>
                <a:prstClr val="black"/>
              </a:solidFill>
            </a:endParaRPr>
          </a:p>
          <a:p>
            <a:r>
              <a:rPr lang="en-US" sz="3600" dirty="0">
                <a:solidFill>
                  <a:prstClr val="black"/>
                </a:solidFill>
              </a:rPr>
              <a:t>Page 13</a:t>
            </a:r>
            <a:endParaRPr lang="en-US" sz="3600" u="sng" dirty="0">
              <a:solidFill>
                <a:prstClr val="black"/>
              </a:solidFill>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505845881"/>
              </p:ext>
            </p:extLst>
          </p:nvPr>
        </p:nvGraphicFramePr>
        <p:xfrm>
          <a:off x="14243973" y="13389738"/>
          <a:ext cx="4598895" cy="4285410"/>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bat.Document.DC">
                  <p:embed/>
                </p:oleObj>
              </mc:Choice>
              <mc:Fallback>
                <p:oleObj name="Acrobat Document" showAsIcon="1" r:id="rId4" imgW="914400" imgH="771480" progId="Acrobat.Document.DC">
                  <p:embed/>
                  <p:pic>
                    <p:nvPicPr>
                      <p:cNvPr id="0" name=""/>
                      <p:cNvPicPr/>
                      <p:nvPr/>
                    </p:nvPicPr>
                    <p:blipFill>
                      <a:blip r:embed="rId5"/>
                      <a:stretch>
                        <a:fillRect/>
                      </a:stretch>
                    </p:blipFill>
                    <p:spPr>
                      <a:xfrm>
                        <a:off x="14243973" y="13389738"/>
                        <a:ext cx="4598895" cy="4285410"/>
                      </a:xfrm>
                      <a:prstGeom prst="rect">
                        <a:avLst/>
                      </a:prstGeom>
                    </p:spPr>
                  </p:pic>
                </p:oleObj>
              </mc:Fallback>
            </mc:AlternateContent>
          </a:graphicData>
        </a:graphic>
      </p:graphicFrame>
    </p:spTree>
    <p:extLst>
      <p:ext uri="{BB962C8B-B14F-4D97-AF65-F5344CB8AC3E}">
        <p14:creationId xmlns:p14="http://schemas.microsoft.com/office/powerpoint/2010/main" val="30756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fontScale="90000"/>
          </a:bodyPr>
          <a:lstStyle/>
          <a:p>
            <a:pPr defTabSz="1044309">
              <a:defRPr/>
            </a:pPr>
            <a:r>
              <a:rPr lang="en-US" sz="9600" kern="0" dirty="0">
                <a:solidFill>
                  <a:sysClr val="windowText" lastClr="000000"/>
                </a:solidFill>
              </a:rPr>
              <a:t>Multidiscipline Counterintelligence Threat Assessment (MDCITA)</a:t>
            </a:r>
          </a:p>
        </p:txBody>
      </p:sp>
      <p:sp>
        <p:nvSpPr>
          <p:cNvPr id="4" name="Content Placeholder 2"/>
          <p:cNvSpPr>
            <a:spLocks noGrp="1"/>
          </p:cNvSpPr>
          <p:nvPr>
            <p:ph idx="1"/>
          </p:nvPr>
        </p:nvSpPr>
        <p:spPr>
          <a:xfrm>
            <a:off x="995082" y="3028277"/>
            <a:ext cx="31008917" cy="15609346"/>
          </a:xfrm>
        </p:spPr>
        <p:txBody>
          <a:bodyPr>
            <a:noAutofit/>
          </a:bodyPr>
          <a:lstStyle/>
          <a:p>
            <a:pPr marL="0" indent="0" defTabSz="862013">
              <a:buNone/>
            </a:pPr>
            <a:endParaRPr lang="en-US" sz="4800" dirty="0">
              <a:solidFill>
                <a:srgbClr val="000000"/>
              </a:solidFill>
              <a:latin typeface="Times New Roman" panose="02020603050405020304" pitchFamily="18" charset="0"/>
            </a:endParaRPr>
          </a:p>
          <a:p>
            <a:pPr marL="0" indent="0" defTabSz="862013">
              <a:buNone/>
            </a:pPr>
            <a:r>
              <a:rPr lang="en-US" sz="4800" dirty="0">
                <a:solidFill>
                  <a:srgbClr val="000000"/>
                </a:solidFill>
                <a:latin typeface="Times New Roman" panose="02020603050405020304" pitchFamily="18" charset="0"/>
              </a:rPr>
              <a:t>Multi-disciplined threat product that focuses on the foreign intelligence collection threat to the CPI of a specific US technology program that will be used in a risk assessment for the allocation of resources to protect the CPI and the program during the acquisition cycle.</a:t>
            </a:r>
            <a:r>
              <a:rPr lang="en-US" sz="4400" dirty="0">
                <a:solidFill>
                  <a:srgbClr val="000000"/>
                </a:solidFill>
                <a:latin typeface="Times New Roman" panose="02020603050405020304" pitchFamily="18" charset="0"/>
              </a:rPr>
              <a:t>	</a:t>
            </a: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dirty="0">
                <a:solidFill>
                  <a:srgbClr val="000000"/>
                </a:solidFill>
                <a:latin typeface="Times New Roman" panose="02020603050405020304" pitchFamily="18" charset="0"/>
              </a:rPr>
              <a:t>Critical Program Information (CPI)</a:t>
            </a:r>
          </a:p>
          <a:p>
            <a:pPr marL="0" indent="0" defTabSz="862013">
              <a:buNone/>
            </a:pPr>
            <a:endParaRPr lang="en-US" sz="4400" dirty="0">
              <a:solidFill>
                <a:srgbClr val="000000"/>
              </a:solidFill>
              <a:latin typeface="Times New Roman" panose="02020603050405020304" pitchFamily="18" charset="0"/>
            </a:endParaRPr>
          </a:p>
          <a:p>
            <a:pPr defTabSz="862013"/>
            <a:r>
              <a:rPr lang="en-US" sz="4400" dirty="0">
                <a:solidFill>
                  <a:srgbClr val="000000"/>
                </a:solidFill>
                <a:latin typeface="Times New Roman" panose="02020603050405020304" pitchFamily="18" charset="0"/>
              </a:rPr>
              <a:t>U.S. capability elements that contribute to the warfighters’ technical advantage, which if compromised, undermines U.S. military preeminence. U.S. capability elements may include, but are not limited to, software algorithms and specific hardware residing on the system, its training equipment, or maintenance support equipment. 	</a:t>
            </a:r>
          </a:p>
          <a:p>
            <a:pPr defTabSz="862013"/>
            <a:r>
              <a:rPr lang="en-US" sz="4400" dirty="0">
                <a:solidFill>
                  <a:srgbClr val="000000"/>
                </a:solidFill>
                <a:latin typeface="Times New Roman" panose="02020603050405020304" pitchFamily="18" charset="0"/>
              </a:rPr>
              <a:t>CPI can include information about facilities, applications, capabilities, processes, and end-items; elements or components critical to a military system or network mission effectiveness; and technology that would reduce the U.S. technological advantage if it came under foreign control.</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a:hlinkClick r:id="rId3"/>
          </p:cNvPr>
          <p:cNvSpPr txBox="1"/>
          <p:nvPr/>
        </p:nvSpPr>
        <p:spPr>
          <a:xfrm>
            <a:off x="1239878" y="19516057"/>
            <a:ext cx="3143704" cy="646331"/>
          </a:xfrm>
          <a:prstGeom prst="rect">
            <a:avLst/>
          </a:prstGeom>
          <a:noFill/>
        </p:spPr>
        <p:txBody>
          <a:bodyPr wrap="square" rtlCol="0">
            <a:spAutoFit/>
          </a:bodyPr>
          <a:lstStyle/>
          <a:p>
            <a:r>
              <a:rPr lang="en-US" sz="3600" dirty="0">
                <a:solidFill>
                  <a:prstClr val="black"/>
                </a:solidFill>
                <a:hlinkClick r:id="rId4"/>
              </a:rPr>
              <a:t>DAU Glossary</a:t>
            </a:r>
            <a:endParaRPr lang="en-US" sz="3600" u="sng" dirty="0">
              <a:solidFill>
                <a:prstClr val="black"/>
              </a:solidFill>
            </a:endParaRPr>
          </a:p>
        </p:txBody>
      </p:sp>
      <p:sp>
        <p:nvSpPr>
          <p:cNvPr id="11" name="TextBox 10">
            <a:hlinkClick r:id="rId5" tooltip="Intelligence Support t o the Adaptive Acquisition Framework (ISTAAF) Guidebook"/>
            <a:extLst>
              <a:ext uri="{FF2B5EF4-FFF2-40B4-BE49-F238E27FC236}">
                <a16:creationId xmlns:a16="http://schemas.microsoft.com/office/drawing/2014/main" id="{9171E017-90E7-03A2-35C7-FE4F545DE854}"/>
              </a:ext>
            </a:extLst>
          </p:cNvPr>
          <p:cNvSpPr txBox="1"/>
          <p:nvPr/>
        </p:nvSpPr>
        <p:spPr>
          <a:xfrm>
            <a:off x="995082" y="20305423"/>
            <a:ext cx="6657002" cy="646331"/>
          </a:xfrm>
          <a:prstGeom prst="rect">
            <a:avLst/>
          </a:prstGeom>
          <a:noFill/>
        </p:spPr>
        <p:txBody>
          <a:bodyPr wrap="square" rtlCol="0">
            <a:spAutoFit/>
          </a:bodyPr>
          <a:lstStyle/>
          <a:p>
            <a:pPr algn="ctr"/>
            <a:r>
              <a:rPr lang="en-US" sz="3600" u="sng" dirty="0">
                <a:solidFill>
                  <a:srgbClr val="0000FF"/>
                </a:solidFill>
              </a:rPr>
              <a:t>Intelligence Support Guidebook</a:t>
            </a:r>
          </a:p>
        </p:txBody>
      </p:sp>
    </p:spTree>
    <p:extLst>
      <p:ext uri="{BB962C8B-B14F-4D97-AF65-F5344CB8AC3E}">
        <p14:creationId xmlns:p14="http://schemas.microsoft.com/office/powerpoint/2010/main" val="629400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Request for Proposal (RFP)</a:t>
            </a:r>
            <a:endParaRPr lang="en-US" dirty="0"/>
          </a:p>
        </p:txBody>
      </p:sp>
      <p:sp>
        <p:nvSpPr>
          <p:cNvPr id="4" name="Content Placeholder 2"/>
          <p:cNvSpPr>
            <a:spLocks noGrp="1"/>
          </p:cNvSpPr>
          <p:nvPr>
            <p:ph idx="1"/>
          </p:nvPr>
        </p:nvSpPr>
        <p:spPr>
          <a:xfrm>
            <a:off x="1290918" y="3818965"/>
            <a:ext cx="31008917" cy="4840941"/>
          </a:xfrm>
        </p:spPr>
        <p:txBody>
          <a:bodyPr>
            <a:noAutofit/>
          </a:bodyPr>
          <a:lstStyle/>
          <a:p>
            <a:pPr marL="0" indent="0" defTabSz="862013">
              <a:buNone/>
            </a:pPr>
            <a:r>
              <a:rPr lang="en-US" sz="4400" dirty="0">
                <a:solidFill>
                  <a:srgbClr val="000000"/>
                </a:solidFill>
                <a:latin typeface="Times New Roman" panose="02020603050405020304" pitchFamily="18" charset="0"/>
              </a:rPr>
              <a:t>		A document used in negotiated acquisitions to communicate Government requirements to prospective contractors and to solicit proposals. RFPs for competitive acquisitions describe the Government’s requirement; anticipated terms and conditions that will apply to the contract; information required to be in the offeror’s proposal; and factors and significant sub-factors that will be used to evaluate the proposal and their relative importance. Note: a draft RFP is an important tool to seek input from Industry on the Department requirement and ensure greater understanding on both sides of the acquisition.</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034470" y="20375634"/>
            <a:ext cx="3425708"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sp>
        <p:nvSpPr>
          <p:cNvPr id="14" name="Rectangle 13"/>
          <p:cNvSpPr/>
          <p:nvPr/>
        </p:nvSpPr>
        <p:spPr>
          <a:xfrm>
            <a:off x="12694484" y="14564373"/>
            <a:ext cx="6593665" cy="646331"/>
          </a:xfrm>
          <a:prstGeom prst="rect">
            <a:avLst/>
          </a:prstGeom>
        </p:spPr>
        <p:txBody>
          <a:bodyPr wrap="none">
            <a:spAutoFit/>
          </a:bodyPr>
          <a:lstStyle/>
          <a:p>
            <a:pPr algn="ctr"/>
            <a:r>
              <a:rPr lang="en-US" sz="3600" u="sng" dirty="0">
                <a:solidFill>
                  <a:srgbClr val="0000FF"/>
                </a:solidFill>
                <a:latin typeface="verdana" panose="020B0604030504040204" pitchFamily="34" charset="0"/>
                <a:hlinkClick r:id="rId4"/>
              </a:rPr>
              <a:t>CLC007, Contract Source Selection</a:t>
            </a:r>
            <a:endParaRPr lang="en-US" sz="3600" u="sng" dirty="0">
              <a:solidFill>
                <a:srgbClr val="0000FF"/>
              </a:solidFill>
              <a:latin typeface="verdana" panose="020B0604030504040204" pitchFamily="34" charset="0"/>
            </a:endParaRPr>
          </a:p>
        </p:txBody>
      </p:sp>
      <p:sp>
        <p:nvSpPr>
          <p:cNvPr id="15" name="Rectangle 14"/>
          <p:cNvSpPr/>
          <p:nvPr/>
        </p:nvSpPr>
        <p:spPr>
          <a:xfrm>
            <a:off x="12638765" y="10573817"/>
            <a:ext cx="6705105" cy="646331"/>
          </a:xfrm>
          <a:prstGeom prst="rect">
            <a:avLst/>
          </a:prstGeom>
        </p:spPr>
        <p:txBody>
          <a:bodyPr wrap="none">
            <a:spAutoFit/>
          </a:bodyPr>
          <a:lstStyle/>
          <a:p>
            <a:pPr algn="ctr"/>
            <a:r>
              <a:rPr lang="en-US" sz="3600" u="sng" dirty="0">
                <a:solidFill>
                  <a:srgbClr val="0000FF"/>
                </a:solidFill>
                <a:latin typeface="verdana" panose="020B0604030504040204" pitchFamily="34" charset="0"/>
                <a:hlinkClick r:id="rId5"/>
              </a:rPr>
              <a:t>FAR Subpart 15.3, Source Selection</a:t>
            </a:r>
            <a:endParaRPr lang="en-US" sz="3600" u="sng" dirty="0">
              <a:solidFill>
                <a:srgbClr val="0000FF"/>
              </a:solidFill>
              <a:latin typeface="verdana" panose="020B0604030504040204" pitchFamily="34" charset="0"/>
            </a:endParaRPr>
          </a:p>
        </p:txBody>
      </p:sp>
      <p:sp>
        <p:nvSpPr>
          <p:cNvPr id="16" name="Rectangle 15"/>
          <p:cNvSpPr/>
          <p:nvPr/>
        </p:nvSpPr>
        <p:spPr>
          <a:xfrm>
            <a:off x="12277127" y="12569095"/>
            <a:ext cx="7428380" cy="646331"/>
          </a:xfrm>
          <a:prstGeom prst="rect">
            <a:avLst/>
          </a:prstGeom>
        </p:spPr>
        <p:txBody>
          <a:bodyPr wrap="none">
            <a:spAutoFit/>
          </a:bodyPr>
          <a:lstStyle/>
          <a:p>
            <a:pPr algn="ctr"/>
            <a:r>
              <a:rPr lang="en-US" sz="3600" u="sng" dirty="0">
                <a:solidFill>
                  <a:srgbClr val="0000FF"/>
                </a:solidFill>
                <a:latin typeface="verdana" panose="020B0604030504040204" pitchFamily="34" charset="0"/>
                <a:hlinkClick r:id="rId6"/>
              </a:rPr>
              <a:t>DFARS Subpart 215.3, Source Selection</a:t>
            </a:r>
            <a:endParaRPr lang="en-US" sz="3600" u="sng" dirty="0">
              <a:solidFill>
                <a:srgbClr val="0000FF"/>
              </a:solidFill>
              <a:latin typeface="verdana" panose="020B0604030504040204" pitchFamily="34" charset="0"/>
            </a:endParaRPr>
          </a:p>
        </p:txBody>
      </p:sp>
      <p:sp>
        <p:nvSpPr>
          <p:cNvPr id="17" name="TextBox 16">
            <a:extLst>
              <a:ext uri="{FF2B5EF4-FFF2-40B4-BE49-F238E27FC236}">
                <a16:creationId xmlns:a16="http://schemas.microsoft.com/office/drawing/2014/main" id="{A850E781-A39D-03ED-F0A2-965CDF3D67C0}"/>
              </a:ext>
            </a:extLst>
          </p:cNvPr>
          <p:cNvSpPr txBox="1"/>
          <p:nvPr/>
        </p:nvSpPr>
        <p:spPr>
          <a:xfrm>
            <a:off x="4195483" y="16865131"/>
            <a:ext cx="25476868" cy="1046440"/>
          </a:xfrm>
          <a:prstGeom prst="rect">
            <a:avLst/>
          </a:prstGeom>
          <a:noFill/>
        </p:spPr>
        <p:txBody>
          <a:bodyPr wrap="square">
            <a:spAutoFit/>
          </a:bodyPr>
          <a:lstStyle/>
          <a:p>
            <a:r>
              <a:rPr lang="en-US" i="1" dirty="0"/>
              <a:t>A well-written RFP is absolutely critical to the success of the source selection!</a:t>
            </a:r>
          </a:p>
        </p:txBody>
      </p:sp>
      <p:sp>
        <p:nvSpPr>
          <p:cNvPr id="6" name="TextBox 5">
            <a:hlinkClick r:id="rId7"/>
            <a:extLst>
              <a:ext uri="{FF2B5EF4-FFF2-40B4-BE49-F238E27FC236}">
                <a16:creationId xmlns:a16="http://schemas.microsoft.com/office/drawing/2014/main" id="{C6F7F071-8DE8-60A2-0641-F02D0EBDE78F}"/>
              </a:ext>
            </a:extLst>
          </p:cNvPr>
          <p:cNvSpPr txBox="1"/>
          <p:nvPr/>
        </p:nvSpPr>
        <p:spPr>
          <a:xfrm>
            <a:off x="10865127" y="8888104"/>
            <a:ext cx="10252377" cy="769441"/>
          </a:xfrm>
          <a:prstGeom prst="rect">
            <a:avLst/>
          </a:prstGeom>
        </p:spPr>
        <p:txBody>
          <a:bodyPr wrap="none">
            <a:spAutoFit/>
          </a:bodyPr>
          <a:lstStyle>
            <a:defPPr>
              <a:defRPr lang="en-US"/>
            </a:defPPr>
            <a:lvl1pPr algn="ctr">
              <a:defRPr sz="3600" u="sng">
                <a:solidFill>
                  <a:srgbClr val="0000FF"/>
                </a:solidFill>
                <a:latin typeface="verdana" panose="020B0604030504040204" pitchFamily="34" charset="0"/>
              </a:defRPr>
            </a:lvl1pPr>
          </a:lstStyle>
          <a:p>
            <a:r>
              <a:rPr lang="en-US" dirty="0"/>
              <a:t>DOD Source Selection Procedures Memo</a:t>
            </a:r>
          </a:p>
        </p:txBody>
      </p:sp>
    </p:spTree>
    <p:extLst>
      <p:ext uri="{BB962C8B-B14F-4D97-AF65-F5344CB8AC3E}">
        <p14:creationId xmlns:p14="http://schemas.microsoft.com/office/powerpoint/2010/main" val="76566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Source Selection</a:t>
            </a:r>
            <a:endParaRPr lang="en-US" dirty="0"/>
          </a:p>
        </p:txBody>
      </p:sp>
      <p:sp>
        <p:nvSpPr>
          <p:cNvPr id="4" name="Content Placeholder 2"/>
          <p:cNvSpPr>
            <a:spLocks noGrp="1"/>
          </p:cNvSpPr>
          <p:nvPr>
            <p:ph idx="1"/>
          </p:nvPr>
        </p:nvSpPr>
        <p:spPr>
          <a:xfrm>
            <a:off x="1048871" y="2501153"/>
            <a:ext cx="31008917" cy="4840941"/>
          </a:xfrm>
        </p:spPr>
        <p:txBody>
          <a:bodyPr>
            <a:noAutofit/>
          </a:bodyPr>
          <a:lstStyle/>
          <a:p>
            <a:pPr marL="0" indent="0" defTabSz="862013">
              <a:buNone/>
            </a:pPr>
            <a:r>
              <a:rPr lang="en-US" sz="4400" dirty="0">
                <a:solidFill>
                  <a:srgbClr val="000000"/>
                </a:solidFill>
                <a:latin typeface="Times New Roman" panose="02020603050405020304" pitchFamily="18" charset="0"/>
              </a:rPr>
              <a:t>		Source Selection generally refers to the process of evaluating a competitive bid or proposal to enter into a Government procurement contract. The term "source selection" is used for referring to acquisitions awarded according to Federal Acquisition Regulation Parts 13 (Simplified Acquisition), 14 (Sealed Bidding), or 15 (Contracting by Negotiation). However, it is most commonly used specifically for FAR Part 15 acquisitions. </a:t>
            </a: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dirty="0">
                <a:solidFill>
                  <a:srgbClr val="000000"/>
                </a:solidFill>
                <a:latin typeface="Times New Roman" panose="02020603050405020304" pitchFamily="18" charset="0"/>
              </a:rPr>
              <a:t>	Source selections should be structured and conducted to communicate the Government’s requirements and objectives in clear, meaningful ways to encourage Industry to propose the best possible array of solutions, allow the Government to make meaningful differentiations amongst proposals, and ensure the award represents the best value to the Warfighter and the Nation.</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048871" y="20375634"/>
            <a:ext cx="5738601" cy="646331"/>
          </a:xfrm>
          <a:prstGeom prst="rect">
            <a:avLst/>
          </a:prstGeom>
          <a:noFill/>
        </p:spPr>
        <p:txBody>
          <a:bodyPr wrap="square" rtlCol="0">
            <a:spAutoFit/>
          </a:bodyPr>
          <a:lstStyle/>
          <a:p>
            <a:r>
              <a:rPr lang="en-US" sz="3600" dirty="0">
                <a:solidFill>
                  <a:prstClr val="black"/>
                </a:solidFill>
                <a:hlinkClick r:id="rId3"/>
              </a:rPr>
              <a:t>Acquipedia - Source Selection</a:t>
            </a:r>
            <a:endParaRPr lang="en-US" sz="3600" dirty="0">
              <a:solidFill>
                <a:prstClr val="black"/>
              </a:solidFill>
            </a:endParaRPr>
          </a:p>
        </p:txBody>
      </p:sp>
      <p:sp>
        <p:nvSpPr>
          <p:cNvPr id="15" name="Rectangle 14"/>
          <p:cNvSpPr/>
          <p:nvPr/>
        </p:nvSpPr>
        <p:spPr>
          <a:xfrm>
            <a:off x="11994749" y="15140291"/>
            <a:ext cx="8724421" cy="769441"/>
          </a:xfrm>
          <a:prstGeom prst="rect">
            <a:avLst/>
          </a:prstGeom>
        </p:spPr>
        <p:txBody>
          <a:bodyPr wrap="none">
            <a:spAutoFit/>
          </a:bodyPr>
          <a:lstStyle/>
          <a:p>
            <a:pPr algn="ctr"/>
            <a:r>
              <a:rPr lang="en-US" sz="3600" u="sng" dirty="0">
                <a:solidFill>
                  <a:srgbClr val="0000FF"/>
                </a:solidFill>
                <a:latin typeface="verdana" panose="020B0604030504040204" pitchFamily="34" charset="0"/>
                <a:hlinkClick r:id="rId4"/>
              </a:rPr>
              <a:t>CLC007, Contract Source Selection</a:t>
            </a:r>
            <a:endParaRPr lang="en-US" sz="3600" u="sng" dirty="0">
              <a:solidFill>
                <a:srgbClr val="0000FF"/>
              </a:solidFill>
              <a:latin typeface="verdana" panose="020B0604030504040204" pitchFamily="34" charset="0"/>
            </a:endParaRPr>
          </a:p>
        </p:txBody>
      </p:sp>
      <p:sp>
        <p:nvSpPr>
          <p:cNvPr id="16" name="Rectangle 15"/>
          <p:cNvSpPr/>
          <p:nvPr/>
        </p:nvSpPr>
        <p:spPr>
          <a:xfrm>
            <a:off x="11994749" y="11677732"/>
            <a:ext cx="8589688" cy="769441"/>
          </a:xfrm>
          <a:prstGeom prst="rect">
            <a:avLst/>
          </a:prstGeom>
        </p:spPr>
        <p:txBody>
          <a:bodyPr wrap="none">
            <a:spAutoFit/>
          </a:bodyPr>
          <a:lstStyle/>
          <a:p>
            <a:pPr algn="ctr"/>
            <a:r>
              <a:rPr lang="en-US" sz="3600" u="sng" dirty="0">
                <a:solidFill>
                  <a:srgbClr val="0000FF"/>
                </a:solidFill>
                <a:latin typeface="verdana" panose="020B0604030504040204" pitchFamily="34" charset="0"/>
                <a:hlinkClick r:id="rId5"/>
              </a:rPr>
              <a:t>FAR Subpart 15.3, Source Selection</a:t>
            </a:r>
            <a:endParaRPr lang="en-US" sz="3600" u="sng" dirty="0">
              <a:solidFill>
                <a:srgbClr val="0000FF"/>
              </a:solidFill>
              <a:latin typeface="verdana" panose="020B0604030504040204" pitchFamily="34" charset="0"/>
            </a:endParaRPr>
          </a:p>
        </p:txBody>
      </p:sp>
      <p:sp>
        <p:nvSpPr>
          <p:cNvPr id="17" name="Rectangle 16"/>
          <p:cNvSpPr/>
          <p:nvPr/>
        </p:nvSpPr>
        <p:spPr>
          <a:xfrm>
            <a:off x="11561611" y="13485451"/>
            <a:ext cx="9574917" cy="769441"/>
          </a:xfrm>
          <a:prstGeom prst="rect">
            <a:avLst/>
          </a:prstGeom>
        </p:spPr>
        <p:txBody>
          <a:bodyPr wrap="none">
            <a:spAutoFit/>
          </a:bodyPr>
          <a:lstStyle/>
          <a:p>
            <a:pPr algn="ctr"/>
            <a:r>
              <a:rPr lang="en-US" sz="3600" u="sng" dirty="0">
                <a:solidFill>
                  <a:srgbClr val="0000FF"/>
                </a:solidFill>
                <a:latin typeface="verdana" panose="020B0604030504040204" pitchFamily="34" charset="0"/>
                <a:hlinkClick r:id="rId6"/>
              </a:rPr>
              <a:t>DFARS Subpart 215.3, Source Selection</a:t>
            </a:r>
            <a:endParaRPr lang="en-US" sz="3600" u="sng" dirty="0">
              <a:solidFill>
                <a:srgbClr val="0000FF"/>
              </a:solidFill>
              <a:latin typeface="verdana" panose="020B0604030504040204" pitchFamily="34" charset="0"/>
            </a:endParaRPr>
          </a:p>
        </p:txBody>
      </p:sp>
      <p:sp>
        <p:nvSpPr>
          <p:cNvPr id="13" name="TextBox 12">
            <a:hlinkClick r:id="rId7"/>
            <a:extLst>
              <a:ext uri="{FF2B5EF4-FFF2-40B4-BE49-F238E27FC236}">
                <a16:creationId xmlns:a16="http://schemas.microsoft.com/office/drawing/2014/main" id="{4D5CAC5A-81EB-D892-E258-8F71AA2E9A85}"/>
              </a:ext>
            </a:extLst>
          </p:cNvPr>
          <p:cNvSpPr txBox="1"/>
          <p:nvPr/>
        </p:nvSpPr>
        <p:spPr>
          <a:xfrm>
            <a:off x="11561611" y="10022892"/>
            <a:ext cx="9795177" cy="769441"/>
          </a:xfrm>
          <a:prstGeom prst="rect">
            <a:avLst/>
          </a:prstGeom>
        </p:spPr>
        <p:txBody>
          <a:bodyPr wrap="none">
            <a:spAutoFit/>
          </a:bodyPr>
          <a:lstStyle>
            <a:defPPr>
              <a:defRPr lang="en-US"/>
            </a:defPPr>
            <a:lvl1pPr algn="ctr">
              <a:defRPr sz="3600" u="sng">
                <a:solidFill>
                  <a:srgbClr val="0000FF"/>
                </a:solidFill>
                <a:latin typeface="verdana" panose="020B0604030504040204" pitchFamily="34" charset="0"/>
              </a:defRPr>
            </a:lvl1pPr>
          </a:lstStyle>
          <a:p>
            <a:r>
              <a:rPr lang="en-US" dirty="0"/>
              <a:t>DOD Source Selection Procedures Memo</a:t>
            </a:r>
          </a:p>
        </p:txBody>
      </p:sp>
    </p:spTree>
    <p:extLst>
      <p:ext uri="{BB962C8B-B14F-4D97-AF65-F5344CB8AC3E}">
        <p14:creationId xmlns:p14="http://schemas.microsoft.com/office/powerpoint/2010/main" val="316786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47066" y="-208552"/>
            <a:ext cx="29626560" cy="2482196"/>
          </a:xfrm>
        </p:spPr>
        <p:txBody>
          <a:bodyPr>
            <a:normAutofit/>
          </a:bodyPr>
          <a:lstStyle/>
          <a:p>
            <a:r>
              <a:rPr lang="en-US" sz="9600" dirty="0"/>
              <a:t>Materiel Solution Analysis (MSA) Phase</a:t>
            </a:r>
          </a:p>
        </p:txBody>
      </p:sp>
      <p:sp>
        <p:nvSpPr>
          <p:cNvPr id="3" name="Content Placeholder 2"/>
          <p:cNvSpPr>
            <a:spLocks noGrp="1"/>
          </p:cNvSpPr>
          <p:nvPr>
            <p:ph idx="1"/>
          </p:nvPr>
        </p:nvSpPr>
        <p:spPr>
          <a:xfrm>
            <a:off x="1522352" y="7380048"/>
            <a:ext cx="29626560" cy="12458701"/>
          </a:xfrm>
        </p:spPr>
        <p:txBody>
          <a:bodyPr>
            <a:normAutofit fontScale="92500" lnSpcReduction="20000"/>
          </a:bodyPr>
          <a:lstStyle/>
          <a:p>
            <a:pPr marL="0" indent="0">
              <a:buNone/>
            </a:pPr>
            <a:r>
              <a:rPr lang="en-US" sz="4400" b="1" dirty="0">
                <a:solidFill>
                  <a:srgbClr val="355E91"/>
                </a:solidFill>
              </a:rPr>
              <a:t>3.6. MSA PHASE. </a:t>
            </a:r>
            <a:endParaRPr lang="en-US" sz="4400" dirty="0">
              <a:solidFill>
                <a:srgbClr val="355E91"/>
              </a:solidFill>
            </a:endParaRPr>
          </a:p>
          <a:p>
            <a:pPr marL="0" indent="0">
              <a:buNone/>
            </a:pPr>
            <a:r>
              <a:rPr lang="en-US" sz="4400" b="1" dirty="0">
                <a:solidFill>
                  <a:srgbClr val="355E91"/>
                </a:solidFill>
              </a:rPr>
              <a:t>a. Purpose. </a:t>
            </a:r>
            <a:endParaRPr lang="en-US" sz="4400" dirty="0">
              <a:solidFill>
                <a:srgbClr val="355E91"/>
              </a:solidFill>
            </a:endParaRPr>
          </a:p>
          <a:p>
            <a:pPr marL="0" indent="0">
              <a:buNone/>
            </a:pPr>
            <a:r>
              <a:rPr lang="en-US" sz="4400" dirty="0">
                <a:solidFill>
                  <a:srgbClr val="000000"/>
                </a:solidFill>
              </a:rPr>
              <a:t>The purpose of this phase is to conduct the AoA and other activities needed to choose the concept for the product to be acquired, to begin translating validated capability gaps into system-specific requirements, and to conduct planning to support a decision on the acquisition strategy for the product. </a:t>
            </a:r>
          </a:p>
          <a:p>
            <a:pPr marL="0" indent="0">
              <a:buNone/>
            </a:pPr>
            <a:endParaRPr lang="en-US" sz="4400" dirty="0">
              <a:solidFill>
                <a:srgbClr val="000000"/>
              </a:solidFill>
            </a:endParaRPr>
          </a:p>
          <a:p>
            <a:pPr marL="0" indent="0">
              <a:buNone/>
            </a:pPr>
            <a:r>
              <a:rPr lang="en-US" sz="4400" b="1" dirty="0">
                <a:solidFill>
                  <a:srgbClr val="355E91"/>
                </a:solidFill>
              </a:rPr>
              <a:t>b. Phase Description. </a:t>
            </a:r>
            <a:endParaRPr lang="en-US" sz="4400" dirty="0">
              <a:solidFill>
                <a:srgbClr val="355E91"/>
              </a:solidFill>
            </a:endParaRPr>
          </a:p>
          <a:p>
            <a:pPr marL="0" indent="0">
              <a:buNone/>
            </a:pPr>
            <a:r>
              <a:rPr lang="en-US" sz="4400" dirty="0">
                <a:solidFill>
                  <a:srgbClr val="000000"/>
                </a:solidFill>
              </a:rPr>
              <a:t>(1) The MSA phase will be guided by the ICD and the AoA study plan. Phase activity will focus on identification and analysis of alternatives, measures of effectiveness, key trades between cost and capability, life-cycle cost, schedule, concepts of operations, and overall risk. The AoA will inform and be informed by affordability analysis, sustainment considerations, early systems engineering analysis, threat projections, and coalition interoperability as identified in the ICD. </a:t>
            </a:r>
          </a:p>
          <a:p>
            <a:pPr marL="0" indent="0">
              <a:buNone/>
            </a:pPr>
            <a:r>
              <a:rPr lang="en-US" sz="4400" dirty="0">
                <a:solidFill>
                  <a:srgbClr val="000000"/>
                </a:solidFill>
              </a:rPr>
              <a:t>(2) During this phase, the CAE will select a PM and establish a program office to complete the actions necessary to plan the acquisition program and prepare for the next decision point. The actions described in Paragraph 3.2.b. will be completed in time to support planning for the initial program milestone.</a:t>
            </a:r>
          </a:p>
          <a:p>
            <a:pPr marL="0" indent="0">
              <a:buNone/>
            </a:pPr>
            <a:r>
              <a:rPr lang="en-US" sz="4400" dirty="0">
                <a:solidFill>
                  <a:srgbClr val="000000"/>
                </a:solidFill>
              </a:rPr>
              <a:t>(3) MDAP MDAs will establish program goals consistent with the procedures in Paragraph 3C.3.(c)(1) of this issuance. An independent cost estimate (ICE) and independent technical risk assessment (ITRA) will be conducted before granting Milestone A approval for an MDAP.</a:t>
            </a:r>
          </a:p>
          <a:p>
            <a:pPr marL="0" indent="0">
              <a:buNone/>
            </a:pPr>
            <a:r>
              <a:rPr lang="en-US" sz="4400" dirty="0">
                <a:solidFill>
                  <a:srgbClr val="000000"/>
                </a:solidFill>
              </a:rPr>
              <a:t>(4) Product support (PS) and sustainment planning begin during this phase and support the determination of core logistics capability requirements. </a:t>
            </a:r>
          </a:p>
          <a:p>
            <a:pPr marL="0" indent="0">
              <a:buNone/>
            </a:pPr>
            <a:r>
              <a:rPr lang="en-US" sz="4400" dirty="0">
                <a:solidFill>
                  <a:srgbClr val="000000"/>
                </a:solidFill>
              </a:rPr>
              <a:t>(5) The phase ends when the DoD Component has completed the necessary analysis and the activities necessary to support a decision to proceed to the next decision point/phase in the acquisition process. </a:t>
            </a:r>
            <a:endParaRPr lang="en-US" sz="9600" dirty="0">
              <a:solidFill>
                <a:srgbClr val="000000"/>
              </a:solidFill>
            </a:endParaRPr>
          </a:p>
        </p:txBody>
      </p:sp>
      <p:pic>
        <p:nvPicPr>
          <p:cNvPr id="5" name="Picture 4"/>
          <p:cNvPicPr>
            <a:picLocks noChangeAspect="1"/>
          </p:cNvPicPr>
          <p:nvPr/>
        </p:nvPicPr>
        <p:blipFill>
          <a:blip r:embed="rId2"/>
          <a:stretch>
            <a:fillRect/>
          </a:stretch>
        </p:blipFill>
        <p:spPr>
          <a:xfrm>
            <a:off x="11002382" y="2298354"/>
            <a:ext cx="7651454" cy="4794424"/>
          </a:xfrm>
          <a:prstGeom prst="rect">
            <a:avLst/>
          </a:prstGeom>
        </p:spPr>
      </p:pic>
      <p:grpSp>
        <p:nvGrpSpPr>
          <p:cNvPr id="6" name="Group 5"/>
          <p:cNvGrpSpPr/>
          <p:nvPr/>
        </p:nvGrpSpPr>
        <p:grpSpPr>
          <a:xfrm>
            <a:off x="30817756" y="19359972"/>
            <a:ext cx="1917195" cy="2239639"/>
            <a:chOff x="8495953" y="6173511"/>
            <a:chExt cx="559293" cy="555765"/>
          </a:xfrm>
        </p:grpSpPr>
        <p:sp>
          <p:nvSpPr>
            <p:cNvPr id="7" name="Right Arrow 6">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p>
          </p:txBody>
        </p:sp>
        <p:sp>
          <p:nvSpPr>
            <p:cNvPr id="8" name="TextBox 7"/>
            <p:cNvSpPr txBox="1"/>
            <p:nvPr/>
          </p:nvSpPr>
          <p:spPr>
            <a:xfrm>
              <a:off x="8548348" y="6173511"/>
              <a:ext cx="492046" cy="252036"/>
            </a:xfrm>
            <a:prstGeom prst="rect">
              <a:avLst/>
            </a:prstGeom>
            <a:noFill/>
          </p:spPr>
          <p:txBody>
            <a:bodyPr wrap="none" rtlCol="0">
              <a:spAutoFit/>
            </a:bodyPr>
            <a:lstStyle/>
            <a:p>
              <a:r>
                <a:rPr lang="en-US" sz="6000" b="1" dirty="0"/>
                <a:t>Back</a:t>
              </a:r>
            </a:p>
          </p:txBody>
        </p:sp>
      </p:grpSp>
      <p:sp>
        <p:nvSpPr>
          <p:cNvPr id="9" name="Rectangle 8">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p:cNvPr>
          <p:cNvSpPr txBox="1"/>
          <p:nvPr/>
        </p:nvSpPr>
        <p:spPr>
          <a:xfrm>
            <a:off x="2501152" y="2124636"/>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MSA Phase </a:t>
            </a:r>
            <a:endParaRPr lang="en-US" sz="3200" dirty="0"/>
          </a:p>
        </p:txBody>
      </p:sp>
      <p:pic>
        <p:nvPicPr>
          <p:cNvPr id="15" name="Picture 14">
            <a:hlinkClick r:id="rId5"/>
          </p:cNvPr>
          <p:cNvPicPr>
            <a:picLocks noChangeAspect="1"/>
          </p:cNvPicPr>
          <p:nvPr/>
        </p:nvPicPr>
        <p:blipFill>
          <a:blip r:embed="rId6"/>
          <a:stretch>
            <a:fillRect/>
          </a:stretch>
        </p:blipFill>
        <p:spPr>
          <a:xfrm>
            <a:off x="3146612" y="2730392"/>
            <a:ext cx="2307011" cy="1728427"/>
          </a:xfrm>
          <a:prstGeom prst="rect">
            <a:avLst/>
          </a:prstGeom>
        </p:spPr>
      </p:pic>
      <p:sp>
        <p:nvSpPr>
          <p:cNvPr id="4" name="TextBox 3">
            <a:extLst>
              <a:ext uri="{FF2B5EF4-FFF2-40B4-BE49-F238E27FC236}">
                <a16:creationId xmlns:a16="http://schemas.microsoft.com/office/drawing/2014/main" id="{AF79A050-F805-15B4-731B-A63BD73F2F62}"/>
              </a:ext>
            </a:extLst>
          </p:cNvPr>
          <p:cNvSpPr txBox="1"/>
          <p:nvPr/>
        </p:nvSpPr>
        <p:spPr>
          <a:xfrm>
            <a:off x="734551" y="20739813"/>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3434051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Contract Award</a:t>
            </a:r>
            <a:endParaRPr lang="en-US" dirty="0"/>
          </a:p>
        </p:txBody>
      </p:sp>
      <p:sp>
        <p:nvSpPr>
          <p:cNvPr id="4" name="Content Placeholder 2"/>
          <p:cNvSpPr>
            <a:spLocks noGrp="1"/>
          </p:cNvSpPr>
          <p:nvPr>
            <p:ph idx="1"/>
          </p:nvPr>
        </p:nvSpPr>
        <p:spPr>
          <a:xfrm>
            <a:off x="779929" y="2420472"/>
            <a:ext cx="31008917" cy="2339788"/>
          </a:xfrm>
        </p:spPr>
        <p:txBody>
          <a:bodyPr>
            <a:noAutofit/>
          </a:bodyPr>
          <a:lstStyle/>
          <a:p>
            <a:pPr marL="0" indent="0" algn="ctr" defTabSz="862013">
              <a:buNone/>
            </a:pPr>
            <a:r>
              <a:rPr lang="en-US" sz="4400" dirty="0">
                <a:solidFill>
                  <a:srgbClr val="000000"/>
                </a:solidFill>
                <a:latin typeface="Times New Roman" panose="02020603050405020304" pitchFamily="18" charset="0"/>
              </a:rPr>
              <a:t>Occurs when the contracting officer (CO) has signed and distributed the contract to the contractor.</a:t>
            </a: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algn="ctr" defTabSz="862013">
              <a:buNone/>
            </a:pPr>
            <a:endParaRPr lang="en-US" sz="4400" dirty="0">
              <a:solidFill>
                <a:srgbClr val="000000"/>
              </a:solidFill>
              <a:latin typeface="Times New Roman" panose="02020603050405020304" pitchFamily="18" charset="0"/>
            </a:endParaRP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dirty="0">
                <a:solidFill>
                  <a:srgbClr val="000000"/>
                </a:solidFill>
                <a:latin typeface="Times New Roman" panose="02020603050405020304" pitchFamily="18" charset="0"/>
              </a:rPr>
              <a:t>Review of a contractor's Performance Measurement Baseline (PMB). It is conducted by Program Managers (PMs) and their technical staffs, or Integrated Product Teams (IPTs), on contracts requiring compliance with DoD Earned Value Management System (EVMS) criteria requirements within 6 months after contract award. The Government and the Contractor will jointly assess the Contractor's baseline to be used for performance measurement to ensure complete coverage of the statement of work, logical scheduling of the work activities, adequate resourcing, and identification of inherent risks.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986344" y="20375634"/>
            <a:ext cx="3425708"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sp>
        <p:nvSpPr>
          <p:cNvPr id="15" name="TextBox 14"/>
          <p:cNvSpPr txBox="1"/>
          <p:nvPr/>
        </p:nvSpPr>
        <p:spPr>
          <a:xfrm>
            <a:off x="12744730" y="17087568"/>
            <a:ext cx="6493174" cy="1200329"/>
          </a:xfrm>
          <a:prstGeom prst="rect">
            <a:avLst/>
          </a:prstGeom>
          <a:noFill/>
        </p:spPr>
        <p:txBody>
          <a:bodyPr wrap="square" rtlCol="0">
            <a:spAutoFit/>
          </a:bodyPr>
          <a:lstStyle/>
          <a:p>
            <a:pPr algn="ctr"/>
            <a:r>
              <a:rPr lang="en-US" sz="3600" dirty="0">
                <a:solidFill>
                  <a:prstClr val="black"/>
                </a:solidFill>
                <a:hlinkClick r:id="rId4"/>
              </a:rPr>
              <a:t>Acquipedia Article</a:t>
            </a:r>
          </a:p>
          <a:p>
            <a:pPr algn="ctr"/>
            <a:r>
              <a:rPr lang="en-US" sz="3600" dirty="0">
                <a:solidFill>
                  <a:prstClr val="black"/>
                </a:solidFill>
                <a:hlinkClick r:id="rId4"/>
              </a:rPr>
              <a:t>Integrated Baseline Review (IBR)</a:t>
            </a:r>
            <a:endParaRPr lang="en-US" sz="3600" dirty="0">
              <a:solidFill>
                <a:prstClr val="black"/>
              </a:solidFill>
            </a:endParaRPr>
          </a:p>
        </p:txBody>
      </p:sp>
      <p:sp>
        <p:nvSpPr>
          <p:cNvPr id="17" name="Rectangle 16"/>
          <p:cNvSpPr/>
          <p:nvPr/>
        </p:nvSpPr>
        <p:spPr>
          <a:xfrm>
            <a:off x="11844092" y="10557151"/>
            <a:ext cx="8294450" cy="646331"/>
          </a:xfrm>
          <a:prstGeom prst="rect">
            <a:avLst/>
          </a:prstGeom>
        </p:spPr>
        <p:txBody>
          <a:bodyPr wrap="none">
            <a:spAutoFit/>
          </a:bodyPr>
          <a:lstStyle/>
          <a:p>
            <a:pPr algn="ctr"/>
            <a:r>
              <a:rPr lang="en-US" sz="3600" u="sng" dirty="0">
                <a:solidFill>
                  <a:srgbClr val="000000"/>
                </a:solidFill>
                <a:latin typeface="verdana" panose="020B0604030504040204" pitchFamily="34" charset="0"/>
                <a:hlinkClick r:id="rId5"/>
              </a:rPr>
              <a:t>CLC007, Contract Source Selection</a:t>
            </a:r>
            <a:endParaRPr lang="en-US" sz="3600" b="0" i="0" dirty="0">
              <a:solidFill>
                <a:srgbClr val="000000"/>
              </a:solidFill>
              <a:effectLst/>
              <a:latin typeface="verdana" panose="020B0604030504040204" pitchFamily="34" charset="0"/>
            </a:endParaRPr>
          </a:p>
        </p:txBody>
      </p:sp>
      <p:sp>
        <p:nvSpPr>
          <p:cNvPr id="18" name="Rectangle 17"/>
          <p:cNvSpPr/>
          <p:nvPr/>
        </p:nvSpPr>
        <p:spPr>
          <a:xfrm>
            <a:off x="11750477" y="6566595"/>
            <a:ext cx="8481681" cy="646331"/>
          </a:xfrm>
          <a:prstGeom prst="rect">
            <a:avLst/>
          </a:prstGeom>
        </p:spPr>
        <p:txBody>
          <a:bodyPr wrap="none">
            <a:spAutoFit/>
          </a:bodyPr>
          <a:lstStyle/>
          <a:p>
            <a:pPr algn="ctr"/>
            <a:r>
              <a:rPr lang="en-US" sz="3600" dirty="0">
                <a:solidFill>
                  <a:srgbClr val="003399"/>
                </a:solidFill>
                <a:latin typeface="verdana" panose="020B0604030504040204" pitchFamily="34" charset="0"/>
                <a:hlinkClick r:id="rId6"/>
              </a:rPr>
              <a:t>FAR Subpart 15.3, Source Selection</a:t>
            </a:r>
            <a:endParaRPr lang="en-US" sz="3600" b="0" i="0" dirty="0">
              <a:solidFill>
                <a:srgbClr val="000000"/>
              </a:solidFill>
              <a:effectLst/>
              <a:latin typeface="verdana" panose="020B0604030504040204" pitchFamily="34" charset="0"/>
            </a:endParaRPr>
          </a:p>
        </p:txBody>
      </p:sp>
      <p:sp>
        <p:nvSpPr>
          <p:cNvPr id="19" name="Rectangle 18"/>
          <p:cNvSpPr/>
          <p:nvPr/>
        </p:nvSpPr>
        <p:spPr>
          <a:xfrm>
            <a:off x="11267973" y="8561873"/>
            <a:ext cx="9446689" cy="646331"/>
          </a:xfrm>
          <a:prstGeom prst="rect">
            <a:avLst/>
          </a:prstGeom>
        </p:spPr>
        <p:txBody>
          <a:bodyPr wrap="none">
            <a:spAutoFit/>
          </a:bodyPr>
          <a:lstStyle/>
          <a:p>
            <a:pPr algn="ctr"/>
            <a:r>
              <a:rPr lang="en-US" sz="3600" u="sng" dirty="0">
                <a:solidFill>
                  <a:srgbClr val="000000"/>
                </a:solidFill>
                <a:latin typeface="verdana" panose="020B0604030504040204" pitchFamily="34" charset="0"/>
                <a:hlinkClick r:id="rId7"/>
              </a:rPr>
              <a:t>DFARS Subpart 215.3, Source Selection</a:t>
            </a:r>
            <a:endParaRPr lang="en-US" sz="3600" b="0" i="0" dirty="0">
              <a:solidFill>
                <a:srgbClr val="000000"/>
              </a:solidFill>
              <a:effectLst/>
              <a:latin typeface="verdana" panose="020B0604030504040204" pitchFamily="34" charset="0"/>
            </a:endParaRPr>
          </a:p>
        </p:txBody>
      </p:sp>
      <p:sp>
        <p:nvSpPr>
          <p:cNvPr id="20" name="TextBox 19">
            <a:hlinkClick r:id="rId8"/>
            <a:extLst>
              <a:ext uri="{FF2B5EF4-FFF2-40B4-BE49-F238E27FC236}">
                <a16:creationId xmlns:a16="http://schemas.microsoft.com/office/drawing/2014/main" id="{811DCCA6-AAD9-1010-4805-0B43B705A535}"/>
              </a:ext>
            </a:extLst>
          </p:cNvPr>
          <p:cNvSpPr txBox="1"/>
          <p:nvPr/>
        </p:nvSpPr>
        <p:spPr>
          <a:xfrm>
            <a:off x="11267973" y="4832927"/>
            <a:ext cx="9795177" cy="769441"/>
          </a:xfrm>
          <a:prstGeom prst="rect">
            <a:avLst/>
          </a:prstGeom>
        </p:spPr>
        <p:txBody>
          <a:bodyPr wrap="none">
            <a:spAutoFit/>
          </a:bodyPr>
          <a:lstStyle>
            <a:defPPr>
              <a:defRPr lang="en-US"/>
            </a:defPPr>
            <a:lvl1pPr algn="ctr">
              <a:defRPr sz="3600" u="sng">
                <a:solidFill>
                  <a:srgbClr val="000000"/>
                </a:solidFill>
                <a:latin typeface="verdana" panose="020B0604030504040204" pitchFamily="34" charset="0"/>
              </a:defRPr>
            </a:lvl1pPr>
          </a:lstStyle>
          <a:p>
            <a:r>
              <a:rPr lang="en-US" dirty="0">
                <a:solidFill>
                  <a:srgbClr val="0000FF"/>
                </a:solidFill>
              </a:rPr>
              <a:t>DOD Source Selection Procedures Memo</a:t>
            </a:r>
          </a:p>
        </p:txBody>
      </p:sp>
    </p:spTree>
    <p:extLst>
      <p:ext uri="{BB962C8B-B14F-4D97-AF65-F5344CB8AC3E}">
        <p14:creationId xmlns:p14="http://schemas.microsoft.com/office/powerpoint/2010/main" val="2621657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Engineering Change Proposal (ECP)</a:t>
            </a:r>
            <a:endParaRPr lang="en-US" dirty="0"/>
          </a:p>
        </p:txBody>
      </p:sp>
      <p:sp>
        <p:nvSpPr>
          <p:cNvPr id="4" name="Content Placeholder 2"/>
          <p:cNvSpPr>
            <a:spLocks noGrp="1"/>
          </p:cNvSpPr>
          <p:nvPr>
            <p:ph idx="1"/>
          </p:nvPr>
        </p:nvSpPr>
        <p:spPr>
          <a:xfrm>
            <a:off x="779929" y="2420472"/>
            <a:ext cx="31008917" cy="2339788"/>
          </a:xfrm>
        </p:spPr>
        <p:txBody>
          <a:bodyPr>
            <a:noAutofit/>
          </a:bodyPr>
          <a:lstStyle/>
          <a:p>
            <a:pPr marL="0" indent="0" defTabSz="862013">
              <a:buNone/>
            </a:pPr>
            <a:r>
              <a:rPr lang="en-US" sz="4400" dirty="0">
                <a:solidFill>
                  <a:srgbClr val="000000"/>
                </a:solidFill>
                <a:latin typeface="Times New Roman" panose="02020603050405020304" pitchFamily="18" charset="0"/>
              </a:rPr>
              <a:t>		The documentation by which a proposed engineering change is submitted to the responsible authority recommending that a change to an original item of equipment be considered, and the design or engineering change be incorporated into the article to modify, add to, delete, or supersede original parts.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018899" y="20203180"/>
            <a:ext cx="3425708"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sp>
        <p:nvSpPr>
          <p:cNvPr id="12" name="TextBox 11">
            <a:hlinkClick r:id="rId4"/>
          </p:cNvPr>
          <p:cNvSpPr txBox="1"/>
          <p:nvPr/>
        </p:nvSpPr>
        <p:spPr>
          <a:xfrm>
            <a:off x="8332784" y="10508986"/>
            <a:ext cx="15236371" cy="769441"/>
          </a:xfrm>
          <a:prstGeom prst="rect">
            <a:avLst/>
          </a:prstGeom>
          <a:noFill/>
        </p:spPr>
        <p:txBody>
          <a:bodyPr wrap="square" rtlCol="0">
            <a:spAutoFit/>
          </a:bodyPr>
          <a:lstStyle/>
          <a:p>
            <a:pPr algn="ctr"/>
            <a:r>
              <a:rPr lang="en-US" sz="4400" dirty="0">
                <a:hlinkClick r:id="rId4"/>
              </a:rPr>
              <a:t>Engineering of Defense Systems Guidebook</a:t>
            </a:r>
            <a:endParaRPr lang="en-US" sz="4400" dirty="0"/>
          </a:p>
        </p:txBody>
      </p:sp>
      <p:sp>
        <p:nvSpPr>
          <p:cNvPr id="16" name="Rectangle 15"/>
          <p:cNvSpPr/>
          <p:nvPr/>
        </p:nvSpPr>
        <p:spPr>
          <a:xfrm>
            <a:off x="12151895" y="9260496"/>
            <a:ext cx="7415801" cy="769441"/>
          </a:xfrm>
          <a:prstGeom prst="rect">
            <a:avLst/>
          </a:prstGeom>
          <a:noFill/>
        </p:spPr>
        <p:txBody>
          <a:bodyPr wrap="square" rtlCol="0">
            <a:spAutoFit/>
          </a:bodyPr>
          <a:lstStyle/>
          <a:p>
            <a:pPr algn="ctr"/>
            <a:r>
              <a:rPr lang="en-US" sz="4400" dirty="0">
                <a:hlinkClick r:id="rId5"/>
              </a:rPr>
              <a:t>CLE 001 Value Engineering </a:t>
            </a:r>
            <a:endParaRPr lang="en-US" sz="4400" dirty="0"/>
          </a:p>
        </p:txBody>
      </p:sp>
      <p:sp>
        <p:nvSpPr>
          <p:cNvPr id="3" name="TextBox 2">
            <a:extLst>
              <a:ext uri="{FF2B5EF4-FFF2-40B4-BE49-F238E27FC236}">
                <a16:creationId xmlns:a16="http://schemas.microsoft.com/office/drawing/2014/main" id="{6A918CB2-97FE-AC58-DBD9-FCEE656669B6}"/>
              </a:ext>
            </a:extLst>
          </p:cNvPr>
          <p:cNvSpPr txBox="1"/>
          <p:nvPr/>
        </p:nvSpPr>
        <p:spPr>
          <a:xfrm>
            <a:off x="7459496" y="8012006"/>
            <a:ext cx="16775885" cy="769441"/>
          </a:xfrm>
          <a:prstGeom prst="rect">
            <a:avLst/>
          </a:prstGeom>
          <a:noFill/>
        </p:spPr>
        <p:txBody>
          <a:bodyPr wrap="square" rtlCol="0">
            <a:spAutoFit/>
          </a:bodyPr>
          <a:lstStyle>
            <a:defPPr>
              <a:defRPr lang="en-US"/>
            </a:defPPr>
            <a:lvl1pPr algn="ctr">
              <a:defRPr sz="3600"/>
            </a:lvl1pPr>
          </a:lstStyle>
          <a:p>
            <a:r>
              <a:rPr lang="en-US" sz="4400" dirty="0">
                <a:hlinkClick r:id="rId6"/>
              </a:rPr>
              <a:t>Systems Engineering Guidebook</a:t>
            </a:r>
            <a:endParaRPr lang="en-US" sz="4400" dirty="0"/>
          </a:p>
        </p:txBody>
      </p:sp>
    </p:spTree>
    <p:extLst>
      <p:ext uri="{BB962C8B-B14F-4D97-AF65-F5344CB8AC3E}">
        <p14:creationId xmlns:p14="http://schemas.microsoft.com/office/powerpoint/2010/main" val="2949920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solidFill>
                  <a:schemeClr val="bg1"/>
                </a:solidFill>
              </a:rPr>
              <a:t>Analysis of Alternatives (AoA)</a:t>
            </a:r>
          </a:p>
        </p:txBody>
      </p:sp>
      <p:sp>
        <p:nvSpPr>
          <p:cNvPr id="3" name="Content Placeholder 2"/>
          <p:cNvSpPr>
            <a:spLocks noGrp="1"/>
          </p:cNvSpPr>
          <p:nvPr>
            <p:ph idx="1"/>
          </p:nvPr>
        </p:nvSpPr>
        <p:spPr>
          <a:xfrm>
            <a:off x="1255725" y="688654"/>
            <a:ext cx="29626560" cy="19230108"/>
          </a:xfrm>
        </p:spPr>
        <p:txBody>
          <a:bodyPr>
            <a:normAutofit fontScale="40000" lnSpcReduction="20000"/>
          </a:bodyPr>
          <a:lstStyle/>
          <a:p>
            <a:pPr marL="0" indent="0" algn="ctr" defTabSz="862013">
              <a:buNone/>
            </a:pPr>
            <a:r>
              <a:rPr lang="en-US" b="1" dirty="0">
                <a:solidFill>
                  <a:srgbClr val="355E91"/>
                </a:solidFill>
                <a:latin typeface="Times New Roman" panose="02020603050405020304" pitchFamily="18" charset="0"/>
              </a:rPr>
              <a:t>SECTION 3: PROCEDURES</a:t>
            </a:r>
          </a:p>
          <a:p>
            <a:pPr marL="0" indent="0" algn="ctr" defTabSz="862013">
              <a:buNone/>
            </a:pPr>
            <a:endParaRPr lang="en-US" b="1" dirty="0">
              <a:solidFill>
                <a:srgbClr val="355E91"/>
              </a:solidFill>
              <a:latin typeface="Times New Roman" panose="02020603050405020304" pitchFamily="18" charset="0"/>
            </a:endParaRPr>
          </a:p>
          <a:p>
            <a:pPr marL="0" indent="0" defTabSz="862013">
              <a:buNone/>
            </a:pPr>
            <a:r>
              <a:rPr lang="en-US" b="1" dirty="0">
                <a:solidFill>
                  <a:srgbClr val="355E91"/>
                </a:solidFill>
                <a:latin typeface="Times New Roman" panose="02020603050405020304" pitchFamily="18" charset="0"/>
              </a:rPr>
              <a:t>3.1. ACTIONS BEFORE THE MATERIEL DEVELOPMENT DECISION (MDD).</a:t>
            </a:r>
          </a:p>
          <a:p>
            <a:pPr marL="457200" indent="0" defTabSz="862013">
              <a:buNone/>
            </a:pPr>
            <a:endParaRPr lang="en-US" sz="10000" dirty="0">
              <a:solidFill>
                <a:srgbClr val="000000"/>
              </a:solidFill>
              <a:latin typeface="Times New Roman" panose="02020603050405020304" pitchFamily="18" charset="0"/>
            </a:endParaRPr>
          </a:p>
          <a:p>
            <a:pPr marL="457200" indent="0" defTabSz="862013">
              <a:buNone/>
            </a:pPr>
            <a:r>
              <a:rPr lang="en-US" sz="10000" dirty="0">
                <a:solidFill>
                  <a:srgbClr val="000000"/>
                </a:solidFill>
                <a:latin typeface="Times New Roman" panose="02020603050405020304" pitchFamily="18" charset="0"/>
              </a:rPr>
              <a:t>a.  The DoD Component will inform the Office of the DCAPE (ODCAPE) of impending MDAPs by 60 business days before the MDD. The notification will include a copy of the latest requirements document for the program approved by the requirements validation authority and a copy of the analysis justifying that requirement document, such as a capabilities based assessment.</a:t>
            </a:r>
          </a:p>
          <a:p>
            <a:pPr marL="1828800" indent="-1371600" defTabSz="862013">
              <a:buAutoNum type="alphaLcPeriod"/>
            </a:pPr>
            <a:endParaRPr lang="en-US" sz="10000" dirty="0">
              <a:solidFill>
                <a:srgbClr val="000000"/>
              </a:solidFill>
              <a:latin typeface="Times New Roman" panose="02020603050405020304" pitchFamily="18" charset="0"/>
            </a:endParaRPr>
          </a:p>
          <a:p>
            <a:pPr marL="457200" indent="0" defTabSz="862013">
              <a:buNone/>
            </a:pPr>
            <a:r>
              <a:rPr lang="en-US" sz="10000" dirty="0">
                <a:solidFill>
                  <a:srgbClr val="000000"/>
                </a:solidFill>
                <a:latin typeface="Times New Roman" panose="02020603050405020304" pitchFamily="18" charset="0"/>
              </a:rPr>
              <a:t>b. The DCAPE will:</a:t>
            </a:r>
          </a:p>
          <a:p>
            <a:pPr marL="914400" indent="0" defTabSz="862013">
              <a:buNone/>
            </a:pPr>
            <a:r>
              <a:rPr lang="en-US" sz="10000" dirty="0">
                <a:solidFill>
                  <a:srgbClr val="000000"/>
                </a:solidFill>
                <a:latin typeface="Times New Roman" panose="02020603050405020304" pitchFamily="18" charset="0"/>
              </a:rPr>
              <a:t>(1) Develop and issue AoA study guidance to the DoD Component head by 40 business days before the MDD.</a:t>
            </a:r>
          </a:p>
          <a:p>
            <a:pPr marL="914400" indent="0" defTabSz="862013">
              <a:buNone/>
            </a:pPr>
            <a:r>
              <a:rPr lang="en-US" sz="10000" dirty="0">
                <a:solidFill>
                  <a:srgbClr val="000000"/>
                </a:solidFill>
                <a:latin typeface="Times New Roman" panose="02020603050405020304" pitchFamily="18" charset="0"/>
              </a:rPr>
              <a:t>(2) Solicit the advice of other DoD officials and ensure that the AoA study guidance establishes a study advisory group (SAG) to oversee the conduct of the AoA (e.g., stay abreast of emerging results, refine guidance as needed, ensure the study progresses in a timely manner).</a:t>
            </a:r>
          </a:p>
          <a:p>
            <a:pPr marL="914400" indent="0" defTabSz="862013">
              <a:buNone/>
            </a:pPr>
            <a:endParaRPr lang="en-US" sz="10000" dirty="0">
              <a:solidFill>
                <a:srgbClr val="000000"/>
              </a:solidFill>
              <a:latin typeface="Times New Roman" panose="02020603050405020304" pitchFamily="18" charset="0"/>
            </a:endParaRPr>
          </a:p>
          <a:p>
            <a:pPr marL="457200" indent="0" defTabSz="862013">
              <a:buNone/>
            </a:pPr>
            <a:r>
              <a:rPr lang="en-US" sz="10000" dirty="0">
                <a:solidFill>
                  <a:srgbClr val="000000"/>
                </a:solidFill>
                <a:latin typeface="Times New Roman" panose="02020603050405020304" pitchFamily="18" charset="0"/>
              </a:rPr>
              <a:t>c. At minimum, the study guidance will require:</a:t>
            </a:r>
          </a:p>
          <a:p>
            <a:pPr marL="914400" indent="0" defTabSz="862013">
              <a:buNone/>
            </a:pPr>
            <a:r>
              <a:rPr lang="en-US" sz="10000" dirty="0">
                <a:solidFill>
                  <a:srgbClr val="000000"/>
                </a:solidFill>
                <a:latin typeface="Times New Roman" panose="02020603050405020304" pitchFamily="18" charset="0"/>
              </a:rPr>
              <a:t>(1) A trade-space analysis of cost, schedule, and performance. The performance analysis will include both the capability of the options examined and the effect each option has on mission accomplishment.</a:t>
            </a:r>
          </a:p>
          <a:p>
            <a:pPr marL="914400" indent="0" defTabSz="862013">
              <a:buNone/>
            </a:pPr>
            <a:r>
              <a:rPr lang="en-US" sz="10000" dirty="0">
                <a:solidFill>
                  <a:srgbClr val="000000"/>
                </a:solidFill>
                <a:latin typeface="Times New Roman" panose="02020603050405020304" pitchFamily="18" charset="0"/>
              </a:rPr>
              <a:t>(2) One alternative that represents the status quo and sufficient additional alternatives to enable a robust exploration of the trade-space.</a:t>
            </a:r>
          </a:p>
          <a:p>
            <a:pPr marL="914400" indent="0" defTabSz="862013">
              <a:buNone/>
            </a:pPr>
            <a:r>
              <a:rPr lang="en-US" sz="10000" dirty="0">
                <a:solidFill>
                  <a:srgbClr val="000000"/>
                </a:solidFill>
                <a:latin typeface="Times New Roman" panose="02020603050405020304" pitchFamily="18" charset="0"/>
              </a:rPr>
              <a:t>(3) A trade-space analysis within alternatives as appropriate. Specifically, if an aspect of one alternative is found to have a substantive impact on mission accomplishment, that feature, if possible, will be incorporated in the other alternatives in an analytical excursion to better</a:t>
            </a:r>
          </a:p>
          <a:p>
            <a:pPr marL="914400" indent="0" defTabSz="862013">
              <a:buNone/>
            </a:pPr>
            <a:r>
              <a:rPr lang="en-US" sz="10000" dirty="0">
                <a:solidFill>
                  <a:srgbClr val="000000"/>
                </a:solidFill>
                <a:latin typeface="Times New Roman" panose="02020603050405020304" pitchFamily="18" charset="0"/>
              </a:rPr>
              <a:t>understand the trade-space.</a:t>
            </a:r>
          </a:p>
          <a:p>
            <a:pPr marL="914400" indent="0" defTabSz="862013">
              <a:buNone/>
            </a:pPr>
            <a:r>
              <a:rPr lang="en-US" sz="10000" dirty="0">
                <a:solidFill>
                  <a:srgbClr val="000000"/>
                </a:solidFill>
                <a:latin typeface="Times New Roman" panose="02020603050405020304" pitchFamily="18" charset="0"/>
              </a:rPr>
              <a:t>(4) Alternatives that include consideration of evolutionary acquisition, prototyping, and use of a modular open system approach.</a:t>
            </a:r>
          </a:p>
          <a:p>
            <a:pPr marL="914400" indent="0" defTabSz="862013">
              <a:buNone/>
            </a:pPr>
            <a:r>
              <a:rPr lang="en-US" sz="10000" dirty="0">
                <a:solidFill>
                  <a:srgbClr val="000000"/>
                </a:solidFill>
                <a:latin typeface="Times New Roman" panose="02020603050405020304" pitchFamily="18" charset="0"/>
              </a:rPr>
              <a:t>(5) A life-cycle cost analysis that includes the fully burdened cost of fuel.</a:t>
            </a:r>
          </a:p>
          <a:p>
            <a:pPr marL="914400" indent="0" defTabSz="862013">
              <a:buNone/>
            </a:pPr>
            <a:r>
              <a:rPr lang="en-US" sz="10000" dirty="0">
                <a:solidFill>
                  <a:srgbClr val="000000"/>
                </a:solidFill>
                <a:latin typeface="Times New Roman" panose="02020603050405020304" pitchFamily="18" charset="0"/>
              </a:rPr>
              <a:t>(6) An assessment of whether the joint military requirement can be met in a manner consistent with the cost and schedule objectives recommended by the Joint Requirements Oversight Council.</a:t>
            </a:r>
          </a:p>
          <a:p>
            <a:pPr marL="914400" indent="0" defTabSz="862013">
              <a:buNone/>
            </a:pPr>
            <a:r>
              <a:rPr lang="en-US" sz="10000" dirty="0">
                <a:solidFill>
                  <a:srgbClr val="000000"/>
                </a:solidFill>
                <a:latin typeface="Times New Roman" panose="02020603050405020304" pitchFamily="18" charset="0"/>
              </a:rPr>
              <a:t>(7) Consideration of affordability, to include any MDA-established affordability goals.</a:t>
            </a:r>
          </a:p>
          <a:p>
            <a:pPr marL="457200" indent="0" defTabSz="862013">
              <a:buNone/>
            </a:pPr>
            <a:endParaRPr lang="en-US" sz="10000" dirty="0">
              <a:solidFill>
                <a:srgbClr val="000000"/>
              </a:solidFill>
              <a:latin typeface="Times New Roman" panose="02020603050405020304" pitchFamily="18" charset="0"/>
            </a:endParaRPr>
          </a:p>
          <a:p>
            <a:pPr marL="457200" indent="0" defTabSz="862013">
              <a:buNone/>
            </a:pPr>
            <a:r>
              <a:rPr lang="en-US" sz="10000" dirty="0">
                <a:solidFill>
                  <a:srgbClr val="000000"/>
                </a:solidFill>
                <a:latin typeface="Times New Roman" panose="02020603050405020304" pitchFamily="18" charset="0"/>
              </a:rPr>
              <a:t>d. The DoD Component will submit an AoA study plan and a memorandum certifying </a:t>
            </a:r>
            <a:r>
              <a:rPr lang="en-US" sz="10000" dirty="0" err="1">
                <a:solidFill>
                  <a:srgbClr val="000000"/>
                </a:solidFill>
                <a:latin typeface="Times New Roman" panose="02020603050405020304" pitchFamily="18" charset="0"/>
              </a:rPr>
              <a:t>theDoD</a:t>
            </a:r>
            <a:r>
              <a:rPr lang="en-US" sz="10000" dirty="0">
                <a:solidFill>
                  <a:srgbClr val="000000"/>
                </a:solidFill>
                <a:latin typeface="Times New Roman" panose="02020603050405020304" pitchFamily="18" charset="0"/>
              </a:rPr>
              <a:t> Component is ready to start the AoA to the ODCAPE by 20 business days before the </a:t>
            </a:r>
            <a:r>
              <a:rPr lang="en-US" sz="10000" dirty="0" err="1">
                <a:solidFill>
                  <a:srgbClr val="000000"/>
                </a:solidFill>
                <a:latin typeface="Times New Roman" panose="02020603050405020304" pitchFamily="18" charset="0"/>
              </a:rPr>
              <a:t>MDD.The</a:t>
            </a:r>
            <a:r>
              <a:rPr lang="en-US" sz="10000" dirty="0">
                <a:solidFill>
                  <a:srgbClr val="000000"/>
                </a:solidFill>
                <a:latin typeface="Times New Roman" panose="02020603050405020304" pitchFamily="18" charset="0"/>
              </a:rPr>
              <a:t> memorandum will confirm that the DoD Component has completed the actions necessary to begin the analysis. These actions are critical to ensure that the AoA can be completed within 9 months.	</a:t>
            </a:r>
            <a:r>
              <a:rPr lang="en-US" sz="4800" dirty="0">
                <a:solidFill>
                  <a:srgbClr val="000000"/>
                </a:solidFill>
                <a:latin typeface="Times New Roman" panose="02020603050405020304" pitchFamily="18" charset="0"/>
              </a:rPr>
              <a:t>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Object 11">
            <a:hlinkClick r:id="" action="ppaction://ole?verb=0" highlightClick="1"/>
          </p:cNvPr>
          <p:cNvGraphicFramePr>
            <a:graphicFrameLocks noChangeAspect="1"/>
          </p:cNvGraphicFramePr>
          <p:nvPr>
            <p:extLst>
              <p:ext uri="{D42A27DB-BD31-4B8C-83A1-F6EECF244321}">
                <p14:modId xmlns:p14="http://schemas.microsoft.com/office/powerpoint/2010/main" val="1284229592"/>
              </p:ext>
            </p:extLst>
          </p:nvPr>
        </p:nvGraphicFramePr>
        <p:xfrm>
          <a:off x="25199788" y="18816638"/>
          <a:ext cx="3092824" cy="2609570"/>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bat.Document.DC">
                  <p:embed/>
                </p:oleObj>
              </mc:Choice>
              <mc:Fallback>
                <p:oleObj name="Acrobat Document" showAsIcon="1" r:id="rId3" imgW="914400" imgH="771480" progId="Acrobat.Document.DC">
                  <p:embed/>
                  <p:pic>
                    <p:nvPicPr>
                      <p:cNvPr id="0" name=""/>
                      <p:cNvPicPr/>
                      <p:nvPr/>
                    </p:nvPicPr>
                    <p:blipFill>
                      <a:blip r:embed="rId4"/>
                      <a:stretch>
                        <a:fillRect/>
                      </a:stretch>
                    </p:blipFill>
                    <p:spPr>
                      <a:xfrm>
                        <a:off x="25199788" y="18816638"/>
                        <a:ext cx="3092824" cy="2609570"/>
                      </a:xfrm>
                      <a:prstGeom prst="rect">
                        <a:avLst/>
                      </a:prstGeom>
                    </p:spPr>
                  </p:pic>
                </p:oleObj>
              </mc:Fallback>
            </mc:AlternateContent>
          </a:graphicData>
        </a:graphic>
      </p:graphicFrame>
      <p:sp>
        <p:nvSpPr>
          <p:cNvPr id="13" name="TextBox 12"/>
          <p:cNvSpPr txBox="1"/>
          <p:nvPr/>
        </p:nvSpPr>
        <p:spPr>
          <a:xfrm>
            <a:off x="938464" y="20121423"/>
            <a:ext cx="4572000" cy="1200329"/>
          </a:xfrm>
          <a:prstGeom prst="rect">
            <a:avLst/>
          </a:prstGeom>
          <a:noFill/>
        </p:spPr>
        <p:txBody>
          <a:bodyPr wrap="square" rtlCol="0">
            <a:spAutoFit/>
          </a:bodyPr>
          <a:lstStyle/>
          <a:p>
            <a:r>
              <a:rPr lang="en-US" sz="3600" dirty="0">
                <a:hlinkClick r:id="rId5"/>
              </a:rPr>
              <a:t>DoDI 5000.84 </a:t>
            </a:r>
          </a:p>
          <a:p>
            <a:r>
              <a:rPr lang="en-US" sz="3600" dirty="0">
                <a:hlinkClick r:id="rId5"/>
              </a:rPr>
              <a:t>Analysis of Alternatives</a:t>
            </a:r>
            <a:endParaRPr lang="en-US" sz="3600" dirty="0"/>
          </a:p>
        </p:txBody>
      </p:sp>
      <p:sp>
        <p:nvSpPr>
          <p:cNvPr id="4" name="TextBox 3">
            <a:extLst>
              <a:ext uri="{FF2B5EF4-FFF2-40B4-BE49-F238E27FC236}">
                <a16:creationId xmlns:a16="http://schemas.microsoft.com/office/drawing/2014/main" id="{21E95523-A15A-0133-AA11-721BD54A543A}"/>
              </a:ext>
            </a:extLst>
          </p:cNvPr>
          <p:cNvSpPr txBox="1"/>
          <p:nvPr/>
        </p:nvSpPr>
        <p:spPr>
          <a:xfrm>
            <a:off x="12038426" y="19300976"/>
            <a:ext cx="7717427" cy="769441"/>
          </a:xfrm>
          <a:prstGeom prst="rect">
            <a:avLst/>
          </a:prstGeom>
          <a:noFill/>
        </p:spPr>
        <p:txBody>
          <a:bodyPr wrap="square" rtlCol="0">
            <a:spAutoFit/>
          </a:bodyPr>
          <a:lstStyle/>
          <a:p>
            <a:r>
              <a:rPr lang="en-US" sz="4400" dirty="0">
                <a:hlinkClick r:id="rId6"/>
              </a:rPr>
              <a:t>AOA Cost Estimating Handbook</a:t>
            </a:r>
            <a:endParaRPr lang="en-US" sz="4400" dirty="0"/>
          </a:p>
        </p:txBody>
      </p:sp>
    </p:spTree>
    <p:extLst>
      <p:ext uri="{BB962C8B-B14F-4D97-AF65-F5344CB8AC3E}">
        <p14:creationId xmlns:p14="http://schemas.microsoft.com/office/powerpoint/2010/main" val="3367952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Materiel Solution</a:t>
            </a:r>
          </a:p>
        </p:txBody>
      </p:sp>
      <p:sp>
        <p:nvSpPr>
          <p:cNvPr id="3" name="Content Placeholder 2"/>
          <p:cNvSpPr>
            <a:spLocks noGrp="1"/>
          </p:cNvSpPr>
          <p:nvPr>
            <p:ph idx="1"/>
          </p:nvPr>
        </p:nvSpPr>
        <p:spPr>
          <a:xfrm>
            <a:off x="1256283" y="2372669"/>
            <a:ext cx="29626560" cy="16987303"/>
          </a:xfrm>
        </p:spPr>
        <p:txBody>
          <a:bodyPr>
            <a:normAutofit/>
          </a:bodyPr>
          <a:lstStyle/>
          <a:p>
            <a:pPr marL="0" indent="0">
              <a:buNone/>
            </a:pPr>
            <a:r>
              <a:rPr lang="en-US" sz="5400" b="1" dirty="0">
                <a:solidFill>
                  <a:srgbClr val="355E91"/>
                </a:solidFill>
                <a:latin typeface="Times New Roman" panose="02020603050405020304" pitchFamily="18" charset="0"/>
              </a:rPr>
              <a:t>3.7. MILESTONE A. </a:t>
            </a:r>
            <a:endParaRPr lang="en-US" sz="5400" dirty="0">
              <a:solidFill>
                <a:srgbClr val="355E91"/>
              </a:solidFill>
              <a:latin typeface="Times New Roman" panose="02020603050405020304" pitchFamily="18" charset="0"/>
            </a:endParaRPr>
          </a:p>
          <a:p>
            <a:pPr marL="457200" indent="0">
              <a:buNone/>
            </a:pPr>
            <a:r>
              <a:rPr lang="en-US" sz="5400" b="1" dirty="0">
                <a:solidFill>
                  <a:srgbClr val="355E91"/>
                </a:solidFill>
                <a:latin typeface="Times New Roman" panose="02020603050405020304" pitchFamily="18" charset="0"/>
              </a:rPr>
              <a:t>a. Purpose. </a:t>
            </a:r>
            <a:endParaRPr lang="en-US" sz="5400" dirty="0">
              <a:solidFill>
                <a:srgbClr val="355E91"/>
              </a:solidFill>
              <a:latin typeface="Times New Roman" panose="02020603050405020304" pitchFamily="18" charset="0"/>
            </a:endParaRPr>
          </a:p>
          <a:p>
            <a:pPr marL="914400" indent="0">
              <a:buNone/>
            </a:pPr>
            <a:r>
              <a:rPr lang="en-US" sz="5400" dirty="0">
                <a:solidFill>
                  <a:srgbClr val="000000"/>
                </a:solidFill>
                <a:latin typeface="Times New Roman" panose="02020603050405020304" pitchFamily="18" charset="0"/>
              </a:rPr>
              <a:t>(1) Milestone A approves program entry into the technology maturation and risk reduction (TMRR) phase, approval of the program acquisition strategy, and release of the final request for proposals (RFPs) for TMRR activities. A draft capability development document (CDD) approved by the DoD Component informs the acquisition strategy and the RFP for TMRR.</a:t>
            </a:r>
          </a:p>
          <a:p>
            <a:pPr marL="914400" indent="0">
              <a:buNone/>
            </a:pPr>
            <a:r>
              <a:rPr lang="en-US" sz="5400" dirty="0">
                <a:solidFill>
                  <a:srgbClr val="000000"/>
                </a:solidFill>
                <a:latin typeface="Times New Roman" panose="02020603050405020304" pitchFamily="18" charset="0"/>
              </a:rPr>
              <a:t>(2) Principal considerations include: </a:t>
            </a:r>
          </a:p>
          <a:p>
            <a:pPr marL="1371600" indent="0">
              <a:buNone/>
            </a:pPr>
            <a:r>
              <a:rPr lang="en-US" sz="5400" dirty="0">
                <a:solidFill>
                  <a:srgbClr val="000000"/>
                </a:solidFill>
                <a:latin typeface="Times New Roman" panose="02020603050405020304" pitchFamily="18" charset="0"/>
              </a:rPr>
              <a:t>(a) Justification for and the affordability and feasibility of the preferred military solution; </a:t>
            </a:r>
          </a:p>
          <a:p>
            <a:pPr marL="1371600" indent="0">
              <a:buNone/>
            </a:pPr>
            <a:r>
              <a:rPr lang="en-US" sz="5400" dirty="0">
                <a:solidFill>
                  <a:srgbClr val="000000"/>
                </a:solidFill>
                <a:latin typeface="Times New Roman" panose="02020603050405020304" pitchFamily="18" charset="0"/>
              </a:rPr>
              <a:t>(b) Identification of the technologies that must be matured during the TMRR phase; </a:t>
            </a:r>
          </a:p>
          <a:p>
            <a:pPr marL="1371600" indent="0">
              <a:buNone/>
            </a:pPr>
            <a:r>
              <a:rPr lang="en-US" sz="5400" dirty="0">
                <a:solidFill>
                  <a:srgbClr val="000000"/>
                </a:solidFill>
                <a:latin typeface="Times New Roman" panose="02020603050405020304" pitchFamily="18" charset="0"/>
              </a:rPr>
              <a:t>(c) The scope of the capability requirement trade space and an understanding of the priorities within that trade space; </a:t>
            </a:r>
          </a:p>
          <a:p>
            <a:pPr marL="1371600" indent="0">
              <a:buNone/>
            </a:pPr>
            <a:r>
              <a:rPr lang="en-US" sz="5400" dirty="0">
                <a:solidFill>
                  <a:srgbClr val="000000"/>
                </a:solidFill>
                <a:latin typeface="Times New Roman" panose="02020603050405020304" pitchFamily="18" charset="0"/>
              </a:rPr>
              <a:t>(d) Technical, cost and schedule risks, and the plans and funding to offset them during the TMRR phase; </a:t>
            </a:r>
          </a:p>
          <a:p>
            <a:pPr marL="1371600" indent="0">
              <a:buNone/>
            </a:pPr>
            <a:r>
              <a:rPr lang="en-US" sz="5400" dirty="0">
                <a:solidFill>
                  <a:srgbClr val="000000"/>
                </a:solidFill>
                <a:latin typeface="Times New Roman" panose="02020603050405020304" pitchFamily="18" charset="0"/>
              </a:rPr>
              <a:t>(e) A proposed acquisition strategy, including intellectual property (IP), program protection, and exportability and acquisition planning; </a:t>
            </a:r>
          </a:p>
          <a:p>
            <a:pPr marL="1371600" indent="0">
              <a:buNone/>
            </a:pPr>
            <a:r>
              <a:rPr lang="en-US" sz="5400" dirty="0">
                <a:solidFill>
                  <a:srgbClr val="000000"/>
                </a:solidFill>
                <a:latin typeface="Times New Roman" panose="02020603050405020304" pitchFamily="18" charset="0"/>
              </a:rPr>
              <a:t>(f) The test strategy; </a:t>
            </a:r>
          </a:p>
          <a:p>
            <a:pPr marL="1371600" indent="0">
              <a:buNone/>
            </a:pPr>
            <a:r>
              <a:rPr lang="en-US" sz="5400" dirty="0">
                <a:solidFill>
                  <a:srgbClr val="000000"/>
                </a:solidFill>
                <a:latin typeface="Times New Roman" panose="02020603050405020304" pitchFamily="18" charset="0"/>
              </a:rPr>
              <a:t>(g) A life-cycle mission data plan for each intelligence mission data-dependent program (including cyber) and the projected threat and its impact on the materiel solution. </a:t>
            </a:r>
            <a:r>
              <a:rPr lang="en-US" sz="4800" dirty="0">
                <a:solidFill>
                  <a:srgbClr val="000000"/>
                </a:solidFill>
                <a:latin typeface="Times New Roman" panose="02020603050405020304" pitchFamily="18" charset="0"/>
              </a:rPr>
              <a:t>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hlinkClick r:id="rId3"/>
          </p:cNvPr>
          <p:cNvSpPr txBox="1"/>
          <p:nvPr/>
        </p:nvSpPr>
        <p:spPr>
          <a:xfrm>
            <a:off x="1087841" y="20416648"/>
            <a:ext cx="3010687" cy="646331"/>
          </a:xfrm>
          <a:prstGeom prst="rect">
            <a:avLst/>
          </a:prstGeom>
          <a:noFill/>
        </p:spPr>
        <p:txBody>
          <a:bodyPr wrap="square" rtlCol="0">
            <a:spAutoFit/>
          </a:bodyPr>
          <a:lstStyle/>
          <a:p>
            <a:r>
              <a:rPr lang="en-US" sz="3600" dirty="0">
                <a:hlinkClick r:id="rId3"/>
              </a:rPr>
              <a:t>DoDI 5000.85</a:t>
            </a:r>
            <a:endParaRPr lang="en-US" sz="3600" dirty="0"/>
          </a:p>
        </p:txBody>
      </p:sp>
    </p:spTree>
    <p:extLst>
      <p:ext uri="{BB962C8B-B14F-4D97-AF65-F5344CB8AC3E}">
        <p14:creationId xmlns:p14="http://schemas.microsoft.com/office/powerpoint/2010/main" val="3463734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TMRR Phase Prototypes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p:cNvSpPr>
            <a:spLocks noGrp="1"/>
          </p:cNvSpPr>
          <p:nvPr>
            <p:ph idx="1"/>
          </p:nvPr>
        </p:nvSpPr>
        <p:spPr>
          <a:xfrm>
            <a:off x="2149793" y="2488090"/>
            <a:ext cx="29626560" cy="12540343"/>
          </a:xfrm>
        </p:spPr>
        <p:txBody>
          <a:bodyPr>
            <a:normAutofit lnSpcReduction="10000"/>
          </a:bodyPr>
          <a:lstStyle/>
          <a:p>
            <a:pPr marL="0" indent="0">
              <a:buNone/>
            </a:pPr>
            <a:r>
              <a:rPr lang="en-US" sz="4400" b="1" dirty="0">
                <a:solidFill>
                  <a:srgbClr val="355E91"/>
                </a:solidFill>
                <a:latin typeface="Times New Roman" panose="02020603050405020304" pitchFamily="18" charset="0"/>
              </a:rPr>
              <a:t>3.8. TMRR PHASE. </a:t>
            </a:r>
            <a:endParaRPr lang="en-US" sz="4400" dirty="0">
              <a:solidFill>
                <a:srgbClr val="355E91"/>
              </a:solidFill>
              <a:latin typeface="Times New Roman" panose="02020603050405020304" pitchFamily="18" charset="0"/>
            </a:endParaRPr>
          </a:p>
          <a:p>
            <a:pPr marL="457200" indent="0">
              <a:buNone/>
            </a:pPr>
            <a:r>
              <a:rPr lang="en-US" sz="4400" b="1" dirty="0">
                <a:solidFill>
                  <a:srgbClr val="355E91"/>
                </a:solidFill>
                <a:latin typeface="Times New Roman" panose="02020603050405020304" pitchFamily="18" charset="0"/>
              </a:rPr>
              <a:t>a. Purpose. </a:t>
            </a:r>
            <a:endParaRPr lang="en-US" sz="4400" dirty="0">
              <a:solidFill>
                <a:srgbClr val="355E91"/>
              </a:solidFill>
              <a:latin typeface="Times New Roman" panose="02020603050405020304" pitchFamily="18" charset="0"/>
            </a:endParaRPr>
          </a:p>
          <a:p>
            <a:pPr marL="457200" indent="0">
              <a:buNone/>
            </a:pPr>
            <a:r>
              <a:rPr lang="en-US" sz="4400" dirty="0">
                <a:solidFill>
                  <a:srgbClr val="000000"/>
                </a:solidFill>
                <a:latin typeface="Times New Roman" panose="02020603050405020304" pitchFamily="18" charset="0"/>
              </a:rPr>
              <a:t>The TMRR phase is guided by the draft CDD and the acquisition strategy. The purpose of this phase is to reduce technology, engineering, integration and life-cycle cost risk to the point that a decision to contract for EMD can be made with confidence in successful program execution for development, production and sustainment. </a:t>
            </a:r>
          </a:p>
          <a:p>
            <a:pPr marL="457200" indent="0">
              <a:buNone/>
            </a:pPr>
            <a:endParaRPr lang="en-US" sz="4400" dirty="0">
              <a:solidFill>
                <a:srgbClr val="000000"/>
              </a:solidFill>
              <a:latin typeface="Times New Roman" panose="02020603050405020304" pitchFamily="18" charset="0"/>
            </a:endParaRPr>
          </a:p>
          <a:p>
            <a:pPr marL="457200" indent="0">
              <a:buNone/>
            </a:pPr>
            <a:r>
              <a:rPr lang="en-US" sz="4400" b="1" dirty="0">
                <a:solidFill>
                  <a:srgbClr val="355E91"/>
                </a:solidFill>
                <a:latin typeface="Times New Roman" panose="02020603050405020304" pitchFamily="18" charset="0"/>
              </a:rPr>
              <a:t>b. Phase Description. </a:t>
            </a:r>
            <a:endParaRPr lang="en-US" sz="4400" dirty="0">
              <a:solidFill>
                <a:srgbClr val="355E91"/>
              </a:solidFill>
              <a:latin typeface="Times New Roman" panose="02020603050405020304" pitchFamily="18" charset="0"/>
            </a:endParaRPr>
          </a:p>
          <a:p>
            <a:pPr marL="914400" indent="0">
              <a:buNone/>
            </a:pPr>
            <a:r>
              <a:rPr lang="en-US" sz="4400" dirty="0">
                <a:solidFill>
                  <a:srgbClr val="000000"/>
                </a:solidFill>
                <a:latin typeface="Times New Roman" panose="02020603050405020304" pitchFamily="18" charset="0"/>
              </a:rPr>
              <a:t>(1) This phase includes a mix of activities intended to reduce program risks. These include the design and requirements trades necessary to ensure an affordable product and an executable development and production program. Close collaboration with the requirements community is essential and will inform development and validation of the CDD. </a:t>
            </a:r>
          </a:p>
          <a:p>
            <a:pPr marL="914400" indent="0">
              <a:buNone/>
            </a:pPr>
            <a:endParaRPr lang="en-US" sz="4400" dirty="0">
              <a:solidFill>
                <a:srgbClr val="000000"/>
              </a:solidFill>
              <a:latin typeface="Times New Roman" panose="02020603050405020304" pitchFamily="18" charset="0"/>
            </a:endParaRPr>
          </a:p>
          <a:p>
            <a:pPr marL="914400" indent="0">
              <a:buNone/>
            </a:pPr>
            <a:r>
              <a:rPr lang="en-US" sz="4400" dirty="0">
                <a:solidFill>
                  <a:srgbClr val="000000"/>
                </a:solidFill>
                <a:latin typeface="Times New Roman" panose="02020603050405020304" pitchFamily="18" charset="0"/>
              </a:rPr>
              <a:t>(2) The acquisition strategy will describe the overall approach to acquiring the capability and include the program schedule, risks, funding, business strategy, and an IP strategy. PS and sustainment planning continues during this phase and will include consideration of data rights. Program security and program protection requirements will be evaluated. Unless waived by the MDA, a preliminary design review (PDR) will be conducted prior to Milestone B. </a:t>
            </a:r>
            <a:r>
              <a:rPr lang="en-US" sz="4400" dirty="0">
                <a:solidFill>
                  <a:srgbClr val="000000"/>
                </a:solidFill>
                <a:latin typeface="Times New Roman" panose="02020603050405020304" pitchFamily="18" charset="0"/>
                <a:cs typeface="Times New Roman" panose="02020603050405020304" pitchFamily="18" charset="0"/>
              </a:rPr>
              <a:t>This phase normally includes multiple competitive sources conducting technology risk reduction activity to demonstrate new technologies in a relevant environment.</a:t>
            </a:r>
            <a:r>
              <a:rPr lang="en-US" sz="4400" dirty="0">
                <a:solidFill>
                  <a:srgbClr val="000000"/>
                </a:solidFill>
                <a:latin typeface="Times New Roman" panose="02020603050405020304" pitchFamily="18" charset="0"/>
              </a:rPr>
              <a:t> An ICE and an ITRA will be conducted for MDAPs, before granting Milestone B approval. Development testing will be guided by the test and evaluation master plan. </a:t>
            </a:r>
          </a:p>
        </p:txBody>
      </p:sp>
      <p:sp>
        <p:nvSpPr>
          <p:cNvPr id="13" name="TextBox 12">
            <a:hlinkClick r:id="rId3"/>
          </p:cNvPr>
          <p:cNvSpPr txBox="1"/>
          <p:nvPr/>
        </p:nvSpPr>
        <p:spPr>
          <a:xfrm>
            <a:off x="1034716" y="20203180"/>
            <a:ext cx="3010687" cy="646331"/>
          </a:xfrm>
          <a:prstGeom prst="rect">
            <a:avLst/>
          </a:prstGeom>
          <a:noFill/>
        </p:spPr>
        <p:txBody>
          <a:bodyPr wrap="square" rtlCol="0">
            <a:spAutoFit/>
          </a:bodyPr>
          <a:lstStyle/>
          <a:p>
            <a:r>
              <a:rPr lang="en-US" sz="3600" dirty="0">
                <a:hlinkClick r:id="rId3"/>
              </a:rPr>
              <a:t>DoDI 5000.85</a:t>
            </a:r>
            <a:endParaRPr lang="en-US" sz="3600" dirty="0"/>
          </a:p>
        </p:txBody>
      </p:sp>
    </p:spTree>
    <p:extLst>
      <p:ext uri="{BB962C8B-B14F-4D97-AF65-F5344CB8AC3E}">
        <p14:creationId xmlns:p14="http://schemas.microsoft.com/office/powerpoint/2010/main" val="3797061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Pre-Production Prototypes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p:cNvSpPr>
            <a:spLocks noGrp="1"/>
          </p:cNvSpPr>
          <p:nvPr>
            <p:ph idx="1"/>
          </p:nvPr>
        </p:nvSpPr>
        <p:spPr>
          <a:xfrm>
            <a:off x="1505343" y="3228062"/>
            <a:ext cx="29626560" cy="13245737"/>
          </a:xfrm>
        </p:spPr>
        <p:txBody>
          <a:bodyPr>
            <a:normAutofit/>
          </a:bodyPr>
          <a:lstStyle/>
          <a:p>
            <a:pPr marL="0" indent="0">
              <a:buNone/>
            </a:pPr>
            <a:r>
              <a:rPr lang="en-US" sz="4400" b="1" dirty="0">
                <a:solidFill>
                  <a:srgbClr val="355E91"/>
                </a:solidFill>
                <a:latin typeface="Times New Roman" panose="02020603050405020304" pitchFamily="18" charset="0"/>
              </a:rPr>
              <a:t>3.11. EMD PHASE. </a:t>
            </a:r>
            <a:endParaRPr lang="en-US" sz="4400" dirty="0">
              <a:solidFill>
                <a:srgbClr val="355E91"/>
              </a:solidFill>
              <a:latin typeface="Times New Roman" panose="02020603050405020304" pitchFamily="18" charset="0"/>
            </a:endParaRPr>
          </a:p>
          <a:p>
            <a:pPr marL="457200" indent="0">
              <a:buNone/>
            </a:pPr>
            <a:r>
              <a:rPr lang="en-US" sz="4400" b="1" dirty="0">
                <a:solidFill>
                  <a:srgbClr val="355E91"/>
                </a:solidFill>
                <a:latin typeface="Times New Roman" panose="02020603050405020304" pitchFamily="18" charset="0"/>
              </a:rPr>
              <a:t>a. Purpose. </a:t>
            </a:r>
            <a:endParaRPr lang="en-US" sz="4400" dirty="0">
              <a:solidFill>
                <a:srgbClr val="355E91"/>
              </a:solidFill>
              <a:latin typeface="Times New Roman" panose="02020603050405020304" pitchFamily="18" charset="0"/>
            </a:endParaRPr>
          </a:p>
          <a:p>
            <a:pPr marL="457200" indent="0">
              <a:buNone/>
            </a:pPr>
            <a:r>
              <a:rPr lang="en-US" sz="4400" dirty="0">
                <a:solidFill>
                  <a:srgbClr val="000000"/>
                </a:solidFill>
                <a:latin typeface="Times New Roman" panose="02020603050405020304" pitchFamily="18" charset="0"/>
              </a:rPr>
              <a:t>The purpose of the EMD phase is to develop, build, test, and evaluate a materiel solution to verify that all operational and implied requirements, including those for security, have been met, and to support production, deployment and sustainment decisions. </a:t>
            </a:r>
          </a:p>
          <a:p>
            <a:pPr marL="457200" indent="0">
              <a:buNone/>
            </a:pPr>
            <a:r>
              <a:rPr lang="en-US" sz="4400" b="1" dirty="0">
                <a:solidFill>
                  <a:srgbClr val="355E91"/>
                </a:solidFill>
                <a:latin typeface="Times New Roman" panose="02020603050405020304" pitchFamily="18" charset="0"/>
              </a:rPr>
              <a:t>b. Phase Description. </a:t>
            </a:r>
            <a:endParaRPr lang="en-US" sz="4400" dirty="0">
              <a:solidFill>
                <a:srgbClr val="355E91"/>
              </a:solidFill>
              <a:latin typeface="Times New Roman" panose="02020603050405020304" pitchFamily="18" charset="0"/>
            </a:endParaRPr>
          </a:p>
          <a:p>
            <a:pPr marL="914400" indent="0">
              <a:buNone/>
            </a:pPr>
            <a:r>
              <a:rPr lang="en-US" sz="4400" dirty="0">
                <a:solidFill>
                  <a:srgbClr val="000000"/>
                </a:solidFill>
                <a:latin typeface="Times New Roman" panose="02020603050405020304" pitchFamily="18" charset="0"/>
              </a:rPr>
              <a:t>(1) The program will complete all needed hardware and software detailed designs. </a:t>
            </a:r>
            <a:r>
              <a:rPr lang="en-US" sz="4400" dirty="0">
                <a:solidFill>
                  <a:srgbClr val="000000"/>
                </a:solidFill>
                <a:latin typeface="Times New Roman" panose="02020603050405020304" pitchFamily="18" charset="0"/>
                <a:cs typeface="Times New Roman" panose="02020603050405020304" pitchFamily="18" charset="0"/>
              </a:rPr>
              <a:t>A critical design review assesses design maturity, design build-to or code-to documentation, and remaining risks, and establishes the initial technical baseline. It will be used as the decision point that the system design is ready to begin pre-production prototype hardware fabrication or software coding with acceptable risk. </a:t>
            </a:r>
            <a:r>
              <a:rPr lang="en-US" sz="4400" dirty="0">
                <a:solidFill>
                  <a:srgbClr val="000000"/>
                </a:solidFill>
                <a:latin typeface="Times New Roman" panose="02020603050405020304" pitchFamily="18" charset="0"/>
              </a:rPr>
              <a:t>If a preliminary design review prior to Milestone B was waived, it will be scheduled as early as possible during this phase. </a:t>
            </a:r>
          </a:p>
          <a:p>
            <a:pPr marL="914400" indent="0">
              <a:buNone/>
            </a:pPr>
            <a:r>
              <a:rPr lang="en-US" sz="4400" dirty="0">
                <a:solidFill>
                  <a:srgbClr val="000000"/>
                </a:solidFill>
                <a:latin typeface="Times New Roman" panose="02020603050405020304" pitchFamily="18" charset="0"/>
              </a:rPr>
              <a:t>(2) Developmental testing and evaluation provides hardware and software feedback to the PM on the progress of the design process and on the product’s compliance with contractual requirements, effective combat capability, and the ability to achieve key performance parameters (KPPs) and key system attributes (KSAs). The DoD Component’s operational test organization will conduct independent evaluations, operational assessments, or limited user tests to provide initial assessments of operational effectiveness, suitability, survivability, and the ability to satisfy KPPs and KSAs. Opportunities to combine contractor and Government developmental testing should be maximized, and integrated developmental and operational testing will be conducted when feasible. </a:t>
            </a:r>
          </a:p>
        </p:txBody>
      </p:sp>
      <p:sp>
        <p:nvSpPr>
          <p:cNvPr id="13" name="TextBox 12">
            <a:hlinkClick r:id="rId3"/>
          </p:cNvPr>
          <p:cNvSpPr txBox="1"/>
          <p:nvPr/>
        </p:nvSpPr>
        <p:spPr>
          <a:xfrm>
            <a:off x="1179095" y="20473255"/>
            <a:ext cx="3010687" cy="646331"/>
          </a:xfrm>
          <a:prstGeom prst="rect">
            <a:avLst/>
          </a:prstGeom>
          <a:noFill/>
        </p:spPr>
        <p:txBody>
          <a:bodyPr wrap="square" rtlCol="0">
            <a:spAutoFit/>
          </a:bodyPr>
          <a:lstStyle/>
          <a:p>
            <a:r>
              <a:rPr lang="en-US" sz="3600" dirty="0">
                <a:hlinkClick r:id="rId4"/>
              </a:rPr>
              <a:t>DoDI 5000.85</a:t>
            </a:r>
            <a:endParaRPr lang="en-US" sz="3600" dirty="0"/>
          </a:p>
        </p:txBody>
      </p:sp>
    </p:spTree>
    <p:extLst>
      <p:ext uri="{BB962C8B-B14F-4D97-AF65-F5344CB8AC3E}">
        <p14:creationId xmlns:p14="http://schemas.microsoft.com/office/powerpoint/2010/main" val="426703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Low Rate Initial Production (LRIP) Articles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4410529" y="19535609"/>
            <a:ext cx="4511135" cy="1200329"/>
          </a:xfrm>
          <a:prstGeom prst="rect">
            <a:avLst/>
          </a:prstGeom>
          <a:noFill/>
        </p:spPr>
        <p:txBody>
          <a:bodyPr wrap="square" rtlCol="0">
            <a:spAutoFit/>
          </a:bodyPr>
          <a:lstStyle/>
          <a:p>
            <a:pPr algn="ctr"/>
            <a:r>
              <a:rPr lang="en-US" sz="3600" dirty="0">
                <a:solidFill>
                  <a:prstClr val="black"/>
                </a:solidFill>
                <a:hlinkClick r:id="rId3"/>
              </a:rPr>
              <a:t>Acquipedia Article</a:t>
            </a:r>
          </a:p>
          <a:p>
            <a:pPr algn="ctr"/>
            <a:r>
              <a:rPr lang="en-US" sz="3600" dirty="0">
                <a:solidFill>
                  <a:prstClr val="black"/>
                </a:solidFill>
                <a:hlinkClick r:id="rId3"/>
              </a:rPr>
              <a:t>Materiel Fielding Plan</a:t>
            </a:r>
            <a:endParaRPr lang="en-US" sz="3600" dirty="0">
              <a:solidFill>
                <a:prstClr val="black"/>
              </a:solidFill>
            </a:endParaRPr>
          </a:p>
        </p:txBody>
      </p:sp>
      <p:sp>
        <p:nvSpPr>
          <p:cNvPr id="13" name="Content Placeholder 2"/>
          <p:cNvSpPr>
            <a:spLocks noGrp="1"/>
          </p:cNvSpPr>
          <p:nvPr>
            <p:ph idx="1"/>
          </p:nvPr>
        </p:nvSpPr>
        <p:spPr>
          <a:xfrm>
            <a:off x="1848379" y="5357309"/>
            <a:ext cx="29992321" cy="8869680"/>
          </a:xfrm>
        </p:spPr>
        <p:txBody>
          <a:bodyPr>
            <a:normAutofit fontScale="92500" lnSpcReduction="20000"/>
          </a:bodyPr>
          <a:lstStyle/>
          <a:p>
            <a:pPr marL="0" indent="0" defTabSz="862013">
              <a:buNone/>
            </a:pPr>
            <a:r>
              <a:rPr lang="en-US" sz="6000" dirty="0">
                <a:latin typeface="Times New Roman" panose="02020603050405020304" pitchFamily="18" charset="0"/>
                <a:cs typeface="Times New Roman" panose="02020603050405020304" pitchFamily="18" charset="0"/>
              </a:rPr>
              <a:t>The first part of the Production and Deployment (P&amp;D) phase. </a:t>
            </a:r>
            <a:r>
              <a:rPr lang="en-US" sz="6000" b="1" dirty="0">
                <a:latin typeface="Times New Roman" panose="02020603050405020304" pitchFamily="18" charset="0"/>
                <a:cs typeface="Times New Roman" panose="02020603050405020304" pitchFamily="18" charset="0"/>
              </a:rPr>
              <a:t>LRIP</a:t>
            </a:r>
            <a:r>
              <a:rPr lang="en-US" sz="6000" dirty="0">
                <a:latin typeface="Times New Roman" panose="02020603050405020304" pitchFamily="18" charset="0"/>
                <a:cs typeface="Times New Roman" panose="02020603050405020304" pitchFamily="18" charset="0"/>
              </a:rPr>
              <a:t> is intended to result in completion of manufacturing development in order to ensure adequate and efficient manufacturing capability and to produce the minimum quantity necessary to provide production or production-representative articles for Initial Operational Test and Evaluation (IOT&amp;E), establish an initial production base for the system, and permit an orderly increase in the production rate for the system, sufficient to lead to Full-Rate Production (FRP) upon successful completion of operational (and live-fire, where applicable) testing.</a:t>
            </a:r>
          </a:p>
          <a:p>
            <a:pPr marL="0" indent="0" defTabSz="862013">
              <a:buNone/>
            </a:pPr>
            <a:endParaRPr lang="en-US" sz="6000" dirty="0">
              <a:solidFill>
                <a:srgbClr val="000000"/>
              </a:solidFill>
              <a:latin typeface="Times New Roman" panose="02020603050405020304" pitchFamily="18" charset="0"/>
              <a:cs typeface="Times New Roman" panose="02020603050405020304" pitchFamily="18" charset="0"/>
            </a:endParaRPr>
          </a:p>
          <a:p>
            <a:pPr marL="0" indent="0" defTabSz="862013">
              <a:buNone/>
            </a:pPr>
            <a:r>
              <a:rPr lang="en-US" sz="6000" dirty="0">
                <a:latin typeface="Times New Roman" panose="02020603050405020304" pitchFamily="18" charset="0"/>
                <a:cs typeface="Times New Roman" panose="02020603050405020304" pitchFamily="18" charset="0"/>
              </a:rPr>
              <a:t>The ADM will include specific criteria required for Milestone C approval including test and evaluation accomplishments, exportability and international acquisition planning, </a:t>
            </a:r>
            <a:r>
              <a:rPr lang="en-US" sz="6000" b="1" dirty="0">
                <a:latin typeface="Times New Roman" panose="02020603050405020304" pitchFamily="18" charset="0"/>
                <a:cs typeface="Times New Roman" panose="02020603050405020304" pitchFamily="18" charset="0"/>
              </a:rPr>
              <a:t>LRIP quantities </a:t>
            </a:r>
            <a:r>
              <a:rPr lang="en-US" sz="6000" dirty="0">
                <a:latin typeface="Times New Roman" panose="02020603050405020304" pitchFamily="18" charset="0"/>
                <a:cs typeface="Times New Roman" panose="02020603050405020304" pitchFamily="18" charset="0"/>
              </a:rPr>
              <a:t>or the limited deployment scope, affordability requirements and program goals, finalized sustainment metrics, and FYDP funding requirements.</a:t>
            </a:r>
          </a:p>
        </p:txBody>
      </p:sp>
      <p:sp>
        <p:nvSpPr>
          <p:cNvPr id="14" name="TextBox 13"/>
          <p:cNvSpPr txBox="1"/>
          <p:nvPr/>
        </p:nvSpPr>
        <p:spPr>
          <a:xfrm>
            <a:off x="611483" y="19962165"/>
            <a:ext cx="7735329" cy="646331"/>
          </a:xfrm>
          <a:prstGeom prst="rect">
            <a:avLst/>
          </a:prstGeom>
          <a:noFill/>
        </p:spPr>
        <p:txBody>
          <a:bodyPr wrap="square" rtlCol="0">
            <a:spAutoFit/>
          </a:bodyPr>
          <a:lstStyle/>
          <a:p>
            <a:r>
              <a:rPr lang="en-US" sz="3600" dirty="0">
                <a:solidFill>
                  <a:prstClr val="black"/>
                </a:solidFill>
                <a:hlinkClick r:id="rId4"/>
              </a:rPr>
              <a:t>DAU Glossary</a:t>
            </a:r>
            <a:endParaRPr lang="en-US" sz="3600" dirty="0">
              <a:solidFill>
                <a:prstClr val="black"/>
              </a:solidFill>
            </a:endParaRPr>
          </a:p>
        </p:txBody>
      </p:sp>
    </p:spTree>
    <p:extLst>
      <p:ext uri="{BB962C8B-B14F-4D97-AF65-F5344CB8AC3E}">
        <p14:creationId xmlns:p14="http://schemas.microsoft.com/office/powerpoint/2010/main" val="3225717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Full-Rate Production Systems</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3252814" y="16285007"/>
            <a:ext cx="4511135" cy="1754326"/>
          </a:xfrm>
          <a:prstGeom prst="rect">
            <a:avLst/>
          </a:prstGeom>
          <a:noFill/>
        </p:spPr>
        <p:txBody>
          <a:bodyPr wrap="square" rtlCol="0">
            <a:spAutoFit/>
          </a:bodyPr>
          <a:lstStyle/>
          <a:p>
            <a:pPr algn="ctr"/>
            <a:r>
              <a:rPr lang="en-US" sz="3600" dirty="0">
                <a:solidFill>
                  <a:prstClr val="black"/>
                </a:solidFill>
                <a:hlinkClick r:id="rId3"/>
              </a:rPr>
              <a:t>Acquipedia Article</a:t>
            </a:r>
          </a:p>
          <a:p>
            <a:pPr algn="ctr"/>
            <a:r>
              <a:rPr lang="en-US" sz="3600" dirty="0">
                <a:solidFill>
                  <a:prstClr val="black"/>
                </a:solidFill>
                <a:hlinkClick r:id="rId3"/>
              </a:rPr>
              <a:t>System Fielding and Sight Activation</a:t>
            </a:r>
            <a:endParaRPr lang="en-US" sz="3600" dirty="0">
              <a:solidFill>
                <a:prstClr val="black"/>
              </a:solidFill>
            </a:endParaRPr>
          </a:p>
        </p:txBody>
      </p:sp>
      <p:sp>
        <p:nvSpPr>
          <p:cNvPr id="13" name="TextBox 12"/>
          <p:cNvSpPr txBox="1"/>
          <p:nvPr/>
        </p:nvSpPr>
        <p:spPr>
          <a:xfrm>
            <a:off x="8496189" y="17914230"/>
            <a:ext cx="14280006" cy="2862322"/>
          </a:xfrm>
          <a:prstGeom prst="rect">
            <a:avLst/>
          </a:prstGeom>
          <a:noFill/>
        </p:spPr>
        <p:txBody>
          <a:bodyPr wrap="square" rtlCol="0">
            <a:spAutoFit/>
          </a:bodyPr>
          <a:lstStyle/>
          <a:p>
            <a:pPr algn="ctr"/>
            <a:r>
              <a:rPr lang="en-US" sz="3600" dirty="0">
                <a:solidFill>
                  <a:prstClr val="black"/>
                </a:solidFill>
              </a:rPr>
              <a:t> AR 700–142</a:t>
            </a:r>
          </a:p>
          <a:p>
            <a:pPr algn="ctr"/>
            <a:r>
              <a:rPr lang="en-US" sz="3600" dirty="0">
                <a:solidFill>
                  <a:prstClr val="black"/>
                </a:solidFill>
              </a:rPr>
              <a:t>Type Classification, Materiel Release, Fielding, and Transfer</a:t>
            </a:r>
          </a:p>
          <a:p>
            <a:pPr algn="ctr"/>
            <a:r>
              <a:rPr lang="en-US" sz="3600" dirty="0">
                <a:solidFill>
                  <a:prstClr val="black"/>
                </a:solidFill>
              </a:rPr>
              <a:t>Copy and paste the link below into your browser for access</a:t>
            </a:r>
          </a:p>
          <a:p>
            <a:pPr algn="ctr"/>
            <a:r>
              <a:rPr lang="en-US" sz="3600" dirty="0">
                <a:solidFill>
                  <a:prstClr val="black"/>
                </a:solidFill>
                <a:hlinkClick r:id="rId4"/>
              </a:rPr>
              <a:t>https://armypubs.army.mil/epubs/DR_pubs/DR_a/pdf/web/ARN7195_AR700-142_Web_FINAL.pdf</a:t>
            </a:r>
            <a:endParaRPr lang="en-US" sz="3600" dirty="0">
              <a:solidFill>
                <a:prstClr val="black"/>
              </a:solidFill>
            </a:endParaRPr>
          </a:p>
        </p:txBody>
      </p:sp>
      <p:sp>
        <p:nvSpPr>
          <p:cNvPr id="14" name="TextBox 13"/>
          <p:cNvSpPr txBox="1"/>
          <p:nvPr/>
        </p:nvSpPr>
        <p:spPr>
          <a:xfrm>
            <a:off x="22750600" y="19918761"/>
            <a:ext cx="8246760" cy="1200329"/>
          </a:xfrm>
          <a:prstGeom prst="rect">
            <a:avLst/>
          </a:prstGeom>
          <a:noFill/>
        </p:spPr>
        <p:txBody>
          <a:bodyPr wrap="square" rtlCol="0">
            <a:spAutoFit/>
          </a:bodyPr>
          <a:lstStyle/>
          <a:p>
            <a:pPr algn="ctr"/>
            <a:r>
              <a:rPr lang="en-US" sz="3600" dirty="0">
                <a:solidFill>
                  <a:prstClr val="black"/>
                </a:solidFill>
                <a:hlinkClick r:id="rId5"/>
              </a:rPr>
              <a:t>DoD Integrated Product Support (IPS) Implementation Roadmap</a:t>
            </a:r>
            <a:endParaRPr lang="en-US" sz="3600" dirty="0">
              <a:solidFill>
                <a:prstClr val="black"/>
              </a:solidFill>
            </a:endParaRPr>
          </a:p>
        </p:txBody>
      </p:sp>
      <p:sp>
        <p:nvSpPr>
          <p:cNvPr id="16" name="TextBox 15"/>
          <p:cNvSpPr txBox="1"/>
          <p:nvPr/>
        </p:nvSpPr>
        <p:spPr>
          <a:xfrm>
            <a:off x="3295330" y="16188060"/>
            <a:ext cx="4511135" cy="1200329"/>
          </a:xfrm>
          <a:prstGeom prst="rect">
            <a:avLst/>
          </a:prstGeom>
          <a:noFill/>
        </p:spPr>
        <p:txBody>
          <a:bodyPr wrap="square" rtlCol="0">
            <a:spAutoFit/>
          </a:bodyPr>
          <a:lstStyle/>
          <a:p>
            <a:pPr algn="ctr"/>
            <a:r>
              <a:rPr lang="en-US" sz="3600" dirty="0">
                <a:solidFill>
                  <a:prstClr val="black"/>
                </a:solidFill>
                <a:hlinkClick r:id="rId6"/>
              </a:rPr>
              <a:t>Acquipedia Article</a:t>
            </a:r>
          </a:p>
          <a:p>
            <a:pPr algn="ctr"/>
            <a:r>
              <a:rPr lang="en-US" sz="3600" dirty="0">
                <a:solidFill>
                  <a:prstClr val="black"/>
                </a:solidFill>
                <a:hlinkClick r:id="rId6"/>
              </a:rPr>
              <a:t>Materiel Fielding Plan</a:t>
            </a:r>
            <a:endParaRPr lang="en-US" sz="3600" dirty="0">
              <a:solidFill>
                <a:prstClr val="black"/>
              </a:solidFill>
            </a:endParaRPr>
          </a:p>
        </p:txBody>
      </p:sp>
      <p:sp>
        <p:nvSpPr>
          <p:cNvPr id="17" name="Content Placeholder 2"/>
          <p:cNvSpPr>
            <a:spLocks noGrp="1"/>
          </p:cNvSpPr>
          <p:nvPr>
            <p:ph idx="1"/>
          </p:nvPr>
        </p:nvSpPr>
        <p:spPr>
          <a:xfrm>
            <a:off x="1304873" y="3149016"/>
            <a:ext cx="29992321" cy="7023975"/>
          </a:xfrm>
        </p:spPr>
        <p:txBody>
          <a:bodyPr>
            <a:noAutofit/>
          </a:bodyPr>
          <a:lstStyle/>
          <a:p>
            <a:pPr marL="0" indent="0">
              <a:buNone/>
            </a:pPr>
            <a:r>
              <a:rPr lang="en-US" sz="6000" dirty="0">
                <a:latin typeface="Times New Roman" panose="02020603050405020304" pitchFamily="18" charset="0"/>
                <a:cs typeface="Times New Roman" panose="02020603050405020304" pitchFamily="18" charset="0"/>
              </a:rPr>
              <a:t>The second effort of the Production and Deployment (P&amp;D) phase defined and established by DoDI 5000.02. This effort follows a successful Full-Rate Production Decision Review (FRP DR). The system is produced at rate production and deployed to the field or fleet. This phase overlaps the Operations and Support (O&amp;S) phase since fielded systems are operated and supported (sustained) while Full-Rate Production (FRP) is ongoing.</a:t>
            </a:r>
          </a:p>
          <a:p>
            <a:pPr marL="0" indent="0">
              <a:buNone/>
            </a:pPr>
            <a:br>
              <a:rPr lang="en-US" sz="5400" dirty="0"/>
            </a:br>
            <a:endParaRPr lang="en-US" sz="2000" dirty="0">
              <a:solidFill>
                <a:srgbClr val="000000"/>
              </a:solidFill>
              <a:latin typeface="Times New Roman" panose="02020603050405020304" pitchFamily="18" charset="0"/>
            </a:endParaRPr>
          </a:p>
        </p:txBody>
      </p:sp>
      <p:sp>
        <p:nvSpPr>
          <p:cNvPr id="18" name="TextBox 17"/>
          <p:cNvSpPr txBox="1"/>
          <p:nvPr/>
        </p:nvSpPr>
        <p:spPr>
          <a:xfrm>
            <a:off x="1057726" y="20419099"/>
            <a:ext cx="7735329" cy="646331"/>
          </a:xfrm>
          <a:prstGeom prst="rect">
            <a:avLst/>
          </a:prstGeom>
          <a:noFill/>
        </p:spPr>
        <p:txBody>
          <a:bodyPr wrap="square" rtlCol="0">
            <a:spAutoFit/>
          </a:bodyPr>
          <a:lstStyle/>
          <a:p>
            <a:r>
              <a:rPr lang="en-US" sz="3600" dirty="0">
                <a:solidFill>
                  <a:prstClr val="black"/>
                </a:solidFill>
                <a:hlinkClick r:id="rId7"/>
              </a:rPr>
              <a:t>DAU Glossary</a:t>
            </a:r>
            <a:endParaRPr lang="en-US" sz="3600" dirty="0">
              <a:solidFill>
                <a:prstClr val="black"/>
              </a:solidFill>
            </a:endParaRPr>
          </a:p>
        </p:txBody>
      </p:sp>
    </p:spTree>
    <p:extLst>
      <p:ext uri="{BB962C8B-B14F-4D97-AF65-F5344CB8AC3E}">
        <p14:creationId xmlns:p14="http://schemas.microsoft.com/office/powerpoint/2010/main" val="2032909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Alternative Systems Review (ASR)</a:t>
            </a:r>
          </a:p>
        </p:txBody>
      </p:sp>
      <p:sp>
        <p:nvSpPr>
          <p:cNvPr id="3" name="Content Placeholder 2"/>
          <p:cNvSpPr>
            <a:spLocks noGrp="1"/>
          </p:cNvSpPr>
          <p:nvPr>
            <p:ph idx="1"/>
          </p:nvPr>
        </p:nvSpPr>
        <p:spPr>
          <a:xfrm>
            <a:off x="1255725" y="2931459"/>
            <a:ext cx="29626560" cy="5351930"/>
          </a:xfrm>
        </p:spPr>
        <p:txBody>
          <a:bodyPr>
            <a:normAutofit/>
          </a:bodyPr>
          <a:lstStyle/>
          <a:p>
            <a:pPr marL="0" indent="0" defTabSz="862013">
              <a:buNone/>
            </a:pPr>
            <a:r>
              <a:rPr lang="en-US" sz="5200" dirty="0">
                <a:solidFill>
                  <a:srgbClr val="000000"/>
                </a:solidFill>
                <a:latin typeface="Times New Roman" panose="02020603050405020304" pitchFamily="18" charset="0"/>
              </a:rPr>
              <a:t>		</a:t>
            </a:r>
            <a:r>
              <a:rPr lang="en-US" sz="5400" dirty="0">
                <a:solidFill>
                  <a:srgbClr val="000000"/>
                </a:solidFill>
                <a:latin typeface="Times New Roman" panose="02020603050405020304" pitchFamily="18" charset="0"/>
              </a:rPr>
              <a:t>A multi-disciplined technical review to evaluate whether there is sufficient understanding of the technical maturity, feasibility, and risk of the preferred materiel solution. Review addresses the adequacy of the system requirements documentation in addressing the operational capability needs in the Initial Capabilities Document (ICD) and draft Capability Development Document (CDD), and in meeting affordability, technology, and operational effectiveness and suitability goals.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a:hlinkClick r:id="rId3"/>
          </p:cNvPr>
          <p:cNvSpPr txBox="1"/>
          <p:nvPr/>
        </p:nvSpPr>
        <p:spPr>
          <a:xfrm>
            <a:off x="11779616" y="9090212"/>
            <a:ext cx="9063317" cy="3908762"/>
          </a:xfrm>
          <a:prstGeom prst="rect">
            <a:avLst/>
          </a:prstGeom>
          <a:noFill/>
        </p:spPr>
        <p:txBody>
          <a:bodyPr wrap="square" rtlCol="0">
            <a:spAutoFit/>
          </a:bodyPr>
          <a:lstStyle/>
          <a:p>
            <a:pPr algn="ctr"/>
            <a:r>
              <a:rPr lang="en-US" dirty="0">
                <a:hlinkClick r:id="rId4"/>
              </a:rPr>
              <a:t>Video on Technical Reviews</a:t>
            </a:r>
          </a:p>
          <a:p>
            <a:pPr algn="ctr"/>
            <a:endParaRPr lang="en-US" dirty="0">
              <a:hlinkClick r:id="rId4"/>
            </a:endParaRPr>
          </a:p>
          <a:p>
            <a:pPr algn="ctr"/>
            <a:endParaRPr lang="en-US" dirty="0">
              <a:hlinkClick r:id="rId4"/>
            </a:endParaRPr>
          </a:p>
          <a:p>
            <a:pPr algn="ctr"/>
            <a:r>
              <a:rPr lang="en-US" dirty="0">
                <a:hlinkClick r:id="rId4"/>
              </a:rPr>
              <a:t> Across the Lifecycle</a:t>
            </a:r>
            <a:endParaRPr lang="en-US" dirty="0"/>
          </a:p>
        </p:txBody>
      </p:sp>
      <p:pic>
        <p:nvPicPr>
          <p:cNvPr id="12" name="Picture 11">
            <a:hlinkClick r:id="rId4"/>
          </p:cNvPr>
          <p:cNvPicPr>
            <a:picLocks noChangeAspect="1"/>
          </p:cNvPicPr>
          <p:nvPr/>
        </p:nvPicPr>
        <p:blipFill>
          <a:blip r:embed="rId5"/>
          <a:stretch>
            <a:fillRect/>
          </a:stretch>
        </p:blipFill>
        <p:spPr>
          <a:xfrm>
            <a:off x="15155982" y="10298399"/>
            <a:ext cx="2310584" cy="1725318"/>
          </a:xfrm>
          <a:prstGeom prst="rect">
            <a:avLst/>
          </a:prstGeom>
        </p:spPr>
      </p:pic>
      <p:sp>
        <p:nvSpPr>
          <p:cNvPr id="4" name="TextBox 3"/>
          <p:cNvSpPr txBox="1"/>
          <p:nvPr/>
        </p:nvSpPr>
        <p:spPr>
          <a:xfrm>
            <a:off x="10139081" y="15517906"/>
            <a:ext cx="12075459" cy="3908762"/>
          </a:xfrm>
          <a:prstGeom prst="rect">
            <a:avLst/>
          </a:prstGeom>
          <a:noFill/>
        </p:spPr>
        <p:txBody>
          <a:bodyPr wrap="square" rtlCol="0">
            <a:spAutoFit/>
          </a:bodyPr>
          <a:lstStyle/>
          <a:p>
            <a:pPr algn="ctr"/>
            <a:r>
              <a:rPr lang="en-US" dirty="0"/>
              <a:t>Register with </a:t>
            </a:r>
            <a:r>
              <a:rPr lang="en-US" dirty="0">
                <a:hlinkClick r:id="rId6"/>
              </a:rPr>
              <a:t>DLA Assist </a:t>
            </a:r>
            <a:r>
              <a:rPr lang="en-US" dirty="0"/>
              <a:t>for access to IEEE </a:t>
            </a:r>
            <a:r>
              <a:rPr lang="en-US" dirty="0" err="1"/>
              <a:t>Std</a:t>
            </a:r>
            <a:r>
              <a:rPr lang="en-US" dirty="0"/>
              <a:t> 15288.2™-2014 </a:t>
            </a:r>
          </a:p>
          <a:p>
            <a:pPr algn="ctr"/>
            <a:r>
              <a:rPr lang="en-US" dirty="0"/>
              <a:t>IEEE Standard for Technical Reviews</a:t>
            </a:r>
          </a:p>
          <a:p>
            <a:pPr algn="ctr"/>
            <a:r>
              <a:rPr lang="en-US" dirty="0"/>
              <a:t>and Audits on Defense Programs</a:t>
            </a:r>
          </a:p>
        </p:txBody>
      </p:sp>
      <p:sp>
        <p:nvSpPr>
          <p:cNvPr id="17" name="TextBox 16">
            <a:hlinkClick r:id="rId7"/>
            <a:extLst>
              <a:ext uri="{FF2B5EF4-FFF2-40B4-BE49-F238E27FC236}">
                <a16:creationId xmlns:a16="http://schemas.microsoft.com/office/drawing/2014/main" id="{1F7D5F1C-7B5D-7F27-B8BC-18D0E2698431}"/>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18" name="TextBox 17">
            <a:extLst>
              <a:ext uri="{FF2B5EF4-FFF2-40B4-BE49-F238E27FC236}">
                <a16:creationId xmlns:a16="http://schemas.microsoft.com/office/drawing/2014/main" id="{F2778998-72D2-872F-9EF6-04E8D897A42B}"/>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19" name="TextBox 18">
            <a:extLst>
              <a:ext uri="{FF2B5EF4-FFF2-40B4-BE49-F238E27FC236}">
                <a16:creationId xmlns:a16="http://schemas.microsoft.com/office/drawing/2014/main" id="{4DBD78B8-66DA-7B2F-2886-1C571B5356DF}"/>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2476557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latin typeface="+mn-lt"/>
              </a:rPr>
              <a:t>Mission Engineering (ME)</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a:hlinkClick r:id="rId3"/>
            <a:extLst>
              <a:ext uri="{FF2B5EF4-FFF2-40B4-BE49-F238E27FC236}">
                <a16:creationId xmlns:a16="http://schemas.microsoft.com/office/drawing/2014/main" id="{3CEF8170-8020-51FD-3B64-E4916AA79E48}"/>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3" tooltip="Engineering of Defense Systems Guidebook"/>
              </a:rPr>
              <a:t>Engineering of Defense Systems Guidebook</a:t>
            </a:r>
            <a:endParaRPr lang="en-US" sz="3200" dirty="0"/>
          </a:p>
        </p:txBody>
      </p:sp>
      <p:sp>
        <p:nvSpPr>
          <p:cNvPr id="17" name="TextBox 16">
            <a:extLst>
              <a:ext uri="{FF2B5EF4-FFF2-40B4-BE49-F238E27FC236}">
                <a16:creationId xmlns:a16="http://schemas.microsoft.com/office/drawing/2014/main" id="{28642D1A-0570-0E38-E87B-248B688D6EB8}"/>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4"/>
              </a:rPr>
              <a:t>Systems Engineering Guidebook</a:t>
            </a:r>
            <a:endParaRPr lang="en-US" sz="3200" dirty="0"/>
          </a:p>
        </p:txBody>
      </p:sp>
      <p:sp>
        <p:nvSpPr>
          <p:cNvPr id="18" name="TextBox 17">
            <a:extLst>
              <a:ext uri="{FF2B5EF4-FFF2-40B4-BE49-F238E27FC236}">
                <a16:creationId xmlns:a16="http://schemas.microsoft.com/office/drawing/2014/main" id="{FB03E25C-4219-F5C0-B585-BC867EA65A5F}"/>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5"/>
              </a:rPr>
              <a:t>DoDi</a:t>
            </a:r>
            <a:r>
              <a:rPr lang="en-US" sz="3200" dirty="0">
                <a:hlinkClick r:id="rId5"/>
              </a:rPr>
              <a:t> 5000.88 Engineering of Defense Systems</a:t>
            </a:r>
            <a:endParaRPr lang="en-US" sz="3200" dirty="0"/>
          </a:p>
        </p:txBody>
      </p:sp>
      <p:cxnSp>
        <p:nvCxnSpPr>
          <p:cNvPr id="21" name="Straight Arrow Connector 20">
            <a:extLst>
              <a:ext uri="{FF2B5EF4-FFF2-40B4-BE49-F238E27FC236}">
                <a16:creationId xmlns:a16="http://schemas.microsoft.com/office/drawing/2014/main" id="{4C572A60-FD1E-4260-4098-9354B1857660}"/>
              </a:ext>
            </a:extLst>
          </p:cNvPr>
          <p:cNvCxnSpPr>
            <a:cxnSpLocks/>
          </p:cNvCxnSpPr>
          <p:nvPr/>
        </p:nvCxnSpPr>
        <p:spPr>
          <a:xfrm>
            <a:off x="14091814" y="5811650"/>
            <a:ext cx="8523379"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AB2C9C-3BE6-DEEB-343E-44528E074307}"/>
              </a:ext>
            </a:extLst>
          </p:cNvPr>
          <p:cNvCxnSpPr>
            <a:cxnSpLocks/>
          </p:cNvCxnSpPr>
          <p:nvPr/>
        </p:nvCxnSpPr>
        <p:spPr>
          <a:xfrm flipV="1">
            <a:off x="19111806" y="6105484"/>
            <a:ext cx="3603482" cy="233073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E09EEF-A746-0707-ADD9-43ECF4801B21}"/>
              </a:ext>
            </a:extLst>
          </p:cNvPr>
          <p:cNvCxnSpPr>
            <a:cxnSpLocks/>
          </p:cNvCxnSpPr>
          <p:nvPr/>
        </p:nvCxnSpPr>
        <p:spPr>
          <a:xfrm>
            <a:off x="14633895" y="9236943"/>
            <a:ext cx="335940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D7EC9E-26F8-6340-4EB1-2827849BD2C8}"/>
              </a:ext>
            </a:extLst>
          </p:cNvPr>
          <p:cNvCxnSpPr>
            <a:cxnSpLocks/>
          </p:cNvCxnSpPr>
          <p:nvPr/>
        </p:nvCxnSpPr>
        <p:spPr>
          <a:xfrm>
            <a:off x="9697846" y="9259194"/>
            <a:ext cx="335940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6FC10D-C82B-D239-3A25-1DAA49A990C0}"/>
              </a:ext>
            </a:extLst>
          </p:cNvPr>
          <p:cNvCxnSpPr>
            <a:cxnSpLocks/>
          </p:cNvCxnSpPr>
          <p:nvPr/>
        </p:nvCxnSpPr>
        <p:spPr>
          <a:xfrm flipV="1">
            <a:off x="9594802" y="6596512"/>
            <a:ext cx="1601438" cy="1745094"/>
          </a:xfrm>
          <a:prstGeom prst="straightConnector1">
            <a:avLst/>
          </a:prstGeom>
          <a:ln w="285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7B5BDB8-061F-3B04-7846-5E51AEC20AE2}"/>
              </a:ext>
            </a:extLst>
          </p:cNvPr>
          <p:cNvSpPr txBox="1"/>
          <p:nvPr/>
        </p:nvSpPr>
        <p:spPr>
          <a:xfrm>
            <a:off x="24376179" y="11060416"/>
            <a:ext cx="8014397" cy="6075509"/>
          </a:xfrm>
          <a:prstGeom prst="rect">
            <a:avLst/>
          </a:prstGeom>
          <a:solidFill>
            <a:schemeClr val="bg1"/>
          </a:solidFill>
          <a:ln>
            <a:noFill/>
          </a:ln>
        </p:spPr>
        <p:txBody>
          <a:bodyPr wrap="square">
            <a:spAutoFit/>
          </a:bodyPr>
          <a:lstStyle/>
          <a:p>
            <a:pPr defTabSz="2468818">
              <a:defRPr/>
            </a:pPr>
            <a:r>
              <a:rPr lang="en-US" sz="4320" b="1" dirty="0">
                <a:solidFill>
                  <a:prstClr val="black"/>
                </a:solidFill>
                <a:latin typeface="Calibri" panose="020F0502020204030204"/>
              </a:rPr>
              <a:t>Concept Baseline</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Framing Assumptions</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Capabilities-Based Assessment</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ICD</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Concept Design Trade Matrix</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ME analysis</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CONOPS or OMS/MP</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Assessment of Program Risk</a:t>
            </a:r>
          </a:p>
          <a:p>
            <a:pPr marL="758649" indent="-282884" defTabSz="2468818">
              <a:buFont typeface="Arial" panose="020B0604020202020204" pitchFamily="34" charset="0"/>
              <a:buChar char="•"/>
              <a:defRPr/>
            </a:pPr>
            <a:r>
              <a:rPr lang="en-US" sz="4320" dirty="0">
                <a:solidFill>
                  <a:prstClr val="black"/>
                </a:solidFill>
                <a:latin typeface="Calibri" panose="020F0502020204030204"/>
              </a:rPr>
              <a:t>Cyber Security Assessment</a:t>
            </a:r>
          </a:p>
        </p:txBody>
      </p:sp>
      <p:sp>
        <p:nvSpPr>
          <p:cNvPr id="27" name="TextBox 26">
            <a:extLst>
              <a:ext uri="{FF2B5EF4-FFF2-40B4-BE49-F238E27FC236}">
                <a16:creationId xmlns:a16="http://schemas.microsoft.com/office/drawing/2014/main" id="{522158D3-C47F-D218-72DF-50925E28A4D6}"/>
              </a:ext>
            </a:extLst>
          </p:cNvPr>
          <p:cNvSpPr txBox="1"/>
          <p:nvPr/>
        </p:nvSpPr>
        <p:spPr>
          <a:xfrm>
            <a:off x="1273419" y="11060415"/>
            <a:ext cx="8268472" cy="7405104"/>
          </a:xfrm>
          <a:prstGeom prst="rect">
            <a:avLst/>
          </a:prstGeom>
          <a:solidFill>
            <a:schemeClr val="bg1"/>
          </a:solidFill>
        </p:spPr>
        <p:txBody>
          <a:bodyPr wrap="square">
            <a:spAutoFit/>
          </a:bodyPr>
          <a:lstStyle/>
          <a:p>
            <a:pPr defTabSz="2468818">
              <a:defRPr/>
            </a:pPr>
            <a:r>
              <a:rPr lang="en-US" sz="4320" b="1" dirty="0">
                <a:solidFill>
                  <a:prstClr val="black"/>
                </a:solidFill>
                <a:latin typeface="Calibri" panose="020F0502020204030204"/>
              </a:rPr>
              <a:t>Mission Review: </a:t>
            </a:r>
            <a:r>
              <a:rPr lang="en-US" sz="4320" dirty="0">
                <a:solidFill>
                  <a:prstClr val="black"/>
                </a:solidFill>
                <a:latin typeface="Calibri" panose="020F0502020204030204"/>
              </a:rPr>
              <a:t>Establish Mission Baseline and preliminary Concept Design Trade Matrix. Review initial ME assessment of  prioritized mission gaps, initial capability concept(s) and alternatives, and initial assessment of risks. Chaired by USD(R&amp;E) representative for joint missions and by Service representative for Service-specific missions</a:t>
            </a:r>
          </a:p>
        </p:txBody>
      </p:sp>
      <p:sp>
        <p:nvSpPr>
          <p:cNvPr id="28" name="TextBox 27">
            <a:extLst>
              <a:ext uri="{FF2B5EF4-FFF2-40B4-BE49-F238E27FC236}">
                <a16:creationId xmlns:a16="http://schemas.microsoft.com/office/drawing/2014/main" id="{06C9F761-55B4-0D53-E4B9-FDBEA19ACE57}"/>
              </a:ext>
            </a:extLst>
          </p:cNvPr>
          <p:cNvSpPr txBox="1"/>
          <p:nvPr/>
        </p:nvSpPr>
        <p:spPr>
          <a:xfrm>
            <a:off x="18013686" y="11060421"/>
            <a:ext cx="5998274" cy="4745915"/>
          </a:xfrm>
          <a:prstGeom prst="rect">
            <a:avLst/>
          </a:prstGeom>
          <a:noFill/>
        </p:spPr>
        <p:txBody>
          <a:bodyPr wrap="square">
            <a:spAutoFit/>
          </a:bodyPr>
          <a:lstStyle/>
          <a:p>
            <a:pPr defTabSz="2468818">
              <a:defRPr/>
            </a:pPr>
            <a:r>
              <a:rPr lang="en-US" sz="4320" b="1" dirty="0">
                <a:solidFill>
                  <a:prstClr val="black"/>
                </a:solidFill>
                <a:latin typeface="Calibri" panose="020F0502020204030204"/>
              </a:rPr>
              <a:t>Concept Design Review: </a:t>
            </a:r>
            <a:r>
              <a:rPr lang="en-US" sz="4320" dirty="0">
                <a:solidFill>
                  <a:prstClr val="black"/>
                </a:solidFill>
                <a:latin typeface="Calibri" panose="020F0502020204030204"/>
              </a:rPr>
              <a:t>Initial Concept Baseline(s) established. Chaired by USD(R&amp;E) representative for joint missions and by Service representative for Service-specific missions</a:t>
            </a:r>
          </a:p>
        </p:txBody>
      </p:sp>
      <p:cxnSp>
        <p:nvCxnSpPr>
          <p:cNvPr id="29" name="Straight Arrow Connector 28">
            <a:extLst>
              <a:ext uri="{FF2B5EF4-FFF2-40B4-BE49-F238E27FC236}">
                <a16:creationId xmlns:a16="http://schemas.microsoft.com/office/drawing/2014/main" id="{21AB72F9-8187-7A94-3AA9-A67A2BB8C003}"/>
              </a:ext>
            </a:extLst>
          </p:cNvPr>
          <p:cNvCxnSpPr>
            <a:cxnSpLocks/>
          </p:cNvCxnSpPr>
          <p:nvPr/>
        </p:nvCxnSpPr>
        <p:spPr>
          <a:xfrm>
            <a:off x="3024842" y="9281445"/>
            <a:ext cx="335940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59E7E9-2B48-F0A6-5D37-D553FD369029}"/>
              </a:ext>
            </a:extLst>
          </p:cNvPr>
          <p:cNvSpPr txBox="1"/>
          <p:nvPr/>
        </p:nvSpPr>
        <p:spPr>
          <a:xfrm>
            <a:off x="2047208" y="8370749"/>
            <a:ext cx="2771874" cy="1754326"/>
          </a:xfrm>
          <a:prstGeom prst="rect">
            <a:avLst/>
          </a:prstGeom>
          <a:solidFill>
            <a:srgbClr val="7030A0"/>
          </a:solidFill>
          <a:ln>
            <a:solidFill>
              <a:schemeClr val="tx1"/>
            </a:solidFill>
          </a:ln>
        </p:spPr>
        <p:txBody>
          <a:bodyPr wrap="square">
            <a:spAutoFit/>
          </a:bodyPr>
          <a:lstStyle/>
          <a:p>
            <a:pPr algn="ctr" defTabSz="2468818">
              <a:defRPr/>
            </a:pPr>
            <a:r>
              <a:rPr lang="en-US" sz="5400" b="1" dirty="0">
                <a:solidFill>
                  <a:prstClr val="white"/>
                </a:solidFill>
                <a:latin typeface="Calibri" panose="020F0502020204030204"/>
              </a:rPr>
              <a:t>Mission Review  </a:t>
            </a:r>
          </a:p>
        </p:txBody>
      </p:sp>
      <p:sp>
        <p:nvSpPr>
          <p:cNvPr id="31" name="TextBox 30">
            <a:extLst>
              <a:ext uri="{FF2B5EF4-FFF2-40B4-BE49-F238E27FC236}">
                <a16:creationId xmlns:a16="http://schemas.microsoft.com/office/drawing/2014/main" id="{789DBA02-4961-B67A-1FA6-9382040A298E}"/>
              </a:ext>
            </a:extLst>
          </p:cNvPr>
          <p:cNvSpPr txBox="1"/>
          <p:nvPr/>
        </p:nvSpPr>
        <p:spPr>
          <a:xfrm>
            <a:off x="6500060" y="8079898"/>
            <a:ext cx="5009826" cy="2336024"/>
          </a:xfrm>
          <a:prstGeom prst="rect">
            <a:avLst/>
          </a:prstGeom>
          <a:solidFill>
            <a:schemeClr val="accent4">
              <a:lumMod val="20000"/>
              <a:lumOff val="80000"/>
            </a:schemeClr>
          </a:solidFill>
          <a:ln>
            <a:solidFill>
              <a:schemeClr val="tx1"/>
            </a:solidFill>
          </a:ln>
        </p:spPr>
        <p:txBody>
          <a:bodyPr wrap="square">
            <a:spAutoFit/>
          </a:bodyPr>
          <a:lstStyle/>
          <a:p>
            <a:pPr marL="325750" indent="-325750" defTabSz="2468818">
              <a:buFont typeface="Arial" panose="020B0604020202020204" pitchFamily="34" charset="0"/>
              <a:buChar char="•"/>
              <a:defRPr/>
            </a:pPr>
            <a:r>
              <a:rPr lang="en-US" sz="4860" dirty="0">
                <a:solidFill>
                  <a:prstClr val="black"/>
                </a:solidFill>
                <a:latin typeface="Calibri" panose="020F0502020204030204"/>
              </a:rPr>
              <a:t>Concept Design Trade Matrix </a:t>
            </a:r>
          </a:p>
          <a:p>
            <a:pPr marL="325750" indent="-325750" defTabSz="2468818">
              <a:buFont typeface="Arial" panose="020B0604020202020204" pitchFamily="34" charset="0"/>
              <a:buChar char="•"/>
              <a:defRPr/>
            </a:pPr>
            <a:r>
              <a:rPr lang="en-US" sz="4860" dirty="0">
                <a:solidFill>
                  <a:prstClr val="black"/>
                </a:solidFill>
                <a:latin typeface="Calibri" panose="020F0502020204030204"/>
              </a:rPr>
              <a:t>Mission Baseline </a:t>
            </a:r>
          </a:p>
        </p:txBody>
      </p:sp>
      <p:sp>
        <p:nvSpPr>
          <p:cNvPr id="32" name="TextBox 31">
            <a:extLst>
              <a:ext uri="{FF2B5EF4-FFF2-40B4-BE49-F238E27FC236}">
                <a16:creationId xmlns:a16="http://schemas.microsoft.com/office/drawing/2014/main" id="{1A656154-465A-A734-B3A6-67840DEB441E}"/>
              </a:ext>
            </a:extLst>
          </p:cNvPr>
          <p:cNvSpPr txBox="1"/>
          <p:nvPr/>
        </p:nvSpPr>
        <p:spPr>
          <a:xfrm>
            <a:off x="13190865" y="7955249"/>
            <a:ext cx="3211075" cy="2585323"/>
          </a:xfrm>
          <a:prstGeom prst="rect">
            <a:avLst/>
          </a:prstGeom>
          <a:solidFill>
            <a:srgbClr val="7030A0"/>
          </a:solidFill>
          <a:ln>
            <a:solidFill>
              <a:schemeClr val="tx1"/>
            </a:solidFill>
          </a:ln>
        </p:spPr>
        <p:txBody>
          <a:bodyPr wrap="square">
            <a:spAutoFit/>
          </a:bodyPr>
          <a:lstStyle>
            <a:defPPr>
              <a:defRPr lang="en-US"/>
            </a:defPPr>
            <a:lvl1pPr algn="ctr">
              <a:defRPr b="1">
                <a:solidFill>
                  <a:schemeClr val="bg1"/>
                </a:solidFill>
              </a:defRPr>
            </a:lvl1pPr>
          </a:lstStyle>
          <a:p>
            <a:pPr defTabSz="2468818">
              <a:defRPr/>
            </a:pPr>
            <a:r>
              <a:rPr lang="en-US" sz="5400" dirty="0">
                <a:solidFill>
                  <a:prstClr val="white"/>
                </a:solidFill>
                <a:latin typeface="Calibri" panose="020F0502020204030204"/>
              </a:rPr>
              <a:t>Concept Design Review  </a:t>
            </a:r>
          </a:p>
        </p:txBody>
      </p:sp>
      <p:sp>
        <p:nvSpPr>
          <p:cNvPr id="33" name="TextBox 32">
            <a:extLst>
              <a:ext uri="{FF2B5EF4-FFF2-40B4-BE49-F238E27FC236}">
                <a16:creationId xmlns:a16="http://schemas.microsoft.com/office/drawing/2014/main" id="{3362F52F-2EFC-0BD6-6A78-8275579574A9}"/>
              </a:ext>
            </a:extLst>
          </p:cNvPr>
          <p:cNvSpPr txBox="1"/>
          <p:nvPr/>
        </p:nvSpPr>
        <p:spPr>
          <a:xfrm>
            <a:off x="18082911" y="8079900"/>
            <a:ext cx="3707443" cy="2336024"/>
          </a:xfrm>
          <a:prstGeom prst="rect">
            <a:avLst/>
          </a:prstGeom>
          <a:solidFill>
            <a:schemeClr val="accent4">
              <a:lumMod val="20000"/>
              <a:lumOff val="80000"/>
            </a:schemeClr>
          </a:solidFill>
          <a:ln>
            <a:solidFill>
              <a:schemeClr val="tx1"/>
            </a:solidFill>
          </a:ln>
        </p:spPr>
        <p:txBody>
          <a:bodyPr wrap="square">
            <a:spAutoFit/>
          </a:bodyPr>
          <a:lstStyle/>
          <a:p>
            <a:pPr algn="ctr" defTabSz="2468818">
              <a:defRPr/>
            </a:pPr>
            <a:r>
              <a:rPr lang="en-US" sz="4860" dirty="0">
                <a:solidFill>
                  <a:prstClr val="black"/>
                </a:solidFill>
                <a:latin typeface="Calibri" panose="020F0502020204030204"/>
              </a:rPr>
              <a:t>Initial Concept Baseline </a:t>
            </a:r>
          </a:p>
        </p:txBody>
      </p:sp>
      <p:sp>
        <p:nvSpPr>
          <p:cNvPr id="34" name="TextBox 33">
            <a:extLst>
              <a:ext uri="{FF2B5EF4-FFF2-40B4-BE49-F238E27FC236}">
                <a16:creationId xmlns:a16="http://schemas.microsoft.com/office/drawing/2014/main" id="{5852C802-0175-3F18-1D9B-D8CFA3F0BC73}"/>
              </a:ext>
            </a:extLst>
          </p:cNvPr>
          <p:cNvSpPr txBox="1"/>
          <p:nvPr/>
        </p:nvSpPr>
        <p:spPr>
          <a:xfrm>
            <a:off x="11196245" y="4851421"/>
            <a:ext cx="5662032" cy="1588127"/>
          </a:xfrm>
          <a:prstGeom prst="rect">
            <a:avLst/>
          </a:prstGeom>
          <a:solidFill>
            <a:schemeClr val="accent4">
              <a:lumMod val="20000"/>
              <a:lumOff val="80000"/>
            </a:schemeClr>
          </a:solidFill>
          <a:ln>
            <a:solidFill>
              <a:schemeClr val="tx1"/>
            </a:solidFill>
          </a:ln>
        </p:spPr>
        <p:txBody>
          <a:bodyPr wrap="square">
            <a:spAutoFit/>
          </a:bodyPr>
          <a:lstStyle>
            <a:defPPr>
              <a:defRPr lang="en-US"/>
            </a:defPPr>
            <a:lvl1pPr algn="ctr"/>
          </a:lstStyle>
          <a:p>
            <a:pPr defTabSz="2468818">
              <a:defRPr/>
            </a:pPr>
            <a:r>
              <a:rPr lang="en-US" sz="4860" dirty="0">
                <a:solidFill>
                  <a:prstClr val="black"/>
                </a:solidFill>
                <a:latin typeface="Calibri" panose="020F0502020204030204"/>
              </a:rPr>
              <a:t>AoA Study Guidance</a:t>
            </a:r>
          </a:p>
          <a:p>
            <a:pPr defTabSz="2468818">
              <a:defRPr/>
            </a:pPr>
            <a:r>
              <a:rPr lang="en-US" sz="4860" dirty="0">
                <a:solidFill>
                  <a:prstClr val="black"/>
                </a:solidFill>
                <a:latin typeface="Calibri" panose="020F0502020204030204"/>
              </a:rPr>
              <a:t>AoA Plan</a:t>
            </a:r>
          </a:p>
        </p:txBody>
      </p:sp>
      <p:pic>
        <p:nvPicPr>
          <p:cNvPr id="35" name="Picture 34">
            <a:extLst>
              <a:ext uri="{FF2B5EF4-FFF2-40B4-BE49-F238E27FC236}">
                <a16:creationId xmlns:a16="http://schemas.microsoft.com/office/drawing/2014/main" id="{69BE7230-BFF1-DCA7-9BDD-70627D65C813}"/>
              </a:ext>
            </a:extLst>
          </p:cNvPr>
          <p:cNvPicPr>
            <a:picLocks noChangeAspect="1"/>
          </p:cNvPicPr>
          <p:nvPr/>
        </p:nvPicPr>
        <p:blipFill>
          <a:blip r:embed="rId6"/>
          <a:stretch>
            <a:fillRect/>
          </a:stretch>
        </p:blipFill>
        <p:spPr>
          <a:xfrm>
            <a:off x="21893703" y="4406531"/>
            <a:ext cx="9151240" cy="6703374"/>
          </a:xfrm>
          <a:prstGeom prst="rect">
            <a:avLst/>
          </a:prstGeom>
        </p:spPr>
      </p:pic>
      <p:sp>
        <p:nvSpPr>
          <p:cNvPr id="36" name="TextBox 35">
            <a:extLst>
              <a:ext uri="{FF2B5EF4-FFF2-40B4-BE49-F238E27FC236}">
                <a16:creationId xmlns:a16="http://schemas.microsoft.com/office/drawing/2014/main" id="{B5F81DB3-1946-720D-C410-B3A370A23CFA}"/>
              </a:ext>
            </a:extLst>
          </p:cNvPr>
          <p:cNvSpPr txBox="1"/>
          <p:nvPr/>
        </p:nvSpPr>
        <p:spPr>
          <a:xfrm>
            <a:off x="9934462" y="11060415"/>
            <a:ext cx="7737377" cy="6740307"/>
          </a:xfrm>
          <a:prstGeom prst="rect">
            <a:avLst/>
          </a:prstGeom>
          <a:solidFill>
            <a:schemeClr val="bg1"/>
          </a:solidFill>
        </p:spPr>
        <p:txBody>
          <a:bodyPr wrap="square">
            <a:spAutoFit/>
          </a:bodyPr>
          <a:lstStyle>
            <a:defPPr>
              <a:defRPr lang="en-US"/>
            </a:defPPr>
            <a:lvl1pPr>
              <a:defRPr sz="1600" b="1"/>
            </a:lvl1pPr>
          </a:lstStyle>
          <a:p>
            <a:pPr defTabSz="2468818">
              <a:defRPr/>
            </a:pPr>
            <a:r>
              <a:rPr lang="en-US" sz="4320" dirty="0">
                <a:solidFill>
                  <a:prstClr val="black"/>
                </a:solidFill>
                <a:latin typeface="Calibri" panose="020F0502020204030204"/>
              </a:rPr>
              <a:t>Mission Baseline: </a:t>
            </a:r>
            <a:r>
              <a:rPr lang="en-US" sz="4320" b="0" dirty="0">
                <a:solidFill>
                  <a:prstClr val="black"/>
                </a:solidFill>
                <a:latin typeface="Calibri" panose="020F0502020204030204"/>
              </a:rPr>
              <a:t>Analysis and artifacts from ME – evolving analysis, including gap analysis, of the mission-efficacy based on programs or prototypes contributing to a mission area. Mission definition and scenarios, mission objectives, MOEs, security, threat quantification, analytical models, and data.</a:t>
            </a:r>
          </a:p>
        </p:txBody>
      </p:sp>
      <p:sp>
        <p:nvSpPr>
          <p:cNvPr id="37" name="TextBox 36">
            <a:extLst>
              <a:ext uri="{FF2B5EF4-FFF2-40B4-BE49-F238E27FC236}">
                <a16:creationId xmlns:a16="http://schemas.microsoft.com/office/drawing/2014/main" id="{2D0C08EA-1FB7-93AF-960F-CA25CAA9F88B}"/>
              </a:ext>
            </a:extLst>
          </p:cNvPr>
          <p:cNvSpPr txBox="1"/>
          <p:nvPr/>
        </p:nvSpPr>
        <p:spPr>
          <a:xfrm>
            <a:off x="7755936" y="1824566"/>
            <a:ext cx="17079686" cy="2019604"/>
          </a:xfrm>
          <a:prstGeom prst="rect">
            <a:avLst/>
          </a:prstGeom>
          <a:noFill/>
        </p:spPr>
        <p:txBody>
          <a:bodyPr wrap="square" rtlCol="0">
            <a:spAutoFit/>
          </a:bodyPr>
          <a:lstStyle/>
          <a:p>
            <a:pPr algn="ctr"/>
            <a:r>
              <a:rPr lang="en-US" dirty="0">
                <a:solidFill>
                  <a:srgbClr val="C00000"/>
                </a:solidFill>
              </a:rPr>
              <a:t>Before the Materiel Development Decision (MDD)</a:t>
            </a:r>
            <a:br>
              <a:rPr lang="en-US" dirty="0">
                <a:solidFill>
                  <a:srgbClr val="C00000"/>
                </a:solidFill>
              </a:rPr>
            </a:br>
            <a:r>
              <a:rPr lang="en-US" dirty="0">
                <a:solidFill>
                  <a:srgbClr val="C00000"/>
                </a:solidFill>
              </a:rPr>
              <a:t>DoDI 5000.88</a:t>
            </a:r>
          </a:p>
        </p:txBody>
      </p:sp>
    </p:spTree>
    <p:extLst>
      <p:ext uri="{BB962C8B-B14F-4D97-AF65-F5344CB8AC3E}">
        <p14:creationId xmlns:p14="http://schemas.microsoft.com/office/powerpoint/2010/main" val="246665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5176" y="-391886"/>
            <a:ext cx="29626560" cy="2111493"/>
          </a:xfrm>
        </p:spPr>
        <p:txBody>
          <a:bodyPr vert="horz" lIns="313502" tIns="156751" rIns="313502" bIns="156751" rtlCol="0" anchor="ctr">
            <a:normAutofit/>
          </a:bodyPr>
          <a:lstStyle/>
          <a:p>
            <a:r>
              <a:rPr lang="en-US" sz="9600" dirty="0"/>
              <a:t>Milestone A</a:t>
            </a:r>
          </a:p>
        </p:txBody>
      </p:sp>
      <p:pic>
        <p:nvPicPr>
          <p:cNvPr id="4" name="Picture 3"/>
          <p:cNvPicPr>
            <a:picLocks noChangeAspect="1"/>
          </p:cNvPicPr>
          <p:nvPr/>
        </p:nvPicPr>
        <p:blipFill>
          <a:blip r:embed="rId2"/>
          <a:stretch>
            <a:fillRect/>
          </a:stretch>
        </p:blipFill>
        <p:spPr>
          <a:xfrm>
            <a:off x="8456890" y="1439020"/>
            <a:ext cx="7651454" cy="4794424"/>
          </a:xfrm>
          <a:prstGeom prst="rect">
            <a:avLst/>
          </a:prstGeom>
        </p:spPr>
      </p:pic>
      <p:pic>
        <p:nvPicPr>
          <p:cNvPr id="5" name="Content Placeholder 4"/>
          <p:cNvPicPr>
            <a:picLocks noGrp="1" noChangeAspect="1"/>
          </p:cNvPicPr>
          <p:nvPr>
            <p:ph idx="1"/>
          </p:nvPr>
        </p:nvPicPr>
        <p:blipFill>
          <a:blip r:embed="rId3"/>
          <a:stretch>
            <a:fillRect/>
          </a:stretch>
        </p:blipFill>
        <p:spPr>
          <a:xfrm>
            <a:off x="14995933" y="1776573"/>
            <a:ext cx="7567505" cy="4506299"/>
          </a:xfrm>
          <a:prstGeom prst="rect">
            <a:avLst/>
          </a:prstGeom>
        </p:spPr>
      </p:pic>
      <p:sp>
        <p:nvSpPr>
          <p:cNvPr id="6" name="Oval 5"/>
          <p:cNvSpPr/>
          <p:nvPr/>
        </p:nvSpPr>
        <p:spPr>
          <a:xfrm>
            <a:off x="14902249" y="1340166"/>
            <a:ext cx="1383955" cy="13839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20044748" y="3070114"/>
            <a:ext cx="2926919" cy="782445"/>
          </a:xfrm>
          <a:prstGeom prst="rect">
            <a:avLst/>
          </a:prstGeom>
        </p:spPr>
      </p:pic>
      <p:sp>
        <p:nvSpPr>
          <p:cNvPr id="8" name="Content Placeholder 2"/>
          <p:cNvSpPr txBox="1">
            <a:spLocks/>
          </p:cNvSpPr>
          <p:nvPr/>
        </p:nvSpPr>
        <p:spPr>
          <a:xfrm>
            <a:off x="1762861" y="4335166"/>
            <a:ext cx="29626560" cy="17149195"/>
          </a:xfrm>
          <a:prstGeom prst="rect">
            <a:avLst/>
          </a:prstGeom>
        </p:spPr>
        <p:txBody>
          <a:bodyPr vert="horz" lIns="313502" tIns="156751" rIns="313502" bIns="156751" rtlCol="0">
            <a:normAutofit fontScale="92500" lnSpcReduction="20000"/>
          </a:bodyPr>
          <a:lstStyle>
            <a:lvl1pPr marL="1175633" indent="-1175633" algn="l" defTabSz="3135020"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a:lstStyle>
          <a:p>
            <a:pPr marL="0" indent="0">
              <a:buNone/>
            </a:pPr>
            <a:r>
              <a:rPr lang="en-US" sz="4400" b="1" dirty="0">
                <a:solidFill>
                  <a:srgbClr val="355E91"/>
                </a:solidFill>
              </a:rPr>
              <a:t>3.7. MILESTONE A. </a:t>
            </a:r>
          </a:p>
          <a:p>
            <a:pPr marL="0" indent="0">
              <a:buNone/>
            </a:pPr>
            <a:endParaRPr lang="en-US" sz="4400" dirty="0">
              <a:solidFill>
                <a:srgbClr val="355E91"/>
              </a:solidFill>
            </a:endParaRPr>
          </a:p>
          <a:p>
            <a:pPr marL="457200" indent="0">
              <a:buNone/>
            </a:pPr>
            <a:r>
              <a:rPr lang="en-US" sz="4400" b="1" dirty="0">
                <a:solidFill>
                  <a:srgbClr val="355E91"/>
                </a:solidFill>
              </a:rPr>
              <a:t>a. Purpose. </a:t>
            </a:r>
            <a:endParaRPr lang="en-US" sz="4400" dirty="0">
              <a:solidFill>
                <a:srgbClr val="355E91"/>
              </a:solidFill>
            </a:endParaRPr>
          </a:p>
          <a:p>
            <a:pPr marL="1657350" indent="-742950">
              <a:buAutoNum type="arabicParenBoth"/>
            </a:pPr>
            <a:r>
              <a:rPr lang="en-US" sz="4400" dirty="0">
                <a:solidFill>
                  <a:srgbClr val="000000"/>
                </a:solidFill>
              </a:rPr>
              <a:t>Milestone A approves program entry into the technology maturation and risk reduction (TMRR) phase, approval of the program acquisition strategy, and release of the final request for proposals (RFPs) for TMRR activities. A draft capability development document (CDD) approved by the DoD Component informs the acquisition strategy and the RFP for TMRR.</a:t>
            </a:r>
          </a:p>
          <a:p>
            <a:pPr marL="1657350" indent="-742950">
              <a:buAutoNum type="arabicParenBoth"/>
            </a:pPr>
            <a:endParaRPr lang="en-US" sz="4400" dirty="0">
              <a:solidFill>
                <a:srgbClr val="000000"/>
              </a:solidFill>
            </a:endParaRPr>
          </a:p>
          <a:p>
            <a:pPr marL="914400" indent="0">
              <a:buNone/>
            </a:pPr>
            <a:r>
              <a:rPr lang="en-US" sz="4400" dirty="0">
                <a:solidFill>
                  <a:srgbClr val="000000"/>
                </a:solidFill>
              </a:rPr>
              <a:t>(2) Principal considerations include: </a:t>
            </a:r>
          </a:p>
          <a:p>
            <a:pPr marL="1371600" indent="0">
              <a:buNone/>
            </a:pPr>
            <a:r>
              <a:rPr lang="en-US" sz="4400" dirty="0">
                <a:solidFill>
                  <a:srgbClr val="000000"/>
                </a:solidFill>
              </a:rPr>
              <a:t>(a) Justification for and the affordability and feasibility of the preferred military solution; </a:t>
            </a:r>
          </a:p>
          <a:p>
            <a:pPr marL="1371600" indent="0">
              <a:buNone/>
            </a:pPr>
            <a:r>
              <a:rPr lang="en-US" sz="4400" dirty="0">
                <a:solidFill>
                  <a:srgbClr val="000000"/>
                </a:solidFill>
              </a:rPr>
              <a:t>(b) Identification of the technologies that must be matured during the TMRR phase; </a:t>
            </a:r>
          </a:p>
          <a:p>
            <a:pPr marL="1371600" indent="0">
              <a:buNone/>
            </a:pPr>
            <a:r>
              <a:rPr lang="en-US" sz="4400" dirty="0">
                <a:solidFill>
                  <a:srgbClr val="000000"/>
                </a:solidFill>
              </a:rPr>
              <a:t>(c) The scope of the capability requirement trade space and an understanding of the priorities within that trade space; </a:t>
            </a:r>
          </a:p>
          <a:p>
            <a:pPr marL="1371600" indent="0">
              <a:buNone/>
            </a:pPr>
            <a:r>
              <a:rPr lang="en-US" sz="4400" dirty="0">
                <a:solidFill>
                  <a:srgbClr val="000000"/>
                </a:solidFill>
              </a:rPr>
              <a:t>(d) Technical, cost and schedule risks, and the plans and funding to offset them during the TMRR phase; </a:t>
            </a:r>
          </a:p>
          <a:p>
            <a:pPr marL="1371600" indent="0">
              <a:buNone/>
            </a:pPr>
            <a:r>
              <a:rPr lang="en-US" sz="4400" dirty="0">
                <a:solidFill>
                  <a:srgbClr val="000000"/>
                </a:solidFill>
              </a:rPr>
              <a:t>(e) A proposed acquisition strategy, including intellectual property (IP), program protection, and exportability and acquisition planning; </a:t>
            </a:r>
          </a:p>
          <a:p>
            <a:pPr marL="1371600" indent="0">
              <a:buNone/>
            </a:pPr>
            <a:r>
              <a:rPr lang="en-US" sz="4400" dirty="0">
                <a:solidFill>
                  <a:srgbClr val="000000"/>
                </a:solidFill>
              </a:rPr>
              <a:t>(f) The test strategy; </a:t>
            </a:r>
          </a:p>
          <a:p>
            <a:pPr marL="1371600" indent="0">
              <a:buNone/>
            </a:pPr>
            <a:r>
              <a:rPr lang="en-US" sz="4400" dirty="0">
                <a:solidFill>
                  <a:srgbClr val="000000"/>
                </a:solidFill>
              </a:rPr>
              <a:t>(g) A life-cycle mission data plan for each intelligence mission data-dependent program (including cyber) and the projected threat and its impact on the materiel solution. </a:t>
            </a:r>
          </a:p>
          <a:p>
            <a:pPr marL="1371600" indent="0">
              <a:buNone/>
            </a:pPr>
            <a:endParaRPr lang="en-US" sz="4400" dirty="0">
              <a:solidFill>
                <a:srgbClr val="000000"/>
              </a:solidFill>
            </a:endParaRPr>
          </a:p>
          <a:p>
            <a:pPr marL="457200" indent="0">
              <a:buNone/>
            </a:pPr>
            <a:r>
              <a:rPr lang="en-US" sz="4400" b="1" dirty="0">
                <a:solidFill>
                  <a:srgbClr val="355E91"/>
                </a:solidFill>
              </a:rPr>
              <a:t>b. At the Milestone A Review. </a:t>
            </a:r>
            <a:endParaRPr lang="en-US" sz="4400" dirty="0">
              <a:solidFill>
                <a:srgbClr val="355E91"/>
              </a:solidFill>
            </a:endParaRPr>
          </a:p>
          <a:p>
            <a:pPr marL="1657350" indent="-742950">
              <a:buAutoNum type="arabicParenBoth"/>
            </a:pPr>
            <a:r>
              <a:rPr lang="en-US" sz="4400" dirty="0">
                <a:solidFill>
                  <a:srgbClr val="000000"/>
                </a:solidFill>
              </a:rPr>
              <a:t>The PM will present the acquisition strategy, the business approach, “Should Cost” targets, framing assumptions, an assessment of program risk and planned mitigation actions, and initial PS planning. </a:t>
            </a:r>
          </a:p>
          <a:p>
            <a:pPr marL="1657350" indent="-742950">
              <a:buAutoNum type="arabicParenBoth"/>
            </a:pPr>
            <a:endParaRPr lang="en-US" sz="4400" dirty="0">
              <a:solidFill>
                <a:srgbClr val="000000"/>
              </a:solidFill>
            </a:endParaRPr>
          </a:p>
          <a:p>
            <a:pPr marL="914400" indent="0">
              <a:buNone/>
            </a:pPr>
            <a:r>
              <a:rPr lang="en-US" sz="4400" dirty="0">
                <a:solidFill>
                  <a:srgbClr val="000000"/>
                </a:solidFill>
              </a:rPr>
              <a:t>(2) For MDAPs, the DoD Component will present a quantitatively supported affordability analysis based on the resources projected to be available in the DoD Component portfolio(s) or mission area(s) associated with the program under consideration. Similar, appropriately-scaled affordability analyses will be required for all other programs. The analysis will demonstrate the DoD Component’s ability to afford the program over its life cycle, and the DoD Component will demonstrate that the program will be fully funded within the Future Years Defense Program (FYDP). </a:t>
            </a:r>
          </a:p>
        </p:txBody>
      </p:sp>
      <p:grpSp>
        <p:nvGrpSpPr>
          <p:cNvPr id="12" name="Group 11"/>
          <p:cNvGrpSpPr/>
          <p:nvPr/>
        </p:nvGrpSpPr>
        <p:grpSpPr>
          <a:xfrm>
            <a:off x="30817756" y="19359972"/>
            <a:ext cx="1917195" cy="2239639"/>
            <a:chOff x="8495953" y="6173511"/>
            <a:chExt cx="559293" cy="555765"/>
          </a:xfrm>
        </p:grpSpPr>
        <p:sp>
          <p:nvSpPr>
            <p:cNvPr id="13" name="Right Arrow 12">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p>
          </p:txBody>
        </p:sp>
        <p:sp>
          <p:nvSpPr>
            <p:cNvPr id="14" name="TextBox 13"/>
            <p:cNvSpPr txBox="1"/>
            <p:nvPr/>
          </p:nvSpPr>
          <p:spPr>
            <a:xfrm>
              <a:off x="8548348" y="6173511"/>
              <a:ext cx="492046" cy="252036"/>
            </a:xfrm>
            <a:prstGeom prst="rect">
              <a:avLst/>
            </a:prstGeom>
            <a:noFill/>
          </p:spPr>
          <p:txBody>
            <a:bodyPr wrap="none" rtlCol="0">
              <a:spAutoFit/>
            </a:bodyPr>
            <a:lstStyle/>
            <a:p>
              <a:r>
                <a:rPr lang="en-US" sz="6000" b="1" dirty="0"/>
                <a:t>Back</a:t>
              </a:r>
            </a:p>
          </p:txBody>
        </p:sp>
      </p:grpSp>
      <p:sp>
        <p:nvSpPr>
          <p:cNvPr id="15" name="Rectangle 14">
            <a:hlinkClick r:id="rId5"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6" tooltip="AAFDID"/>
          </p:cNvPr>
          <p:cNvPicPr>
            <a:picLocks noChangeAspect="1"/>
          </p:cNvPicPr>
          <p:nvPr/>
        </p:nvPicPr>
        <p:blipFill>
          <a:blip r:embed="rId7"/>
          <a:stretch>
            <a:fillRect/>
          </a:stretch>
        </p:blipFill>
        <p:spPr>
          <a:xfrm>
            <a:off x="8456890" y="20154900"/>
            <a:ext cx="17287875" cy="1790700"/>
          </a:xfrm>
          <a:prstGeom prst="rect">
            <a:avLst/>
          </a:prstGeom>
        </p:spPr>
      </p:pic>
      <p:sp>
        <p:nvSpPr>
          <p:cNvPr id="9" name="TextBox 8">
            <a:extLst>
              <a:ext uri="{FF2B5EF4-FFF2-40B4-BE49-F238E27FC236}">
                <a16:creationId xmlns:a16="http://schemas.microsoft.com/office/drawing/2014/main" id="{DA03E696-9D31-7C53-5B26-82734A8E32D8}"/>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453600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Systems Engineering Plan (SEP)</a:t>
            </a:r>
          </a:p>
        </p:txBody>
      </p:sp>
      <p:sp>
        <p:nvSpPr>
          <p:cNvPr id="3" name="Content Placeholder 2"/>
          <p:cNvSpPr>
            <a:spLocks noGrp="1"/>
          </p:cNvSpPr>
          <p:nvPr>
            <p:ph idx="1"/>
          </p:nvPr>
        </p:nvSpPr>
        <p:spPr>
          <a:xfrm>
            <a:off x="1255725" y="2931459"/>
            <a:ext cx="29626560" cy="15524984"/>
          </a:xfrm>
        </p:spPr>
        <p:txBody>
          <a:bodyPr>
            <a:normAutofit/>
          </a:bodyPr>
          <a:lstStyle/>
          <a:p>
            <a:pPr defTabSz="862013"/>
            <a:r>
              <a:rPr lang="en-US" sz="5400" dirty="0">
                <a:solidFill>
                  <a:srgbClr val="000000"/>
                </a:solidFill>
              </a:rPr>
              <a:t>An acquisition program’s primary technical planning document to help Program Managers develop, communicate, and manage the overall systems engineering (SE) approach that guides all technical activities of the program. The SEP documents key technical risks, processes, resources, metrics, systems engineering (SE) products, organizations, design considerations, and completed and scheduled SE activities.  It serves as the blueprint for the integration and management of technical processes and design development in order to define and balance system performance, cost, schedule, risk, and security within the program and throughout its life cycle. The SEP is a living document in which SE planning should be kept current and fidelity should evolve as the program progresses through each acquisition phase.  </a:t>
            </a:r>
          </a:p>
          <a:p>
            <a:pPr defTabSz="862013"/>
            <a:r>
              <a:rPr lang="en-US" sz="5400" dirty="0">
                <a:solidFill>
                  <a:srgbClr val="000000"/>
                </a:solidFill>
              </a:rPr>
              <a:t>Policy and guidance documents provide a starting point for the PM, Systems Engineer, and Lead Software Engineer to develop the program’s unique set of technical reviews and audits. Tailoring is expected to best suit the program objectives. The SEP captures the output of this tailoring and is reviewed and approved to solidify the program plan.</a:t>
            </a:r>
          </a:p>
          <a:p>
            <a:pPr defTabSz="862013"/>
            <a:r>
              <a:rPr lang="en-US" sz="5400" dirty="0"/>
              <a:t>For MDAPs, the technical approach will incorporate a modular open systems approach (MOSA) to the maximum extent practicable. All other programs should consider implementing MOSA.</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0703628" y="16526468"/>
            <a:ext cx="10730753" cy="646331"/>
          </a:xfrm>
          <a:prstGeom prst="rect">
            <a:avLst/>
          </a:prstGeom>
          <a:noFill/>
        </p:spPr>
        <p:txBody>
          <a:bodyPr wrap="square" rtlCol="0">
            <a:spAutoFit/>
          </a:bodyPr>
          <a:lstStyle/>
          <a:p>
            <a:pPr algn="ctr"/>
            <a:r>
              <a:rPr lang="en-US" sz="3600" dirty="0">
                <a:hlinkClick r:id="rId3"/>
              </a:rPr>
              <a:t>System Engineering Plan (SEP) Outline 4.0</a:t>
            </a:r>
            <a:endParaRPr lang="en-US" sz="3600" dirty="0"/>
          </a:p>
        </p:txBody>
      </p:sp>
      <p:sp>
        <p:nvSpPr>
          <p:cNvPr id="16" name="TextBox 15">
            <a:hlinkClick r:id="rId4"/>
            <a:extLst>
              <a:ext uri="{FF2B5EF4-FFF2-40B4-BE49-F238E27FC236}">
                <a16:creationId xmlns:a16="http://schemas.microsoft.com/office/drawing/2014/main" id="{3CEF8170-8020-51FD-3B64-E4916AA79E48}"/>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4" tooltip="Engineering of Defense Systems Guidebook"/>
              </a:rPr>
              <a:t>Engineering of Defense Systems Guidebook</a:t>
            </a:r>
            <a:endParaRPr lang="en-US" sz="3200" dirty="0"/>
          </a:p>
        </p:txBody>
      </p:sp>
      <p:sp>
        <p:nvSpPr>
          <p:cNvPr id="17" name="TextBox 16">
            <a:extLst>
              <a:ext uri="{FF2B5EF4-FFF2-40B4-BE49-F238E27FC236}">
                <a16:creationId xmlns:a16="http://schemas.microsoft.com/office/drawing/2014/main" id="{28642D1A-0570-0E38-E87B-248B688D6EB8}"/>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5"/>
              </a:rPr>
              <a:t>Systems Engineering Guidebook</a:t>
            </a:r>
            <a:endParaRPr lang="en-US" sz="3200" dirty="0"/>
          </a:p>
        </p:txBody>
      </p:sp>
      <p:sp>
        <p:nvSpPr>
          <p:cNvPr id="18" name="TextBox 17">
            <a:extLst>
              <a:ext uri="{FF2B5EF4-FFF2-40B4-BE49-F238E27FC236}">
                <a16:creationId xmlns:a16="http://schemas.microsoft.com/office/drawing/2014/main" id="{FB03E25C-4219-F5C0-B585-BC867EA65A5F}"/>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6"/>
              </a:rPr>
              <a:t>DoDi</a:t>
            </a:r>
            <a:r>
              <a:rPr lang="en-US" sz="3200" dirty="0">
                <a:hlinkClick r:id="rId6"/>
              </a:rPr>
              <a:t> 5000.88 Engineering of Defense Systems</a:t>
            </a:r>
            <a:endParaRPr lang="en-US" sz="3200" dirty="0"/>
          </a:p>
        </p:txBody>
      </p:sp>
    </p:spTree>
    <p:extLst>
      <p:ext uri="{BB962C8B-B14F-4D97-AF65-F5344CB8AC3E}">
        <p14:creationId xmlns:p14="http://schemas.microsoft.com/office/powerpoint/2010/main" val="2485327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System Requirements Review (SRR)</a:t>
            </a:r>
          </a:p>
        </p:txBody>
      </p:sp>
      <p:sp>
        <p:nvSpPr>
          <p:cNvPr id="3" name="Content Placeholder 2"/>
          <p:cNvSpPr>
            <a:spLocks noGrp="1"/>
          </p:cNvSpPr>
          <p:nvPr>
            <p:ph idx="1"/>
          </p:nvPr>
        </p:nvSpPr>
        <p:spPr>
          <a:xfrm>
            <a:off x="1255725" y="2931458"/>
            <a:ext cx="29626560" cy="16987303"/>
          </a:xfrm>
        </p:spPr>
        <p:txBody>
          <a:bodyPr>
            <a:normAutofit/>
          </a:bodyPr>
          <a:lstStyle/>
          <a:p>
            <a:pPr defTabSz="862013"/>
            <a:r>
              <a:rPr lang="en-US" sz="5200" dirty="0">
                <a:solidFill>
                  <a:srgbClr val="000000"/>
                </a:solidFill>
              </a:rPr>
              <a:t>The SRR is a multi-disciplined technical review to ensure that the developer understands the system requirements and is ready to proceed with the initial system design. </a:t>
            </a:r>
          </a:p>
          <a:p>
            <a:pPr defTabSz="862013"/>
            <a:r>
              <a:rPr lang="en-US" sz="5200" dirty="0">
                <a:solidFill>
                  <a:srgbClr val="000000"/>
                </a:solidFill>
              </a:rPr>
              <a:t>A SRR or System Functional Review (SFR) is mandatory per DoDI 5000.88, Section 3.5.a. This review assesses whether the system requirements as captured in the system performance specification (sometimes referred to as the System Requirements Document (SRD)):</a:t>
            </a:r>
          </a:p>
          <a:p>
            <a:pPr marL="2424760" lvl="1" indent="-857250" defTabSz="862013"/>
            <a:r>
              <a:rPr lang="en-US" sz="5400" dirty="0">
                <a:solidFill>
                  <a:srgbClr val="000000"/>
                </a:solidFill>
              </a:rPr>
              <a:t>Are consistent with the preferred materiel solution (including its support concept)</a:t>
            </a:r>
          </a:p>
          <a:p>
            <a:pPr marL="2424760" lvl="1" indent="-857250" defTabSz="862013"/>
            <a:r>
              <a:rPr lang="en-US" sz="5400" dirty="0">
                <a:solidFill>
                  <a:srgbClr val="000000"/>
                </a:solidFill>
              </a:rPr>
              <a:t>Are consistent with technology maturation plans</a:t>
            </a:r>
          </a:p>
          <a:p>
            <a:pPr marL="2424760" lvl="1" indent="-857250" defTabSz="862013"/>
            <a:r>
              <a:rPr lang="en-US" sz="5400" dirty="0">
                <a:solidFill>
                  <a:srgbClr val="000000"/>
                </a:solidFill>
              </a:rPr>
              <a:t>Adequately consider the maturity of interdependent systems</a:t>
            </a:r>
          </a:p>
          <a:p>
            <a:pPr marL="2424760" lvl="1" indent="-857250" defTabSz="862013"/>
            <a:r>
              <a:rPr lang="en-US" sz="5400" dirty="0">
                <a:solidFill>
                  <a:srgbClr val="000000"/>
                </a:solidFill>
              </a:rPr>
              <a:t>Are clearly stated and are measurable and testable</a:t>
            </a:r>
          </a:p>
          <a:p>
            <a:pPr marL="1371571" lvl="1" indent="-1371571" defTabSz="862013">
              <a:buFont typeface="Arial" panose="020B0604020202020204" pitchFamily="34" charset="0"/>
              <a:buChar char="•"/>
            </a:pPr>
            <a:r>
              <a:rPr lang="en-US" sz="5200" dirty="0">
                <a:solidFill>
                  <a:srgbClr val="000000"/>
                </a:solidFill>
              </a:rPr>
              <a:t>The program office should perform an SRR to assess readiness and risks of the technical content of the draft RFP(s) before RFP release and ensure performance requirements are traceable to requirements. This review should occur after the selection of the preferred solution and after sufficient analysis has occurred to develop a draft performance specification.</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9743509" y="15442262"/>
            <a:ext cx="12075459" cy="3908762"/>
          </a:xfrm>
          <a:prstGeom prst="rect">
            <a:avLst/>
          </a:prstGeom>
          <a:noFill/>
        </p:spPr>
        <p:txBody>
          <a:bodyPr wrap="square" rtlCol="0">
            <a:spAutoFit/>
          </a:bodyPr>
          <a:lstStyle/>
          <a:p>
            <a:pPr algn="ctr"/>
            <a:r>
              <a:rPr lang="en-US" dirty="0"/>
              <a:t>Register with </a:t>
            </a:r>
            <a:r>
              <a:rPr lang="en-US" dirty="0">
                <a:hlinkClick r:id="rId3"/>
              </a:rPr>
              <a:t>DLA Assist </a:t>
            </a:r>
            <a:r>
              <a:rPr lang="en-US" dirty="0"/>
              <a:t>for access to IEEE </a:t>
            </a:r>
            <a:r>
              <a:rPr lang="en-US" dirty="0" err="1"/>
              <a:t>Std</a:t>
            </a:r>
            <a:r>
              <a:rPr lang="en-US" dirty="0"/>
              <a:t> 15288.2™-2014 </a:t>
            </a:r>
          </a:p>
          <a:p>
            <a:pPr algn="ctr"/>
            <a:r>
              <a:rPr lang="en-US" dirty="0"/>
              <a:t>IEEE Standard for Technical Reviews</a:t>
            </a:r>
          </a:p>
          <a:p>
            <a:pPr algn="ctr"/>
            <a:r>
              <a:rPr lang="en-US" dirty="0"/>
              <a:t>and Audits on Defense Programs</a:t>
            </a:r>
          </a:p>
        </p:txBody>
      </p:sp>
      <p:sp>
        <p:nvSpPr>
          <p:cNvPr id="16" name="TextBox 15">
            <a:hlinkClick r:id="rId4"/>
          </p:cNvPr>
          <p:cNvSpPr txBox="1"/>
          <p:nvPr/>
        </p:nvSpPr>
        <p:spPr>
          <a:xfrm>
            <a:off x="22943283" y="15316326"/>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7" name="Picture 16">
            <a:hlinkClick r:id="rId5"/>
          </p:cNvPr>
          <p:cNvPicPr>
            <a:picLocks noChangeAspect="1"/>
          </p:cNvPicPr>
          <p:nvPr/>
        </p:nvPicPr>
        <p:blipFill>
          <a:blip r:embed="rId6"/>
          <a:stretch>
            <a:fillRect/>
          </a:stretch>
        </p:blipFill>
        <p:spPr>
          <a:xfrm>
            <a:off x="26696396" y="16331110"/>
            <a:ext cx="2310584" cy="1725318"/>
          </a:xfrm>
          <a:prstGeom prst="rect">
            <a:avLst/>
          </a:prstGeom>
        </p:spPr>
      </p:pic>
      <p:grpSp>
        <p:nvGrpSpPr>
          <p:cNvPr id="15" name="Group 14">
            <a:extLst>
              <a:ext uri="{FF2B5EF4-FFF2-40B4-BE49-F238E27FC236}">
                <a16:creationId xmlns:a16="http://schemas.microsoft.com/office/drawing/2014/main" id="{FD84B39A-21A7-9BAE-65FF-3CF69AFF5DAF}"/>
              </a:ext>
            </a:extLst>
          </p:cNvPr>
          <p:cNvGrpSpPr/>
          <p:nvPr/>
        </p:nvGrpSpPr>
        <p:grpSpPr>
          <a:xfrm>
            <a:off x="529890" y="19758078"/>
            <a:ext cx="10081962" cy="2151102"/>
            <a:chOff x="496152" y="19429655"/>
            <a:chExt cx="7316283" cy="2151102"/>
          </a:xfrm>
        </p:grpSpPr>
        <p:sp>
          <p:nvSpPr>
            <p:cNvPr id="18" name="TextBox 17">
              <a:hlinkClick r:id="rId7"/>
              <a:extLst>
                <a:ext uri="{FF2B5EF4-FFF2-40B4-BE49-F238E27FC236}">
                  <a16:creationId xmlns:a16="http://schemas.microsoft.com/office/drawing/2014/main" id="{DC58985A-BEA7-E976-59D4-EDD505807E6D}"/>
                </a:ext>
              </a:extLst>
            </p:cNvPr>
            <p:cNvSpPr txBox="1">
              <a:spLocks/>
            </p:cNvSpPr>
            <p:nvPr/>
          </p:nvSpPr>
          <p:spPr>
            <a:xfrm>
              <a:off x="496152" y="20503539"/>
              <a:ext cx="6147644" cy="1077218"/>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19" name="TextBox 18">
              <a:extLst>
                <a:ext uri="{FF2B5EF4-FFF2-40B4-BE49-F238E27FC236}">
                  <a16:creationId xmlns:a16="http://schemas.microsoft.com/office/drawing/2014/main" id="{46FDF8BB-E061-A3EF-1A45-9DF606664FC8}"/>
                </a:ext>
              </a:extLst>
            </p:cNvPr>
            <p:cNvSpPr txBox="1"/>
            <p:nvPr/>
          </p:nvSpPr>
          <p:spPr>
            <a:xfrm>
              <a:off x="496152" y="19968264"/>
              <a:ext cx="6768815"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0" name="TextBox 19">
              <a:extLst>
                <a:ext uri="{FF2B5EF4-FFF2-40B4-BE49-F238E27FC236}">
                  <a16:creationId xmlns:a16="http://schemas.microsoft.com/office/drawing/2014/main" id="{D300A401-43CD-13DB-D24C-D24E56AA5964}"/>
                </a:ext>
              </a:extLst>
            </p:cNvPr>
            <p:cNvSpPr txBox="1"/>
            <p:nvPr/>
          </p:nvSpPr>
          <p:spPr>
            <a:xfrm>
              <a:off x="496152" y="19429655"/>
              <a:ext cx="7316283" cy="1077218"/>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grpSp>
    </p:spTree>
    <p:extLst>
      <p:ext uri="{BB962C8B-B14F-4D97-AF65-F5344CB8AC3E}">
        <p14:creationId xmlns:p14="http://schemas.microsoft.com/office/powerpoint/2010/main" val="4197214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Integrated Baseline Review (IBR)</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34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8548348" y="6173511"/>
              <a:ext cx="492046" cy="252036"/>
            </a:xfrm>
            <a:prstGeom prst="rect">
              <a:avLst/>
            </a:prstGeom>
            <a:noFill/>
          </p:spPr>
          <p:txBody>
            <a:bodyPr wrap="none" rtlCol="0">
              <a:spAutoFit/>
            </a:bodyPr>
            <a:lstStyle/>
            <a:p>
              <a:pPr marL="0" marR="0" lvl="0" indent="0" algn="l" defTabSz="31350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62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hlinkClick r:id="rId3"/>
          </p:cNvPr>
          <p:cNvSpPr txBox="1"/>
          <p:nvPr/>
        </p:nvSpPr>
        <p:spPr>
          <a:xfrm>
            <a:off x="9974296" y="18359698"/>
            <a:ext cx="12075459" cy="2000548"/>
          </a:xfrm>
          <a:prstGeom prst="rect">
            <a:avLst/>
          </a:prstGeom>
          <a:noFill/>
        </p:spPr>
        <p:txBody>
          <a:bodyPr wrap="square" rtlCol="0">
            <a:spAutoFit/>
          </a:bodyPr>
          <a:lstStyle/>
          <a:p>
            <a:pPr marL="0" marR="0" lvl="0" indent="0" algn="ctr" defTabSz="313502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hlinkClick r:id="rId4"/>
              </a:rPr>
              <a:t>Acquipedia Article on Integrated Baseline Reviews</a:t>
            </a:r>
            <a:endParaRPr lang="en-US" dirty="0">
              <a:solidFill>
                <a:prstClr val="black"/>
              </a:solidFill>
              <a:latin typeface="Calibri"/>
            </a:endParaRPr>
          </a:p>
        </p:txBody>
      </p:sp>
      <p:sp>
        <p:nvSpPr>
          <p:cNvPr id="11" name="TextBox 10">
            <a:hlinkClick r:id="rId3"/>
          </p:cNvPr>
          <p:cNvSpPr txBox="1"/>
          <p:nvPr/>
        </p:nvSpPr>
        <p:spPr>
          <a:xfrm>
            <a:off x="9681652" y="14887110"/>
            <a:ext cx="12075459" cy="2000548"/>
          </a:xfrm>
          <a:prstGeom prst="rect">
            <a:avLst/>
          </a:prstGeom>
          <a:noFill/>
        </p:spPr>
        <p:txBody>
          <a:bodyPr wrap="square" rtlCol="0">
            <a:spAutoFit/>
          </a:bodyPr>
          <a:lstStyle/>
          <a:p>
            <a:pPr lvl="0" algn="ctr">
              <a:defRPr/>
            </a:pPr>
            <a:r>
              <a:rPr lang="en-US" dirty="0">
                <a:hlinkClick r:id="rId5"/>
              </a:rPr>
              <a:t>WSM 005 Integrated Baseline Review Workshop </a:t>
            </a:r>
            <a:endParaRPr lang="en-US" dirty="0">
              <a:solidFill>
                <a:prstClr val="black"/>
              </a:solidFill>
              <a:latin typeface="Calibri"/>
            </a:endParaRPr>
          </a:p>
        </p:txBody>
      </p:sp>
      <p:sp>
        <p:nvSpPr>
          <p:cNvPr id="14" name="Content Placeholder 2"/>
          <p:cNvSpPr>
            <a:spLocks noGrp="1"/>
          </p:cNvSpPr>
          <p:nvPr>
            <p:ph idx="1"/>
          </p:nvPr>
        </p:nvSpPr>
        <p:spPr>
          <a:xfrm>
            <a:off x="2382253" y="2701365"/>
            <a:ext cx="28386071" cy="13300635"/>
          </a:xfrm>
        </p:spPr>
        <p:txBody>
          <a:bodyPr>
            <a:normAutofit/>
          </a:bodyPr>
          <a:lstStyle/>
          <a:p>
            <a:pPr defTabSz="239467"/>
            <a:r>
              <a:rPr lang="en-US" sz="5200" dirty="0">
                <a:solidFill>
                  <a:srgbClr val="000000"/>
                </a:solidFill>
              </a:rPr>
              <a:t>The IBR is a joint assessment of the contractor’s Performance Measurement Baseline (PMB) conducted by the government program manager and the contractor for each contract that requires the application of EVM. The IBR is not a one-time event but should be considered a continuous process, and the plan should be continually evaluated as changes to the baseline are made (modifications, restructuring, etc.). IBRs should be used as necessary throughout the life of a project to facilitate and maintain mutual understanding of:  </a:t>
            </a:r>
          </a:p>
          <a:p>
            <a:pPr lvl="1" defTabSz="239467"/>
            <a:r>
              <a:rPr lang="en-US" sz="5200" dirty="0">
                <a:solidFill>
                  <a:srgbClr val="000000"/>
                </a:solidFill>
              </a:rPr>
              <a:t>The scope of the PMB consistent with authorizing documents;</a:t>
            </a:r>
          </a:p>
          <a:p>
            <a:pPr lvl="1" defTabSz="239467"/>
            <a:r>
              <a:rPr lang="en-US" sz="5200" dirty="0">
                <a:solidFill>
                  <a:srgbClr val="000000"/>
                </a:solidFill>
              </a:rPr>
              <a:t>Risks in the PMB associated with technical performance, cost, schedule, resources and management processes; and</a:t>
            </a:r>
          </a:p>
          <a:p>
            <a:pPr lvl="1" defTabSz="239467"/>
            <a:r>
              <a:rPr lang="en-US" sz="5200" dirty="0">
                <a:solidFill>
                  <a:srgbClr val="000000"/>
                </a:solidFill>
              </a:rPr>
              <a:t>Corrective actions where necessary.	</a:t>
            </a:r>
          </a:p>
          <a:p>
            <a:pPr marL="0" indent="0" defTabSz="239467">
              <a:buNone/>
            </a:pPr>
            <a:endParaRPr lang="en-US" sz="5200" dirty="0">
              <a:solidFill>
                <a:srgbClr val="000000"/>
              </a:solidFill>
            </a:endParaRPr>
          </a:p>
          <a:p>
            <a:pPr defTabSz="239467"/>
            <a:r>
              <a:rPr lang="en-US" sz="5200" dirty="0">
                <a:solidFill>
                  <a:srgbClr val="000000"/>
                </a:solidFill>
              </a:rPr>
              <a:t>Policy requirements are contained in the </a:t>
            </a:r>
            <a:r>
              <a:rPr lang="en-US" sz="5200" dirty="0">
                <a:solidFill>
                  <a:srgbClr val="000000"/>
                </a:solidFill>
                <a:hlinkClick r:id="rId6"/>
              </a:rPr>
              <a:t>AAF Document Identification (AAFDID)</a:t>
            </a:r>
            <a:endParaRPr lang="en-US" sz="5200" dirty="0">
              <a:solidFill>
                <a:srgbClr val="000000"/>
              </a:solidFill>
            </a:endParaRPr>
          </a:p>
        </p:txBody>
      </p:sp>
      <p:sp>
        <p:nvSpPr>
          <p:cNvPr id="18" name="TextBox 17">
            <a:hlinkClick r:id="rId7"/>
            <a:extLst>
              <a:ext uri="{FF2B5EF4-FFF2-40B4-BE49-F238E27FC236}">
                <a16:creationId xmlns:a16="http://schemas.microsoft.com/office/drawing/2014/main" id="{8B85CF37-382E-52E8-FA4B-99AAAF57FFBB}"/>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19" name="TextBox 18">
            <a:extLst>
              <a:ext uri="{FF2B5EF4-FFF2-40B4-BE49-F238E27FC236}">
                <a16:creationId xmlns:a16="http://schemas.microsoft.com/office/drawing/2014/main" id="{F843CE34-8A6C-B37B-DFF1-134E8D99C2B8}"/>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0" name="TextBox 19">
            <a:extLst>
              <a:ext uri="{FF2B5EF4-FFF2-40B4-BE49-F238E27FC236}">
                <a16:creationId xmlns:a16="http://schemas.microsoft.com/office/drawing/2014/main" id="{E661DAD5-6152-8E4C-B264-887DE3093732}"/>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3740189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System Functional Review (SFR)</a:t>
            </a:r>
          </a:p>
        </p:txBody>
      </p:sp>
      <p:sp>
        <p:nvSpPr>
          <p:cNvPr id="3" name="Content Placeholder 2"/>
          <p:cNvSpPr>
            <a:spLocks noGrp="1"/>
          </p:cNvSpPr>
          <p:nvPr>
            <p:ph idx="1"/>
          </p:nvPr>
        </p:nvSpPr>
        <p:spPr>
          <a:xfrm>
            <a:off x="1255725" y="2931459"/>
            <a:ext cx="29626560" cy="4182098"/>
          </a:xfrm>
        </p:spPr>
        <p:txBody>
          <a:bodyPr>
            <a:normAutofit/>
          </a:bodyPr>
          <a:lstStyle/>
          <a:p>
            <a:pPr defTabSz="862013"/>
            <a:r>
              <a:rPr lang="en-US" sz="5200" dirty="0">
                <a:solidFill>
                  <a:srgbClr val="000000"/>
                </a:solidFill>
                <a:latin typeface="Times New Roman" panose="02020603050405020304" pitchFamily="18" charset="0"/>
              </a:rPr>
              <a:t>The SFR is held to evaluate whether the functional baseline satisfies the end-user requirements and capability needs and whether functional requirements and verification methods support achievement of performance requirements. At completion of the SFR, the functional baseline is normally taken under configuration control.</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0408022" y="14011835"/>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sp>
        <p:nvSpPr>
          <p:cNvPr id="12" name="TextBox 11">
            <a:hlinkClick r:id="rId4"/>
          </p:cNvPr>
          <p:cNvSpPr txBox="1"/>
          <p:nvPr/>
        </p:nvSpPr>
        <p:spPr>
          <a:xfrm>
            <a:off x="11914092" y="7887973"/>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4" name="Picture 13">
            <a:hlinkClick r:id="rId5"/>
          </p:cNvPr>
          <p:cNvPicPr>
            <a:picLocks noChangeAspect="1"/>
          </p:cNvPicPr>
          <p:nvPr/>
        </p:nvPicPr>
        <p:blipFill>
          <a:blip r:embed="rId6"/>
          <a:stretch>
            <a:fillRect/>
          </a:stretch>
        </p:blipFill>
        <p:spPr>
          <a:xfrm>
            <a:off x="15290458" y="9031531"/>
            <a:ext cx="2310584" cy="1725318"/>
          </a:xfrm>
          <a:prstGeom prst="rect">
            <a:avLst/>
          </a:prstGeom>
        </p:spPr>
      </p:pic>
      <p:sp>
        <p:nvSpPr>
          <p:cNvPr id="21" name="TextBox 20">
            <a:hlinkClick r:id="rId7"/>
            <a:extLst>
              <a:ext uri="{FF2B5EF4-FFF2-40B4-BE49-F238E27FC236}">
                <a16:creationId xmlns:a16="http://schemas.microsoft.com/office/drawing/2014/main" id="{257C7679-81A2-37EB-118A-46238E3C0B51}"/>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22" name="TextBox 21">
            <a:extLst>
              <a:ext uri="{FF2B5EF4-FFF2-40B4-BE49-F238E27FC236}">
                <a16:creationId xmlns:a16="http://schemas.microsoft.com/office/drawing/2014/main" id="{9EDC9DD6-8829-533C-32B9-728AB00C285A}"/>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3" name="TextBox 22">
            <a:extLst>
              <a:ext uri="{FF2B5EF4-FFF2-40B4-BE49-F238E27FC236}">
                <a16:creationId xmlns:a16="http://schemas.microsoft.com/office/drawing/2014/main" id="{338446A0-950D-AFED-8B5F-A8ADD69247D6}"/>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33739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Preliminary Design Review (PDR)</a:t>
            </a:r>
          </a:p>
        </p:txBody>
      </p:sp>
      <p:sp>
        <p:nvSpPr>
          <p:cNvPr id="3" name="Content Placeholder 2"/>
          <p:cNvSpPr>
            <a:spLocks noGrp="1"/>
          </p:cNvSpPr>
          <p:nvPr>
            <p:ph idx="1"/>
          </p:nvPr>
        </p:nvSpPr>
        <p:spPr>
          <a:xfrm>
            <a:off x="1255725" y="2931459"/>
            <a:ext cx="30218886" cy="13036346"/>
          </a:xfrm>
        </p:spPr>
        <p:txBody>
          <a:bodyPr>
            <a:normAutofit/>
          </a:bodyPr>
          <a:lstStyle/>
          <a:p>
            <a:pPr defTabSz="862013"/>
            <a:r>
              <a:rPr lang="en-US" sz="5200" dirty="0">
                <a:solidFill>
                  <a:srgbClr val="000000"/>
                </a:solidFill>
                <a:cs typeface="Times New Roman" panose="02020603050405020304" pitchFamily="18" charset="0"/>
              </a:rPr>
              <a:t>The PDR should provide sufficient confidence to proceed with detailed design. The PDR determines whether the preliminary design and basic system architecture are complete, that there is technical confidence the capability need can be satisfied within cost and schedule goals, and that risks have been identified and mitigation plans established. It also provides the acquisition community, end user, and other stakeholders with an opportunity to understand the trade studies conducted during the preliminary design, and thus confirm that design decisions are consistent with the user’s performance and schedule needs and applicable requirements documents. The PDR also establishes the allocated baseline.	</a:t>
            </a:r>
          </a:p>
          <a:p>
            <a:pPr defTabSz="862013"/>
            <a:r>
              <a:rPr lang="en-US" sz="5200" dirty="0">
                <a:cs typeface="Times New Roman" panose="02020603050405020304" pitchFamily="18" charset="0"/>
              </a:rPr>
              <a:t>The PDR is mandatory per DoDI 5000.88, Section 3.5.a. The timing of the review should consider the following:</a:t>
            </a:r>
          </a:p>
          <a:p>
            <a:pPr marL="2424760" lvl="1" indent="-857250" defTabSz="862013"/>
            <a:r>
              <a:rPr lang="en-US" sz="5200" dirty="0">
                <a:cs typeface="Times New Roman" panose="02020603050405020304" pitchFamily="18" charset="0"/>
              </a:rPr>
              <a:t>For all AAF pathway programs that are classified as MDAPs, 10 U.S.C. 2366b requires the MDA certify all MDAPs at Milestone B. This certification requires the conduct and assessment of a PDR, unless waived for national security reasons.</a:t>
            </a:r>
          </a:p>
          <a:p>
            <a:pPr marL="2424760" lvl="1" indent="-857250" defTabSz="862013"/>
            <a:r>
              <a:rPr lang="en-US" sz="5200" dirty="0">
                <a:cs typeface="Times New Roman" panose="02020603050405020304" pitchFamily="18" charset="0"/>
              </a:rPr>
              <a:t>The timing of the PDR relative to the Development RFP Release Decision Point is at the discretion of the DoD Component and should balance the need for more mature design information with the costs of extending the activities of multiple sources or having a gap in development.</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7987552" y="16728141"/>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sp>
        <p:nvSpPr>
          <p:cNvPr id="12" name="TextBox 11">
            <a:hlinkClick r:id="rId4"/>
          </p:cNvPr>
          <p:cNvSpPr txBox="1"/>
          <p:nvPr/>
        </p:nvSpPr>
        <p:spPr>
          <a:xfrm>
            <a:off x="20940989" y="16313792"/>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6" name="Picture 15">
            <a:hlinkClick r:id="rId5"/>
          </p:cNvPr>
          <p:cNvPicPr>
            <a:picLocks noChangeAspect="1"/>
          </p:cNvPicPr>
          <p:nvPr/>
        </p:nvPicPr>
        <p:blipFill>
          <a:blip r:embed="rId6"/>
          <a:stretch>
            <a:fillRect/>
          </a:stretch>
        </p:blipFill>
        <p:spPr>
          <a:xfrm>
            <a:off x="24317355" y="17457350"/>
            <a:ext cx="2310584" cy="1725318"/>
          </a:xfrm>
          <a:prstGeom prst="rect">
            <a:avLst/>
          </a:prstGeom>
        </p:spPr>
      </p:pic>
      <p:sp>
        <p:nvSpPr>
          <p:cNvPr id="19" name="TextBox 18">
            <a:hlinkClick r:id="rId7"/>
            <a:extLst>
              <a:ext uri="{FF2B5EF4-FFF2-40B4-BE49-F238E27FC236}">
                <a16:creationId xmlns:a16="http://schemas.microsoft.com/office/drawing/2014/main" id="{6ADBE0FD-A476-3B48-014C-CAF95CF349E8}"/>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20" name="TextBox 19">
            <a:extLst>
              <a:ext uri="{FF2B5EF4-FFF2-40B4-BE49-F238E27FC236}">
                <a16:creationId xmlns:a16="http://schemas.microsoft.com/office/drawing/2014/main" id="{0B8024BD-8E6C-EE1D-264E-55531CBF775C}"/>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1" name="TextBox 20">
            <a:extLst>
              <a:ext uri="{FF2B5EF4-FFF2-40B4-BE49-F238E27FC236}">
                <a16:creationId xmlns:a16="http://schemas.microsoft.com/office/drawing/2014/main" id="{49D51A42-1AD1-2925-4C1A-6731C2090093}"/>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946085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Critical Design Review (CDR)</a:t>
            </a:r>
          </a:p>
        </p:txBody>
      </p:sp>
      <p:sp>
        <p:nvSpPr>
          <p:cNvPr id="3" name="Content Placeholder 2"/>
          <p:cNvSpPr>
            <a:spLocks noGrp="1"/>
          </p:cNvSpPr>
          <p:nvPr>
            <p:ph idx="1"/>
          </p:nvPr>
        </p:nvSpPr>
        <p:spPr>
          <a:xfrm>
            <a:off x="1256283" y="2560846"/>
            <a:ext cx="29626560" cy="13678813"/>
          </a:xfrm>
        </p:spPr>
        <p:txBody>
          <a:bodyPr>
            <a:normAutofit/>
          </a:bodyPr>
          <a:lstStyle/>
          <a:p>
            <a:pPr defTabSz="862013"/>
            <a:r>
              <a:rPr lang="en-US" sz="5200" dirty="0">
                <a:solidFill>
                  <a:srgbClr val="000000"/>
                </a:solidFill>
              </a:rPr>
              <a:t>The CDR, mandatory for MDAPs per DoDI 5000.88, Section 3.5.a, confirms the system design is stable and is expected to meet system performance requirements, confirms the system is on track to achieve affordability and should-cost goals as evidenced by the detailed design documentation and establishes the initial product baseline. </a:t>
            </a:r>
          </a:p>
          <a:p>
            <a:pPr defTabSz="862013"/>
            <a:r>
              <a:rPr lang="en-US" sz="5200" dirty="0">
                <a:solidFill>
                  <a:srgbClr val="000000"/>
                </a:solidFill>
              </a:rPr>
              <a:t>The CDR provides stakeholders with evidence that the system, down to the lowest system element level, has a reasonable expectation of satisfying the requirements of the system performance specification as derived from the CDD within current cost and schedule constraints. At this point in the program, system performance expectations are based on analysis and any prototype testing/demonstration efforts conducted at the system element and/or system level. Demonstration of a complete system is not expected to be accomplished by this point.</a:t>
            </a:r>
          </a:p>
          <a:p>
            <a:pPr defTabSz="862013"/>
            <a:r>
              <a:rPr lang="en-US" sz="5200" dirty="0">
                <a:solidFill>
                  <a:srgbClr val="000000"/>
                </a:solidFill>
              </a:rPr>
              <a:t>The CDR establishes the initial product baseline for the system and its constituent system elements. It also establishes requirements and system interfaces for enabling system elements such as support equipment, training system, maintenance and data systems. The CDR should establish an accurate basis to assess remaining risk and identify new opportunities. At this point the system has reached the necessary level of maturity to start coding, fabricating, integrating, and testing pre-production components and articles with acceptable risk</a:t>
            </a:r>
            <a:r>
              <a:rPr lang="en-US" sz="4800" dirty="0">
                <a:solidFill>
                  <a:srgbClr val="000000"/>
                </a:solidFill>
              </a:rPr>
              <a:t>	</a:t>
            </a:r>
          </a:p>
          <a:p>
            <a:pPr marL="0" indent="0" defTabSz="862013">
              <a:buNone/>
            </a:pP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8101511" y="16313792"/>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sp>
        <p:nvSpPr>
          <p:cNvPr id="12" name="TextBox 11">
            <a:hlinkClick r:id="rId4"/>
          </p:cNvPr>
          <p:cNvSpPr txBox="1"/>
          <p:nvPr/>
        </p:nvSpPr>
        <p:spPr>
          <a:xfrm>
            <a:off x="20940989" y="16313792"/>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4" name="Picture 13">
            <a:hlinkClick r:id="rId5"/>
          </p:cNvPr>
          <p:cNvPicPr>
            <a:picLocks noChangeAspect="1"/>
          </p:cNvPicPr>
          <p:nvPr/>
        </p:nvPicPr>
        <p:blipFill>
          <a:blip r:embed="rId6"/>
          <a:stretch>
            <a:fillRect/>
          </a:stretch>
        </p:blipFill>
        <p:spPr>
          <a:xfrm>
            <a:off x="24317355" y="17457350"/>
            <a:ext cx="2310584" cy="1725318"/>
          </a:xfrm>
          <a:prstGeom prst="rect">
            <a:avLst/>
          </a:prstGeom>
        </p:spPr>
      </p:pic>
      <p:sp>
        <p:nvSpPr>
          <p:cNvPr id="21" name="TextBox 20">
            <a:hlinkClick r:id="rId7"/>
            <a:extLst>
              <a:ext uri="{FF2B5EF4-FFF2-40B4-BE49-F238E27FC236}">
                <a16:creationId xmlns:a16="http://schemas.microsoft.com/office/drawing/2014/main" id="{7AEBEEBA-0091-D466-58D2-A7A6A7A4F380}"/>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22" name="TextBox 21">
            <a:extLst>
              <a:ext uri="{FF2B5EF4-FFF2-40B4-BE49-F238E27FC236}">
                <a16:creationId xmlns:a16="http://schemas.microsoft.com/office/drawing/2014/main" id="{02CD09A4-AB49-9F1E-7113-B61638B6CDEE}"/>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3" name="TextBox 22">
            <a:extLst>
              <a:ext uri="{FF2B5EF4-FFF2-40B4-BE49-F238E27FC236}">
                <a16:creationId xmlns:a16="http://schemas.microsoft.com/office/drawing/2014/main" id="{06840311-7128-3EF7-4482-4D07BC49BD22}"/>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1101318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Functional Configuration Audit (FCA)</a:t>
            </a:r>
          </a:p>
        </p:txBody>
      </p:sp>
      <p:sp>
        <p:nvSpPr>
          <p:cNvPr id="3" name="Content Placeholder 2"/>
          <p:cNvSpPr>
            <a:spLocks noGrp="1"/>
          </p:cNvSpPr>
          <p:nvPr>
            <p:ph idx="1"/>
          </p:nvPr>
        </p:nvSpPr>
        <p:spPr>
          <a:xfrm>
            <a:off x="1234149" y="2138637"/>
            <a:ext cx="29626560" cy="16987303"/>
          </a:xfrm>
        </p:spPr>
        <p:txBody>
          <a:bodyPr>
            <a:normAutofit/>
          </a:bodyPr>
          <a:lstStyle/>
          <a:p>
            <a:pPr defTabSz="862013"/>
            <a:r>
              <a:rPr lang="en-US" sz="5400" dirty="0">
                <a:solidFill>
                  <a:srgbClr val="000000"/>
                </a:solidFill>
              </a:rPr>
              <a:t>The FCA shall be conducted to ascertain that a configuration item’s (CI’s) actual performance meets the requirements stated in the functional and allocated baseline documentation.</a:t>
            </a:r>
          </a:p>
          <a:p>
            <a:pPr defTabSz="862013"/>
            <a:r>
              <a:rPr lang="en-US" sz="5400" dirty="0">
                <a:solidFill>
                  <a:srgbClr val="000000"/>
                </a:solidFill>
              </a:rPr>
              <a:t>The FCA shall confirm that:</a:t>
            </a:r>
          </a:p>
          <a:p>
            <a:pPr lvl="1" defTabSz="862013"/>
            <a:r>
              <a:rPr lang="en-US" sz="5400" dirty="0">
                <a:solidFill>
                  <a:srgbClr val="000000"/>
                </a:solidFill>
              </a:rPr>
              <a:t>The CI’s actual performance based on results of approved verification methods (test, demonstration, analysis, or inspection) satisfies the performance requirements in the functional and allocated baselines.</a:t>
            </a:r>
          </a:p>
          <a:p>
            <a:pPr lvl="1" defTabSz="862013"/>
            <a:r>
              <a:rPr lang="en-US" sz="5400" dirty="0">
                <a:solidFill>
                  <a:srgbClr val="000000"/>
                </a:solidFill>
              </a:rPr>
              <a:t>For those performance requirements that cannot be completely verified during testing, adequate analysis or simulation using approved methods has produced validated data to permit assessment of an acceptable risk level that system performance will satisfy those requirements.</a:t>
            </a:r>
          </a:p>
          <a:p>
            <a:pPr lvl="1" defTabSz="862013"/>
            <a:r>
              <a:rPr lang="en-US" sz="5400" dirty="0">
                <a:solidFill>
                  <a:srgbClr val="000000"/>
                </a:solidFill>
              </a:rPr>
              <a:t>The initial product baseline documentation (drawings, parts lists) accurately reflects the physical configuration for which the test data and any analysis and simulation data are verified.</a:t>
            </a:r>
          </a:p>
          <a:p>
            <a:pPr defTabSz="862013"/>
            <a:r>
              <a:rPr lang="en-US" sz="5400" dirty="0">
                <a:solidFill>
                  <a:srgbClr val="000000"/>
                </a:solidFill>
              </a:rPr>
              <a:t>The FCA shall be held when the acquirer and supplier concur that the CI development is complete and actual CI performance as documented in development test (DT), analysis, and simulation data is sufficient to show satisfaction of the functional and allocated baseline.</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7812249" y="16250304"/>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sp>
        <p:nvSpPr>
          <p:cNvPr id="12" name="TextBox 11">
            <a:hlinkClick r:id="rId4"/>
          </p:cNvPr>
          <p:cNvSpPr txBox="1"/>
          <p:nvPr/>
        </p:nvSpPr>
        <p:spPr>
          <a:xfrm>
            <a:off x="20940989" y="16313792"/>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4" name="Picture 13">
            <a:hlinkClick r:id="rId5"/>
          </p:cNvPr>
          <p:cNvPicPr>
            <a:picLocks noChangeAspect="1"/>
          </p:cNvPicPr>
          <p:nvPr/>
        </p:nvPicPr>
        <p:blipFill>
          <a:blip r:embed="rId6"/>
          <a:stretch>
            <a:fillRect/>
          </a:stretch>
        </p:blipFill>
        <p:spPr>
          <a:xfrm>
            <a:off x="24317355" y="17457350"/>
            <a:ext cx="2310584" cy="1725318"/>
          </a:xfrm>
          <a:prstGeom prst="rect">
            <a:avLst/>
          </a:prstGeom>
        </p:spPr>
      </p:pic>
      <p:sp>
        <p:nvSpPr>
          <p:cNvPr id="21" name="TextBox 20">
            <a:hlinkClick r:id="rId7"/>
            <a:extLst>
              <a:ext uri="{FF2B5EF4-FFF2-40B4-BE49-F238E27FC236}">
                <a16:creationId xmlns:a16="http://schemas.microsoft.com/office/drawing/2014/main" id="{7F2C81C4-7F01-B9E9-EDD7-CDC4DE475762}"/>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22" name="TextBox 21">
            <a:extLst>
              <a:ext uri="{FF2B5EF4-FFF2-40B4-BE49-F238E27FC236}">
                <a16:creationId xmlns:a16="http://schemas.microsoft.com/office/drawing/2014/main" id="{173C62C9-4C70-15C7-C540-799684CDE426}"/>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3" name="TextBox 22">
            <a:extLst>
              <a:ext uri="{FF2B5EF4-FFF2-40B4-BE49-F238E27FC236}">
                <a16:creationId xmlns:a16="http://schemas.microsoft.com/office/drawing/2014/main" id="{C9577443-B51C-1DB5-96B2-CF8843E73D13}"/>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3175798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System Verification Review (SVR)</a:t>
            </a:r>
          </a:p>
        </p:txBody>
      </p:sp>
      <p:sp>
        <p:nvSpPr>
          <p:cNvPr id="3" name="Content Placeholder 2"/>
          <p:cNvSpPr>
            <a:spLocks noGrp="1"/>
          </p:cNvSpPr>
          <p:nvPr>
            <p:ph idx="1"/>
          </p:nvPr>
        </p:nvSpPr>
        <p:spPr>
          <a:xfrm>
            <a:off x="1255725" y="2931459"/>
            <a:ext cx="29626560" cy="8257910"/>
          </a:xfrm>
        </p:spPr>
        <p:txBody>
          <a:bodyPr>
            <a:normAutofit/>
          </a:bodyPr>
          <a:lstStyle/>
          <a:p>
            <a:pPr defTabSz="862013"/>
            <a:r>
              <a:rPr lang="en-US" sz="5200" dirty="0">
                <a:solidFill>
                  <a:srgbClr val="000000"/>
                </a:solidFill>
              </a:rPr>
              <a:t>The SVR is the technical assessment point at which the actual system performance is verified to meet the requirements in the system performance specification and is documented in the functional baseline. The FCA is the technical audit during which the actual performance of a system element is verified and documented to meet the requirements in the system element performance specification in the allocated baseline. Further information on FCA can be found in MIL-HDBK-61 (Configuration Management Guidance). SVR and FCA are sometimes used synonymously when the FCA is at the system level.</a:t>
            </a:r>
          </a:p>
          <a:p>
            <a:pPr defTabSz="862013"/>
            <a:r>
              <a:rPr lang="en-US" sz="5200" dirty="0">
                <a:solidFill>
                  <a:srgbClr val="000000"/>
                </a:solidFill>
              </a:rPr>
              <a:t>An SVR/FCA is mandatory per DoDI 5000.88, Section 3.5.a. A successful SVR/FCA reduces the risk when proceeding into initial production for the system to be used in OT&amp;E.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34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8548348" y="6173511"/>
              <a:ext cx="492046" cy="252036"/>
            </a:xfrm>
            <a:prstGeom prst="rect">
              <a:avLst/>
            </a:prstGeom>
            <a:noFill/>
          </p:spPr>
          <p:txBody>
            <a:bodyPr wrap="none" rtlCol="0">
              <a:spAutoFit/>
            </a:bodyPr>
            <a:lstStyle/>
            <a:p>
              <a:pPr marL="0" marR="0" lvl="0" indent="0" algn="l" defTabSz="313502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35020" rtl="0" eaLnBrk="1" fontAlgn="auto" latinLnBrk="0" hangingPunct="1">
              <a:lnSpc>
                <a:spcPct val="100000"/>
              </a:lnSpc>
              <a:spcBef>
                <a:spcPts val="0"/>
              </a:spcBef>
              <a:spcAft>
                <a:spcPts val="0"/>
              </a:spcAft>
              <a:buClrTx/>
              <a:buSzTx/>
              <a:buFontTx/>
              <a:buNone/>
              <a:tabLst/>
              <a:defRPr/>
            </a:pPr>
            <a:endParaRPr kumimoji="0" lang="en-US" sz="62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2608729" y="11914094"/>
            <a:ext cx="12075459" cy="3908762"/>
          </a:xfrm>
          <a:prstGeom prst="rect">
            <a:avLst/>
          </a:prstGeom>
          <a:noFill/>
        </p:spPr>
        <p:txBody>
          <a:bodyPr wrap="square" rtlCol="0">
            <a:spAutoFit/>
          </a:bodyPr>
          <a:lstStyle/>
          <a:p>
            <a:pPr marL="0" marR="0" lvl="0" indent="0" algn="ctr" defTabSz="3135020" rtl="0" eaLnBrk="1" fontAlgn="auto" latinLnBrk="0" hangingPunct="1">
              <a:lnSpc>
                <a:spcPct val="100000"/>
              </a:lnSpc>
              <a:spcBef>
                <a:spcPts val="0"/>
              </a:spcBef>
              <a:spcAft>
                <a:spcPts val="0"/>
              </a:spcAft>
              <a:buClrTx/>
              <a:buSzTx/>
              <a:buFontTx/>
              <a:buNone/>
              <a:tabLst/>
              <a:defRPr/>
            </a:pPr>
            <a:r>
              <a:rPr kumimoji="0" lang="en-US" sz="6200" b="0" i="0" u="none" strike="noStrike" kern="1200" cap="none" spc="0" normalizeH="0" baseline="0" noProof="0" dirty="0">
                <a:ln>
                  <a:noFill/>
                </a:ln>
                <a:solidFill>
                  <a:prstClr val="black"/>
                </a:solidFill>
                <a:effectLst/>
                <a:uLnTx/>
                <a:uFillTx/>
                <a:latin typeface="Calibri"/>
                <a:ea typeface="+mn-ea"/>
                <a:cs typeface="+mn-cs"/>
              </a:rPr>
              <a:t>Register with </a:t>
            </a:r>
            <a:r>
              <a:rPr kumimoji="0" lang="en-US" sz="6200" b="0" i="0" u="none" strike="noStrike" kern="1200" cap="none" spc="0" normalizeH="0" baseline="0" noProof="0" dirty="0">
                <a:ln>
                  <a:noFill/>
                </a:ln>
                <a:solidFill>
                  <a:prstClr val="black"/>
                </a:solidFill>
                <a:effectLst/>
                <a:uLnTx/>
                <a:uFillTx/>
                <a:latin typeface="Calibri"/>
                <a:ea typeface="+mn-ea"/>
                <a:cs typeface="+mn-cs"/>
                <a:hlinkClick r:id="rId3"/>
              </a:rPr>
              <a:t>DLA Assist </a:t>
            </a:r>
            <a:r>
              <a:rPr kumimoji="0" lang="en-US" sz="6200" b="0" i="0" u="none" strike="noStrike" kern="1200" cap="none" spc="0" normalizeH="0" baseline="0" noProof="0" dirty="0">
                <a:ln>
                  <a:noFill/>
                </a:ln>
                <a:solidFill>
                  <a:prstClr val="black"/>
                </a:solidFill>
                <a:effectLst/>
                <a:uLnTx/>
                <a:uFillTx/>
                <a:latin typeface="Calibri"/>
                <a:ea typeface="+mn-ea"/>
                <a:cs typeface="+mn-cs"/>
              </a:rPr>
              <a:t>for access to IEEE </a:t>
            </a:r>
            <a:r>
              <a:rPr kumimoji="0" lang="en-US" sz="6200" b="0" i="0" u="none" strike="noStrike" kern="1200" cap="none" spc="0" normalizeH="0" baseline="0" noProof="0" dirty="0" err="1">
                <a:ln>
                  <a:noFill/>
                </a:ln>
                <a:solidFill>
                  <a:prstClr val="black"/>
                </a:solidFill>
                <a:effectLst/>
                <a:uLnTx/>
                <a:uFillTx/>
                <a:latin typeface="Calibri"/>
                <a:ea typeface="+mn-ea"/>
                <a:cs typeface="+mn-cs"/>
              </a:rPr>
              <a:t>Std</a:t>
            </a:r>
            <a:r>
              <a:rPr kumimoji="0" lang="en-US" sz="6200" b="0" i="0" u="none" strike="noStrike" kern="1200" cap="none" spc="0" normalizeH="0" baseline="0" noProof="0" dirty="0">
                <a:ln>
                  <a:noFill/>
                </a:ln>
                <a:solidFill>
                  <a:prstClr val="black"/>
                </a:solidFill>
                <a:effectLst/>
                <a:uLnTx/>
                <a:uFillTx/>
                <a:latin typeface="Calibri"/>
                <a:ea typeface="+mn-ea"/>
                <a:cs typeface="+mn-cs"/>
              </a:rPr>
              <a:t> 15288.2™-2014 </a:t>
            </a:r>
          </a:p>
          <a:p>
            <a:pPr marL="0" marR="0" lvl="0" indent="0" algn="ctr" defTabSz="3135020" rtl="0" eaLnBrk="1" fontAlgn="auto" latinLnBrk="0" hangingPunct="1">
              <a:lnSpc>
                <a:spcPct val="100000"/>
              </a:lnSpc>
              <a:spcBef>
                <a:spcPts val="0"/>
              </a:spcBef>
              <a:spcAft>
                <a:spcPts val="0"/>
              </a:spcAft>
              <a:buClrTx/>
              <a:buSzTx/>
              <a:buFontTx/>
              <a:buNone/>
              <a:tabLst/>
              <a:defRPr/>
            </a:pPr>
            <a:r>
              <a:rPr kumimoji="0" lang="en-US" sz="6200" b="0" i="0" u="none" strike="noStrike" kern="1200" cap="none" spc="0" normalizeH="0" baseline="0" noProof="0" dirty="0">
                <a:ln>
                  <a:noFill/>
                </a:ln>
                <a:solidFill>
                  <a:prstClr val="black"/>
                </a:solidFill>
                <a:effectLst/>
                <a:uLnTx/>
                <a:uFillTx/>
                <a:latin typeface="Calibri"/>
                <a:ea typeface="+mn-ea"/>
                <a:cs typeface="+mn-cs"/>
              </a:rPr>
              <a:t>IEEE Standard for Technical Reviews</a:t>
            </a:r>
          </a:p>
          <a:p>
            <a:pPr marL="0" marR="0" lvl="0" indent="0" algn="ctr" defTabSz="3135020" rtl="0" eaLnBrk="1" fontAlgn="auto" latinLnBrk="0" hangingPunct="1">
              <a:lnSpc>
                <a:spcPct val="100000"/>
              </a:lnSpc>
              <a:spcBef>
                <a:spcPts val="0"/>
              </a:spcBef>
              <a:spcAft>
                <a:spcPts val="0"/>
              </a:spcAft>
              <a:buClrTx/>
              <a:buSzTx/>
              <a:buFontTx/>
              <a:buNone/>
              <a:tabLst/>
              <a:defRPr/>
            </a:pPr>
            <a:r>
              <a:rPr kumimoji="0" lang="en-US" sz="6200" b="0" i="0" u="none" strike="noStrike" kern="1200" cap="none" spc="0" normalizeH="0" baseline="0" noProof="0" dirty="0">
                <a:ln>
                  <a:noFill/>
                </a:ln>
                <a:solidFill>
                  <a:prstClr val="black"/>
                </a:solidFill>
                <a:effectLst/>
                <a:uLnTx/>
                <a:uFillTx/>
                <a:latin typeface="Calibri"/>
                <a:ea typeface="+mn-ea"/>
                <a:cs typeface="+mn-cs"/>
              </a:rPr>
              <a:t>and Audits on Defense Programs</a:t>
            </a:r>
          </a:p>
        </p:txBody>
      </p:sp>
      <p:sp>
        <p:nvSpPr>
          <p:cNvPr id="12" name="TextBox 11">
            <a:hlinkClick r:id="rId4"/>
          </p:cNvPr>
          <p:cNvSpPr txBox="1"/>
          <p:nvPr/>
        </p:nvSpPr>
        <p:spPr>
          <a:xfrm>
            <a:off x="20806518" y="11914094"/>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4" name="Picture 13">
            <a:hlinkClick r:id="rId5"/>
          </p:cNvPr>
          <p:cNvPicPr>
            <a:picLocks noChangeAspect="1"/>
          </p:cNvPicPr>
          <p:nvPr/>
        </p:nvPicPr>
        <p:blipFill>
          <a:blip r:embed="rId6"/>
          <a:stretch>
            <a:fillRect/>
          </a:stretch>
        </p:blipFill>
        <p:spPr>
          <a:xfrm>
            <a:off x="24182884" y="13057652"/>
            <a:ext cx="2310584" cy="1725318"/>
          </a:xfrm>
          <a:prstGeom prst="rect">
            <a:avLst/>
          </a:prstGeom>
        </p:spPr>
      </p:pic>
      <p:sp>
        <p:nvSpPr>
          <p:cNvPr id="21" name="TextBox 20">
            <a:hlinkClick r:id="rId7"/>
            <a:extLst>
              <a:ext uri="{FF2B5EF4-FFF2-40B4-BE49-F238E27FC236}">
                <a16:creationId xmlns:a16="http://schemas.microsoft.com/office/drawing/2014/main" id="{CB311143-B1A0-55A9-4BC4-0CEA1FADDFAB}"/>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22" name="TextBox 21">
            <a:extLst>
              <a:ext uri="{FF2B5EF4-FFF2-40B4-BE49-F238E27FC236}">
                <a16:creationId xmlns:a16="http://schemas.microsoft.com/office/drawing/2014/main" id="{61EF0C92-1991-34C9-1C4A-E628868A1DDA}"/>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3" name="TextBox 22">
            <a:extLst>
              <a:ext uri="{FF2B5EF4-FFF2-40B4-BE49-F238E27FC236}">
                <a16:creationId xmlns:a16="http://schemas.microsoft.com/office/drawing/2014/main" id="{B330E448-DE7F-99B3-693E-B9C35E24532A}"/>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14460619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Production Readiness Review (PRR)</a:t>
            </a:r>
          </a:p>
        </p:txBody>
      </p:sp>
      <p:sp>
        <p:nvSpPr>
          <p:cNvPr id="3" name="Content Placeholder 2"/>
          <p:cNvSpPr>
            <a:spLocks noGrp="1"/>
          </p:cNvSpPr>
          <p:nvPr>
            <p:ph idx="1"/>
          </p:nvPr>
        </p:nvSpPr>
        <p:spPr>
          <a:xfrm>
            <a:off x="1255725" y="2931458"/>
            <a:ext cx="29626560" cy="14360883"/>
          </a:xfrm>
        </p:spPr>
        <p:txBody>
          <a:bodyPr>
            <a:normAutofit/>
          </a:bodyPr>
          <a:lstStyle/>
          <a:p>
            <a:pPr defTabSz="862013"/>
            <a:r>
              <a:rPr lang="en-US" sz="5200" dirty="0">
                <a:solidFill>
                  <a:srgbClr val="000000"/>
                </a:solidFill>
                <a:latin typeface="Times New Roman" panose="02020603050405020304" pitchFamily="18" charset="0"/>
              </a:rPr>
              <a:t>The PRR, mandatory per DoDI 5000.88, Section 3.5.a., determines whether the system design is ready for production, and whether the developer has accomplished adequate production planning for entering Low-Rate Initial Production (LRIP) and Full-Rate Production (FRP). Production readiness increases over time with incremental assessments at various points in the program life cycle.</a:t>
            </a:r>
          </a:p>
          <a:p>
            <a:pPr defTabSz="862013"/>
            <a:r>
              <a:rPr lang="en-US" sz="5200" dirty="0">
                <a:solidFill>
                  <a:srgbClr val="000000"/>
                </a:solidFill>
                <a:latin typeface="Times New Roman" panose="02020603050405020304" pitchFamily="18" charset="0"/>
              </a:rPr>
              <a:t>In the early stages, production readiness assessments should focus on high-level manufacturing concerns such as the need to identify high-risk and low-yield manufacturing processes or materials, or the requirement for manufacturing development efforts to satisfy design requirements. As the system design matures, the assessments should focus on adequate production planning, facilities allocation, producibility changes, identification and fabrication of tools and test equipment, and long-lead items. The system PRR should provide evidence that the system can be produced with acceptable risk and no breaches in cost, schedule, or performance thresholds. The PRR should also consider what production systems should be retained after system deployment to sustain and maintain the system through its life cycle.</a:t>
            </a:r>
          </a:p>
          <a:p>
            <a:pPr defTabSz="862013"/>
            <a:r>
              <a:rPr lang="en-US" sz="5200" dirty="0">
                <a:solidFill>
                  <a:srgbClr val="000000"/>
                </a:solidFill>
                <a:latin typeface="Times New Roman" panose="02020603050405020304" pitchFamily="18" charset="0"/>
              </a:rPr>
              <a:t>For complex systems, a PRR may be conducted for one or more system elements. In addition, periodic production readiness assessments should be conducted during the Engineering and Manufacturing Development phase to identify and mitigate risks as the design progresses. The incremental reviews lead to an overall system PRR.</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8420915" y="17545214"/>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sp>
        <p:nvSpPr>
          <p:cNvPr id="12" name="TextBox 11">
            <a:hlinkClick r:id="rId4"/>
          </p:cNvPr>
          <p:cNvSpPr txBox="1"/>
          <p:nvPr/>
        </p:nvSpPr>
        <p:spPr>
          <a:xfrm>
            <a:off x="20931312" y="17545214"/>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4" name="Picture 13">
            <a:hlinkClick r:id="rId5"/>
          </p:cNvPr>
          <p:cNvPicPr>
            <a:picLocks noChangeAspect="1"/>
          </p:cNvPicPr>
          <p:nvPr/>
        </p:nvPicPr>
        <p:blipFill>
          <a:blip r:embed="rId6"/>
          <a:stretch>
            <a:fillRect/>
          </a:stretch>
        </p:blipFill>
        <p:spPr>
          <a:xfrm>
            <a:off x="24307678" y="18688772"/>
            <a:ext cx="2310584" cy="1725318"/>
          </a:xfrm>
          <a:prstGeom prst="rect">
            <a:avLst/>
          </a:prstGeom>
        </p:spPr>
      </p:pic>
      <p:sp>
        <p:nvSpPr>
          <p:cNvPr id="22" name="TextBox 21">
            <a:hlinkClick r:id="rId7"/>
            <a:extLst>
              <a:ext uri="{FF2B5EF4-FFF2-40B4-BE49-F238E27FC236}">
                <a16:creationId xmlns:a16="http://schemas.microsoft.com/office/drawing/2014/main" id="{32BC72A3-0E6F-3E75-EE1F-18E786747995}"/>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23" name="TextBox 22">
            <a:extLst>
              <a:ext uri="{FF2B5EF4-FFF2-40B4-BE49-F238E27FC236}">
                <a16:creationId xmlns:a16="http://schemas.microsoft.com/office/drawing/2014/main" id="{F2DBFA8A-0D0A-11F2-3D73-8E1065473683}"/>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24" name="TextBox 23">
            <a:extLst>
              <a:ext uri="{FF2B5EF4-FFF2-40B4-BE49-F238E27FC236}">
                <a16:creationId xmlns:a16="http://schemas.microsoft.com/office/drawing/2014/main" id="{5481CE13-1707-3F13-3534-BB70DD261BA2}"/>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2579245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04AC-50BC-07A0-5624-B00E6530CB9C}"/>
              </a:ext>
            </a:extLst>
          </p:cNvPr>
          <p:cNvSpPr>
            <a:spLocks noGrp="1"/>
          </p:cNvSpPr>
          <p:nvPr>
            <p:ph type="title"/>
          </p:nvPr>
        </p:nvSpPr>
        <p:spPr>
          <a:xfrm>
            <a:off x="1645920" y="0"/>
            <a:ext cx="29626560" cy="1876926"/>
          </a:xfrm>
        </p:spPr>
        <p:txBody>
          <a:bodyPr vert="horz" lIns="313502" tIns="156751" rIns="313502" bIns="156751" rtlCol="0" anchor="ctr">
            <a:normAutofit/>
          </a:bodyPr>
          <a:lstStyle/>
          <a:p>
            <a:r>
              <a:rPr lang="en-US" sz="9600" dirty="0"/>
              <a:t>Independent Technical Risk Assessment (ITRA)</a:t>
            </a:r>
          </a:p>
        </p:txBody>
      </p:sp>
      <p:sp>
        <p:nvSpPr>
          <p:cNvPr id="3" name="Content Placeholder 2">
            <a:extLst>
              <a:ext uri="{FF2B5EF4-FFF2-40B4-BE49-F238E27FC236}">
                <a16:creationId xmlns:a16="http://schemas.microsoft.com/office/drawing/2014/main" id="{6601DF41-1FFD-AC41-8963-D0CDD6953160}"/>
              </a:ext>
            </a:extLst>
          </p:cNvPr>
          <p:cNvSpPr>
            <a:spLocks noGrp="1"/>
          </p:cNvSpPr>
          <p:nvPr>
            <p:ph idx="1"/>
          </p:nvPr>
        </p:nvSpPr>
        <p:spPr>
          <a:xfrm>
            <a:off x="1645920" y="3075273"/>
            <a:ext cx="29626560" cy="14483082"/>
          </a:xfrm>
        </p:spPr>
        <p:txBody>
          <a:bodyPr>
            <a:normAutofit/>
          </a:bodyPr>
          <a:lstStyle/>
          <a:p>
            <a:r>
              <a:rPr lang="en-US" sz="5400" dirty="0"/>
              <a:t>ITRAs provide a view of program technical risk, independent of the program and the chain of command leading to the MDA.</a:t>
            </a:r>
          </a:p>
          <a:p>
            <a:r>
              <a:rPr lang="en-US" sz="5400" dirty="0"/>
              <a:t>Are conducted on all MDAPs before approval of Milestone A, Milestone B, and any decision to enter into low-rate initial production or full-rate production. </a:t>
            </a:r>
          </a:p>
          <a:p>
            <a:r>
              <a:rPr lang="en-US" sz="5400" dirty="0"/>
              <a:t>Consider the full spectrum of technology, engineering, and integration risk. These areas could include mission capability, technology, system development, MOSA, software, security, manufacturing, sustainment, and their potential impacts to cost, schedule, and performance. For ITRAs conducted before Milestone A, identifies critical technologies and manufacturing processes that need to be matured. Subsequent ITRAs will re-assess technology and manufacturing process maturity, accounting for demonstrations in relevant environments.</a:t>
            </a:r>
          </a:p>
        </p:txBody>
      </p:sp>
      <p:sp>
        <p:nvSpPr>
          <p:cNvPr id="12" name="TextBox 11">
            <a:hlinkClick r:id="rId2"/>
            <a:extLst>
              <a:ext uri="{FF2B5EF4-FFF2-40B4-BE49-F238E27FC236}">
                <a16:creationId xmlns:a16="http://schemas.microsoft.com/office/drawing/2014/main" id="{B204CB7E-B415-CA1C-69D4-7834794C459F}"/>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2" tooltip="Engineering of Defense Systems Guidebook"/>
              </a:rPr>
              <a:t>Engineering of Defense Systems Guidebook</a:t>
            </a:r>
            <a:endParaRPr lang="en-US" sz="3200" dirty="0"/>
          </a:p>
        </p:txBody>
      </p:sp>
      <p:sp>
        <p:nvSpPr>
          <p:cNvPr id="13" name="TextBox 12">
            <a:extLst>
              <a:ext uri="{FF2B5EF4-FFF2-40B4-BE49-F238E27FC236}">
                <a16:creationId xmlns:a16="http://schemas.microsoft.com/office/drawing/2014/main" id="{83EB11B9-D07B-038B-8791-DD52AEDE3517}"/>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3"/>
              </a:rPr>
              <a:t>Systems Engineering Guidebook</a:t>
            </a:r>
            <a:endParaRPr lang="en-US" sz="3200" dirty="0"/>
          </a:p>
        </p:txBody>
      </p:sp>
      <p:sp>
        <p:nvSpPr>
          <p:cNvPr id="14" name="TextBox 13">
            <a:extLst>
              <a:ext uri="{FF2B5EF4-FFF2-40B4-BE49-F238E27FC236}">
                <a16:creationId xmlns:a16="http://schemas.microsoft.com/office/drawing/2014/main" id="{D6F2D2E2-6FCC-7F0C-0B7C-C2F61BF0DD3E}"/>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4"/>
              </a:rPr>
              <a:t>DoDi</a:t>
            </a:r>
            <a:r>
              <a:rPr lang="en-US" sz="3200" dirty="0">
                <a:hlinkClick r:id="rId4"/>
              </a:rPr>
              <a:t> 5000.88 Engineering of Defense Systems</a:t>
            </a:r>
            <a:endParaRPr lang="en-US" sz="3200" dirty="0"/>
          </a:p>
        </p:txBody>
      </p:sp>
    </p:spTree>
    <p:extLst>
      <p:ext uri="{BB962C8B-B14F-4D97-AF65-F5344CB8AC3E}">
        <p14:creationId xmlns:p14="http://schemas.microsoft.com/office/powerpoint/2010/main" val="193209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hlinkClick r:id="rId2"/>
          </p:cNvPr>
          <p:cNvSpPr txBox="1"/>
          <p:nvPr/>
        </p:nvSpPr>
        <p:spPr>
          <a:xfrm>
            <a:off x="2850775" y="3657601"/>
            <a:ext cx="3496235" cy="3046988"/>
          </a:xfrm>
          <a:prstGeom prst="rect">
            <a:avLst/>
          </a:prstGeom>
          <a:noFill/>
        </p:spPr>
        <p:txBody>
          <a:bodyPr wrap="square" rtlCol="0">
            <a:spAutoFit/>
          </a:bodyPr>
          <a:lstStyle/>
          <a:p>
            <a:pPr algn="ctr"/>
            <a:r>
              <a:rPr lang="en-US" sz="3200" dirty="0">
                <a:hlinkClick r:id="rId3"/>
              </a:rPr>
              <a:t>Video Overview of</a:t>
            </a:r>
          </a:p>
          <a:p>
            <a:pPr algn="ctr"/>
            <a:endParaRPr lang="en-US" sz="3200" dirty="0">
              <a:hlinkClick r:id="rId3"/>
            </a:endParaRPr>
          </a:p>
          <a:p>
            <a:pPr algn="ctr"/>
            <a:endParaRPr lang="en-US" sz="3200" dirty="0">
              <a:hlinkClick r:id="rId3"/>
            </a:endParaRPr>
          </a:p>
          <a:p>
            <a:pPr algn="ctr"/>
            <a:endParaRPr lang="en-US" sz="3200" dirty="0">
              <a:hlinkClick r:id="rId3"/>
            </a:endParaRPr>
          </a:p>
          <a:p>
            <a:pPr algn="ctr"/>
            <a:endParaRPr lang="en-US" sz="3200" dirty="0">
              <a:hlinkClick r:id="rId3"/>
            </a:endParaRPr>
          </a:p>
          <a:p>
            <a:pPr algn="ctr"/>
            <a:r>
              <a:rPr lang="en-US" sz="3200" dirty="0">
                <a:hlinkClick r:id="rId3"/>
              </a:rPr>
              <a:t>the TMRR Phase </a:t>
            </a:r>
            <a:endParaRPr lang="en-US" sz="3200" dirty="0"/>
          </a:p>
        </p:txBody>
      </p:sp>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Technology Maturation &amp; Risk Reduction (TMRR) Phase</a:t>
            </a:r>
            <a:endParaRPr lang="en-US" dirty="0"/>
          </a:p>
        </p:txBody>
      </p:sp>
      <p:sp>
        <p:nvSpPr>
          <p:cNvPr id="4" name="Content Placeholder 2"/>
          <p:cNvSpPr>
            <a:spLocks noGrp="1"/>
          </p:cNvSpPr>
          <p:nvPr>
            <p:ph idx="1"/>
          </p:nvPr>
        </p:nvSpPr>
        <p:spPr>
          <a:xfrm>
            <a:off x="1959428" y="7759337"/>
            <a:ext cx="29626560" cy="12540343"/>
          </a:xfrm>
        </p:spPr>
        <p:txBody>
          <a:bodyPr>
            <a:normAutofit lnSpcReduction="10000"/>
          </a:bodyPr>
          <a:lstStyle/>
          <a:p>
            <a:pPr marL="0" indent="0">
              <a:buNone/>
            </a:pPr>
            <a:r>
              <a:rPr lang="en-US" sz="4400" b="1" dirty="0">
                <a:solidFill>
                  <a:srgbClr val="355E91"/>
                </a:solidFill>
              </a:rPr>
              <a:t>3.8. TMRR PHASE. </a:t>
            </a:r>
            <a:endParaRPr lang="en-US" sz="4400" dirty="0">
              <a:solidFill>
                <a:srgbClr val="355E91"/>
              </a:solidFill>
            </a:endParaRPr>
          </a:p>
          <a:p>
            <a:pPr marL="457200" indent="0">
              <a:buNone/>
            </a:pPr>
            <a:r>
              <a:rPr lang="en-US" sz="4400" b="1" dirty="0">
                <a:solidFill>
                  <a:srgbClr val="355E91"/>
                </a:solidFill>
              </a:rPr>
              <a:t>a. Purpose. </a:t>
            </a:r>
            <a:endParaRPr lang="en-US" sz="4400" dirty="0">
              <a:solidFill>
                <a:srgbClr val="355E91"/>
              </a:solidFill>
            </a:endParaRPr>
          </a:p>
          <a:p>
            <a:pPr marL="457200" indent="0">
              <a:buNone/>
            </a:pPr>
            <a:r>
              <a:rPr lang="en-US" sz="4400" dirty="0">
                <a:solidFill>
                  <a:srgbClr val="000000"/>
                </a:solidFill>
              </a:rPr>
              <a:t>The TMRR phase is guided by the draft CDD and the acquisition strategy. The purpose of this phase is to reduce technology, engineering, integration and life-cycle cost risk to the point that a decision to contract for EMD can be made with confidence in successful program execution for development, production and sustainment. </a:t>
            </a:r>
          </a:p>
          <a:p>
            <a:pPr marL="457200" indent="0">
              <a:buNone/>
            </a:pPr>
            <a:endParaRPr lang="en-US" sz="4400" dirty="0">
              <a:solidFill>
                <a:srgbClr val="000000"/>
              </a:solidFill>
            </a:endParaRPr>
          </a:p>
          <a:p>
            <a:pPr marL="457200" indent="0">
              <a:buNone/>
            </a:pPr>
            <a:r>
              <a:rPr lang="en-US" sz="4400" b="1" dirty="0">
                <a:solidFill>
                  <a:srgbClr val="355E91"/>
                </a:solidFill>
              </a:rPr>
              <a:t>b. Phase Description. </a:t>
            </a:r>
            <a:endParaRPr lang="en-US" sz="4400" dirty="0">
              <a:solidFill>
                <a:srgbClr val="355E91"/>
              </a:solidFill>
            </a:endParaRPr>
          </a:p>
          <a:p>
            <a:pPr marL="914400" indent="0">
              <a:buNone/>
            </a:pPr>
            <a:r>
              <a:rPr lang="en-US" sz="4400" dirty="0">
                <a:solidFill>
                  <a:srgbClr val="000000"/>
                </a:solidFill>
              </a:rPr>
              <a:t>(1) This phase includes a mix of activities intended to reduce program risks. These include the design and requirements trades necessary to ensure an affordable product and an executable development and production program. Close collaboration with the requirements community is essential and will inform development and validation of the CDD. </a:t>
            </a:r>
          </a:p>
          <a:p>
            <a:pPr marL="914400" indent="0">
              <a:buNone/>
            </a:pPr>
            <a:endParaRPr lang="en-US" sz="4400" dirty="0">
              <a:solidFill>
                <a:srgbClr val="000000"/>
              </a:solidFill>
            </a:endParaRPr>
          </a:p>
          <a:p>
            <a:pPr marL="914400" indent="0">
              <a:buNone/>
            </a:pPr>
            <a:r>
              <a:rPr lang="en-US" sz="4400" dirty="0">
                <a:solidFill>
                  <a:srgbClr val="000000"/>
                </a:solidFill>
              </a:rPr>
              <a:t>(2) The acquisition strategy will describe the overall approach to acquiring the capability and include the program schedule, risks, funding, business strategy, and an IP strategy. PS and sustainment planning continues during this phase and will include consideration of data rights. Program security and program protection requirements will be evaluated. Unless waived by the MDA, a preliminary design review (PDR) will be conducted prior to Milestone B. This phase normally includes multiple competitive sources conducting technology risk reduction activity to demonstrate new technologies in a relevant environment. An ICE and an ITRA will be conducted for MDAPs, before granting Milestone B approval. Development testing will be guided by the test and evaluation master plan. </a:t>
            </a:r>
          </a:p>
        </p:txBody>
      </p:sp>
      <p:pic>
        <p:nvPicPr>
          <p:cNvPr id="5" name="Picture 4"/>
          <p:cNvPicPr>
            <a:picLocks noChangeAspect="1"/>
          </p:cNvPicPr>
          <p:nvPr/>
        </p:nvPicPr>
        <p:blipFill>
          <a:blip r:embed="rId4"/>
          <a:stretch>
            <a:fillRect/>
          </a:stretch>
        </p:blipFill>
        <p:spPr>
          <a:xfrm>
            <a:off x="10335521" y="2146570"/>
            <a:ext cx="14065747" cy="5299259"/>
          </a:xfrm>
          <a:prstGeom prst="rect">
            <a:avLst/>
          </a:prstGeom>
        </p:spPr>
      </p:pic>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t>Back</a:t>
              </a:r>
            </a:p>
          </p:txBody>
        </p:sp>
      </p:grpSp>
      <p:sp>
        <p:nvSpPr>
          <p:cNvPr id="10" name="Rectangle 9">
            <a:hlinkClick r:id="rId5"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3"/>
          </p:cNvPr>
          <p:cNvPicPr>
            <a:picLocks noChangeAspect="1"/>
          </p:cNvPicPr>
          <p:nvPr/>
        </p:nvPicPr>
        <p:blipFill>
          <a:blip r:embed="rId6"/>
          <a:stretch>
            <a:fillRect/>
          </a:stretch>
        </p:blipFill>
        <p:spPr>
          <a:xfrm>
            <a:off x="3388659" y="4317145"/>
            <a:ext cx="2307011" cy="1728427"/>
          </a:xfrm>
          <a:prstGeom prst="rect">
            <a:avLst/>
          </a:prstGeom>
        </p:spPr>
      </p:pic>
      <p:sp>
        <p:nvSpPr>
          <p:cNvPr id="3" name="TextBox 2">
            <a:extLst>
              <a:ext uri="{FF2B5EF4-FFF2-40B4-BE49-F238E27FC236}">
                <a16:creationId xmlns:a16="http://schemas.microsoft.com/office/drawing/2014/main" id="{CD9B366B-9E09-53FD-2FDE-E63F95F95EFC}"/>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1816139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Physical Configuration Audit (PCA)</a:t>
            </a:r>
          </a:p>
        </p:txBody>
      </p:sp>
      <p:sp>
        <p:nvSpPr>
          <p:cNvPr id="3" name="Content Placeholder 2"/>
          <p:cNvSpPr>
            <a:spLocks noGrp="1"/>
          </p:cNvSpPr>
          <p:nvPr>
            <p:ph idx="1"/>
          </p:nvPr>
        </p:nvSpPr>
        <p:spPr>
          <a:xfrm>
            <a:off x="1255725" y="2931458"/>
            <a:ext cx="29626560" cy="10752693"/>
          </a:xfrm>
        </p:spPr>
        <p:txBody>
          <a:bodyPr>
            <a:normAutofit/>
          </a:bodyPr>
          <a:lstStyle/>
          <a:p>
            <a:pPr defTabSz="862013"/>
            <a:r>
              <a:rPr lang="en-US" sz="5200" dirty="0">
                <a:solidFill>
                  <a:srgbClr val="000000"/>
                </a:solidFill>
                <a:latin typeface="Calibri" panose="020F0502020204030204" pitchFamily="34" charset="0"/>
                <a:cs typeface="Calibri" panose="020F0502020204030204" pitchFamily="34" charset="0"/>
              </a:rPr>
              <a:t>The Physical Configuration Audit (PCA) is a formal examination of the “as-built” configuration of the system or a configuration item against its technical documentation to establish or verify its product baseline. The objective of the PCA is to resolve any discrepancies between the production-representative item that has successfully passed OT&amp;E and the associated documentation currently under configuration control. A successful PCA provides the MDA with evidence that the product design is stable, the capability meets end-user needs, and production risks are acceptably low. At the conclusion of the PCA, the final product baseline is established, and all subsequent changes are processed by formal engineering change action.</a:t>
            </a:r>
          </a:p>
          <a:p>
            <a:pPr defTabSz="862013"/>
            <a:r>
              <a:rPr lang="en-US" sz="5200" dirty="0">
                <a:solidFill>
                  <a:srgbClr val="000000"/>
                </a:solidFill>
                <a:latin typeface="Calibri" panose="020F0502020204030204" pitchFamily="34" charset="0"/>
                <a:cs typeface="Calibri" panose="020F0502020204030204" pitchFamily="34" charset="0"/>
              </a:rPr>
              <a:t>The PCA is an event-driven technical assessment that typically occurs during the Production and Deployment (P&amp;D) phase, after successful system validation but before the FRP DR. </a:t>
            </a:r>
          </a:p>
          <a:p>
            <a:pPr defTabSz="862013"/>
            <a:r>
              <a:rPr lang="en-US" sz="5200" dirty="0">
                <a:solidFill>
                  <a:srgbClr val="000000"/>
                </a:solidFill>
                <a:latin typeface="Calibri" panose="020F0502020204030204" pitchFamily="34" charset="0"/>
                <a:cs typeface="Calibri" panose="020F0502020204030204" pitchFamily="34" charset="0"/>
              </a:rPr>
              <a:t>A properly conducted and documented PCA provides a major knowledge point in preparation for investment decisions at FRP DR.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632792" y="14030139"/>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sp>
        <p:nvSpPr>
          <p:cNvPr id="12" name="TextBox 11">
            <a:hlinkClick r:id="rId4"/>
          </p:cNvPr>
          <p:cNvSpPr txBox="1"/>
          <p:nvPr/>
        </p:nvSpPr>
        <p:spPr>
          <a:xfrm>
            <a:off x="20830581" y="14030139"/>
            <a:ext cx="9063317" cy="3908762"/>
          </a:xfrm>
          <a:prstGeom prst="rect">
            <a:avLst/>
          </a:prstGeom>
          <a:noFill/>
        </p:spPr>
        <p:txBody>
          <a:bodyPr wrap="square" rtlCol="0">
            <a:spAutoFit/>
          </a:bodyPr>
          <a:lstStyle/>
          <a:p>
            <a:pPr algn="ctr"/>
            <a:r>
              <a:rPr lang="en-US" dirty="0">
                <a:hlinkClick r:id="rId5"/>
              </a:rPr>
              <a:t>Video on Technical Reviews</a:t>
            </a:r>
          </a:p>
          <a:p>
            <a:pPr algn="ctr"/>
            <a:endParaRPr lang="en-US" dirty="0">
              <a:hlinkClick r:id="rId5"/>
            </a:endParaRPr>
          </a:p>
          <a:p>
            <a:pPr algn="ctr"/>
            <a:endParaRPr lang="en-US" dirty="0">
              <a:hlinkClick r:id="rId5"/>
            </a:endParaRPr>
          </a:p>
          <a:p>
            <a:pPr algn="ctr"/>
            <a:r>
              <a:rPr lang="en-US" dirty="0">
                <a:hlinkClick r:id="rId5"/>
              </a:rPr>
              <a:t> Across the Lifecycle</a:t>
            </a:r>
            <a:endParaRPr lang="en-US" dirty="0"/>
          </a:p>
        </p:txBody>
      </p:sp>
      <p:pic>
        <p:nvPicPr>
          <p:cNvPr id="14" name="Picture 13">
            <a:hlinkClick r:id="rId5"/>
          </p:cNvPr>
          <p:cNvPicPr>
            <a:picLocks noChangeAspect="1"/>
          </p:cNvPicPr>
          <p:nvPr/>
        </p:nvPicPr>
        <p:blipFill>
          <a:blip r:embed="rId6"/>
          <a:stretch>
            <a:fillRect/>
          </a:stretch>
        </p:blipFill>
        <p:spPr>
          <a:xfrm>
            <a:off x="24206947" y="15173697"/>
            <a:ext cx="2310584" cy="1725318"/>
          </a:xfrm>
          <a:prstGeom prst="rect">
            <a:avLst/>
          </a:prstGeom>
        </p:spPr>
      </p:pic>
      <p:sp>
        <p:nvSpPr>
          <p:cNvPr id="17" name="TextBox 16">
            <a:hlinkClick r:id="rId7"/>
            <a:extLst>
              <a:ext uri="{FF2B5EF4-FFF2-40B4-BE49-F238E27FC236}">
                <a16:creationId xmlns:a16="http://schemas.microsoft.com/office/drawing/2014/main" id="{CB17060D-5F4C-3479-82DA-064EB2602140}"/>
              </a:ext>
            </a:extLst>
          </p:cNvPr>
          <p:cNvSpPr txBox="1">
            <a:spLocks/>
          </p:cNvSpPr>
          <p:nvPr/>
        </p:nvSpPr>
        <p:spPr>
          <a:xfrm>
            <a:off x="529890" y="20831962"/>
            <a:ext cx="8156910" cy="584775"/>
          </a:xfrm>
          <a:prstGeom prst="rect">
            <a:avLst/>
          </a:prstGeom>
          <a:noFill/>
        </p:spPr>
        <p:txBody>
          <a:bodyPr wrap="square" rtlCol="0">
            <a:spAutoFit/>
          </a:bodyPr>
          <a:lstStyle/>
          <a:p>
            <a:r>
              <a:rPr lang="en-US" sz="3200" dirty="0">
                <a:hlinkClick r:id="rId7" tooltip="Engineering of Defense Systems Guidebook"/>
              </a:rPr>
              <a:t>Engineering of Defense Systems Guidebook</a:t>
            </a:r>
            <a:endParaRPr lang="en-US" sz="3200" dirty="0"/>
          </a:p>
        </p:txBody>
      </p:sp>
      <p:sp>
        <p:nvSpPr>
          <p:cNvPr id="18" name="TextBox 17">
            <a:extLst>
              <a:ext uri="{FF2B5EF4-FFF2-40B4-BE49-F238E27FC236}">
                <a16:creationId xmlns:a16="http://schemas.microsoft.com/office/drawing/2014/main" id="{9D1364F6-1F24-E27F-AB75-4A9EBCD84FA1}"/>
              </a:ext>
            </a:extLst>
          </p:cNvPr>
          <p:cNvSpPr txBox="1"/>
          <p:nvPr/>
        </p:nvSpPr>
        <p:spPr>
          <a:xfrm>
            <a:off x="529890" y="20182170"/>
            <a:ext cx="5726531" cy="584775"/>
          </a:xfrm>
          <a:prstGeom prst="rect">
            <a:avLst/>
          </a:prstGeom>
          <a:noFill/>
        </p:spPr>
        <p:txBody>
          <a:bodyPr wrap="square" rtlCol="0">
            <a:spAutoFit/>
          </a:bodyPr>
          <a:lstStyle>
            <a:defPPr>
              <a:defRPr lang="en-US"/>
            </a:defPPr>
            <a:lvl1pPr algn="ctr">
              <a:defRPr sz="3600"/>
            </a:lvl1pPr>
          </a:lstStyle>
          <a:p>
            <a:pPr algn="l"/>
            <a:r>
              <a:rPr lang="en-US" sz="3200" dirty="0">
                <a:hlinkClick r:id="rId8"/>
              </a:rPr>
              <a:t>Systems Engineering Guidebook</a:t>
            </a:r>
            <a:endParaRPr lang="en-US" sz="3200" dirty="0"/>
          </a:p>
        </p:txBody>
      </p:sp>
      <p:sp>
        <p:nvSpPr>
          <p:cNvPr id="19" name="TextBox 18">
            <a:extLst>
              <a:ext uri="{FF2B5EF4-FFF2-40B4-BE49-F238E27FC236}">
                <a16:creationId xmlns:a16="http://schemas.microsoft.com/office/drawing/2014/main" id="{89974B8A-2A0D-44F9-6D2E-5EABC18223A6}"/>
              </a:ext>
            </a:extLst>
          </p:cNvPr>
          <p:cNvSpPr txBox="1"/>
          <p:nvPr/>
        </p:nvSpPr>
        <p:spPr>
          <a:xfrm>
            <a:off x="529890" y="19472770"/>
            <a:ext cx="9817268"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9"/>
              </a:rPr>
              <a:t>DoDi</a:t>
            </a:r>
            <a:r>
              <a:rPr lang="en-US" sz="3200" dirty="0">
                <a:hlinkClick r:id="rId9"/>
              </a:rPr>
              <a:t> 5000.88 Engineering of Defense Systems</a:t>
            </a:r>
            <a:endParaRPr lang="en-US" sz="3200" dirty="0"/>
          </a:p>
        </p:txBody>
      </p:sp>
    </p:spTree>
    <p:extLst>
      <p:ext uri="{BB962C8B-B14F-4D97-AF65-F5344CB8AC3E}">
        <p14:creationId xmlns:p14="http://schemas.microsoft.com/office/powerpoint/2010/main" val="3984911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Program Protection Plan (PPP)</a:t>
            </a:r>
          </a:p>
        </p:txBody>
      </p:sp>
      <p:sp>
        <p:nvSpPr>
          <p:cNvPr id="3" name="Content Placeholder 2"/>
          <p:cNvSpPr>
            <a:spLocks noGrp="1"/>
          </p:cNvSpPr>
          <p:nvPr>
            <p:ph idx="1"/>
          </p:nvPr>
        </p:nvSpPr>
        <p:spPr>
          <a:xfrm>
            <a:off x="1363301" y="2124635"/>
            <a:ext cx="29626560" cy="12529828"/>
          </a:xfrm>
        </p:spPr>
        <p:txBody>
          <a:bodyPr>
            <a:normAutofit/>
          </a:bodyPr>
          <a:lstStyle/>
          <a:p>
            <a:pPr defTabSz="862013"/>
            <a:r>
              <a:rPr lang="en-US" sz="4800" dirty="0">
                <a:solidFill>
                  <a:srgbClr val="000000"/>
                </a:solidFill>
              </a:rPr>
              <a:t>A living plan to guide efforts to manage the risks to Critical Program Information (CPI) and mission critical functions and components as well as program and system information. This milestone acquisition document captures both systems security engineering (SSE) and security activities and the results of the analyses as the program and system become more defined. 	</a:t>
            </a:r>
          </a:p>
          <a:p>
            <a:pPr marL="0" indent="0" algn="ctr" defTabSz="862013">
              <a:buNone/>
            </a:pPr>
            <a:r>
              <a:rPr lang="en-US" sz="4800" dirty="0">
                <a:solidFill>
                  <a:srgbClr val="000000"/>
                </a:solidFill>
                <a:latin typeface="Times New Roman" panose="02020603050405020304" pitchFamily="18" charset="0"/>
              </a:rPr>
              <a:t>----------------------------------------------------------</a:t>
            </a:r>
          </a:p>
          <a:p>
            <a:pPr defTabSz="862013"/>
            <a:r>
              <a:rPr lang="en-US" sz="4800" dirty="0">
                <a:solidFill>
                  <a:srgbClr val="000000"/>
                </a:solidFill>
              </a:rPr>
              <a:t>The PPP will be submitted for MDA approval at each milestone review beginning with Milestone A.</a:t>
            </a:r>
          </a:p>
          <a:p>
            <a:pPr marL="0" indent="0" defTabSz="862013">
              <a:buNone/>
            </a:pPr>
            <a:endParaRPr lang="en-US" sz="4800" dirty="0"/>
          </a:p>
          <a:p>
            <a:pPr defTabSz="862013"/>
            <a:r>
              <a:rPr lang="en-US" sz="4800" dirty="0">
                <a:solidFill>
                  <a:srgbClr val="000000"/>
                </a:solidFill>
              </a:rPr>
              <a:t>Additionally, Program Managers will submit the Program’s </a:t>
            </a:r>
            <a:r>
              <a:rPr lang="en-US" sz="4800" dirty="0">
                <a:solidFill>
                  <a:srgbClr val="000000"/>
                </a:solidFill>
                <a:hlinkClick r:id="rId2" action="ppaction://hlinksldjump">
                  <a:extLst>
                    <a:ext uri="{A12FA001-AC4F-418D-AE19-62706E023703}">
                      <ahyp:hlinkClr xmlns:ahyp="http://schemas.microsoft.com/office/drawing/2018/hyperlinkcolor" val="tx"/>
                    </a:ext>
                  </a:extLst>
                </a:hlinkClick>
              </a:rPr>
              <a:t>Cybersecurity Strategy</a:t>
            </a:r>
            <a:r>
              <a:rPr lang="en-US" sz="4800" dirty="0">
                <a:solidFill>
                  <a:srgbClr val="000000"/>
                </a:solidFill>
              </a:rPr>
              <a:t> as part of every PPP. The purpose of the PPP is to help programs ensure that they adequately protect their technology, components, and information. Cybersecurity is a critical component of this plan. Considerations for Program Protection and Cybersecurity should also be included in the </a:t>
            </a:r>
            <a:r>
              <a:rPr lang="en-US" sz="4800" dirty="0">
                <a:solidFill>
                  <a:srgbClr val="000000"/>
                </a:solidFill>
                <a:hlinkClick r:id="rId3" action="ppaction://hlinksldjump">
                  <a:extLst>
                    <a:ext uri="{A12FA001-AC4F-418D-AE19-62706E023703}">
                      <ahyp:hlinkClr xmlns:ahyp="http://schemas.microsoft.com/office/drawing/2018/hyperlinkcolor" val="tx"/>
                    </a:ext>
                  </a:extLst>
                </a:hlinkClick>
              </a:rPr>
              <a:t>Life Cycle Sustainment Plan (LCSP)</a:t>
            </a:r>
            <a:endParaRPr lang="en-US" sz="4800" dirty="0">
              <a:solidFill>
                <a:srgbClr val="000000"/>
              </a:solidFill>
            </a:endParaRPr>
          </a:p>
          <a:p>
            <a:pPr marL="0" indent="0" defTabSz="862013">
              <a:buNone/>
            </a:pP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4"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17356" y="19154451"/>
            <a:ext cx="7960659" cy="584775"/>
          </a:xfrm>
          <a:prstGeom prst="rect">
            <a:avLst/>
          </a:prstGeom>
          <a:noFill/>
        </p:spPr>
        <p:txBody>
          <a:bodyPr wrap="square" rtlCol="0">
            <a:spAutoFit/>
          </a:bodyPr>
          <a:lstStyle/>
          <a:p>
            <a:r>
              <a:rPr lang="en-US" sz="3200" dirty="0">
                <a:hlinkClick r:id="rId5"/>
              </a:rPr>
              <a:t>DoDI 5200.39 CPI Identification within RDT&amp;E</a:t>
            </a:r>
            <a:endParaRPr lang="en-US" sz="3200" dirty="0"/>
          </a:p>
        </p:txBody>
      </p:sp>
      <p:sp>
        <p:nvSpPr>
          <p:cNvPr id="6" name="TextBox 5">
            <a:hlinkClick r:id="rId6"/>
            <a:extLst>
              <a:ext uri="{FF2B5EF4-FFF2-40B4-BE49-F238E27FC236}">
                <a16:creationId xmlns:a16="http://schemas.microsoft.com/office/drawing/2014/main" id="{91496F36-0E46-A1E3-7703-0FF4F0CCFE31}"/>
              </a:ext>
            </a:extLst>
          </p:cNvPr>
          <p:cNvSpPr txBox="1">
            <a:spLocks/>
          </p:cNvSpPr>
          <p:nvPr/>
        </p:nvSpPr>
        <p:spPr>
          <a:xfrm>
            <a:off x="517356" y="20944281"/>
            <a:ext cx="8854742" cy="584775"/>
          </a:xfrm>
          <a:prstGeom prst="rect">
            <a:avLst/>
          </a:prstGeom>
          <a:noFill/>
        </p:spPr>
        <p:txBody>
          <a:bodyPr wrap="square" rtlCol="0">
            <a:spAutoFit/>
          </a:bodyPr>
          <a:lstStyle/>
          <a:p>
            <a:r>
              <a:rPr lang="en-US" sz="3200" dirty="0">
                <a:hlinkClick r:id="rId6" tooltip="Engineering of Defense Systems Guidebook"/>
              </a:rPr>
              <a:t>Engineering of Defense Systems Guidebook</a:t>
            </a:r>
            <a:endParaRPr lang="en-US" sz="3200" dirty="0"/>
          </a:p>
        </p:txBody>
      </p:sp>
      <p:sp>
        <p:nvSpPr>
          <p:cNvPr id="12" name="TextBox 11">
            <a:extLst>
              <a:ext uri="{FF2B5EF4-FFF2-40B4-BE49-F238E27FC236}">
                <a16:creationId xmlns:a16="http://schemas.microsoft.com/office/drawing/2014/main" id="{9088F795-C19F-D059-A3BA-5CDDB6337D14}"/>
              </a:ext>
            </a:extLst>
          </p:cNvPr>
          <p:cNvSpPr txBox="1"/>
          <p:nvPr/>
        </p:nvSpPr>
        <p:spPr>
          <a:xfrm>
            <a:off x="517356" y="20373789"/>
            <a:ext cx="6768815" cy="584775"/>
          </a:xfrm>
          <a:prstGeom prst="rect">
            <a:avLst/>
          </a:prstGeom>
          <a:noFill/>
        </p:spPr>
        <p:txBody>
          <a:bodyPr wrap="square" rtlCol="0">
            <a:spAutoFit/>
          </a:bodyPr>
          <a:lstStyle>
            <a:defPPr>
              <a:defRPr lang="en-US"/>
            </a:defPPr>
            <a:lvl1pPr algn="ctr">
              <a:defRPr sz="3600"/>
            </a:lvl1pPr>
          </a:lstStyle>
          <a:p>
            <a:pPr algn="l"/>
            <a:r>
              <a:rPr lang="en-US" sz="3200" dirty="0">
                <a:hlinkClick r:id="rId7"/>
              </a:rPr>
              <a:t>Systems Engineering Guidebook</a:t>
            </a:r>
            <a:endParaRPr lang="en-US" sz="3200" dirty="0"/>
          </a:p>
        </p:txBody>
      </p:sp>
      <p:sp>
        <p:nvSpPr>
          <p:cNvPr id="13" name="TextBox 12">
            <a:extLst>
              <a:ext uri="{FF2B5EF4-FFF2-40B4-BE49-F238E27FC236}">
                <a16:creationId xmlns:a16="http://schemas.microsoft.com/office/drawing/2014/main" id="{2C85BA03-B3BB-C199-E96A-ED506E279B67}"/>
              </a:ext>
            </a:extLst>
          </p:cNvPr>
          <p:cNvSpPr txBox="1"/>
          <p:nvPr/>
        </p:nvSpPr>
        <p:spPr>
          <a:xfrm>
            <a:off x="517356" y="19782403"/>
            <a:ext cx="9011655" cy="584775"/>
          </a:xfrm>
          <a:prstGeom prst="rect">
            <a:avLst/>
          </a:prstGeom>
          <a:noFill/>
        </p:spPr>
        <p:txBody>
          <a:bodyPr wrap="square" rtlCol="0">
            <a:spAutoFit/>
          </a:bodyPr>
          <a:lstStyle>
            <a:defPPr>
              <a:defRPr lang="en-US"/>
            </a:defPPr>
            <a:lvl1pPr algn="ctr">
              <a:defRPr sz="3600"/>
            </a:lvl1pPr>
          </a:lstStyle>
          <a:p>
            <a:pPr algn="l"/>
            <a:r>
              <a:rPr lang="en-US" sz="3200" dirty="0" err="1">
                <a:hlinkClick r:id="rId8"/>
              </a:rPr>
              <a:t>DoDi</a:t>
            </a:r>
            <a:r>
              <a:rPr lang="en-US" sz="3200" dirty="0">
                <a:hlinkClick r:id="rId8"/>
              </a:rPr>
              <a:t> 5000.88 Engineering of Defense Systems</a:t>
            </a:r>
            <a:endParaRPr lang="en-US" sz="3200" dirty="0"/>
          </a:p>
        </p:txBody>
      </p:sp>
    </p:spTree>
    <p:extLst>
      <p:ext uri="{BB962C8B-B14F-4D97-AF65-F5344CB8AC3E}">
        <p14:creationId xmlns:p14="http://schemas.microsoft.com/office/powerpoint/2010/main" val="2804502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Cybersecurity Strategy</a:t>
            </a:r>
          </a:p>
        </p:txBody>
      </p:sp>
      <p:sp>
        <p:nvSpPr>
          <p:cNvPr id="3" name="Content Placeholder 2"/>
          <p:cNvSpPr>
            <a:spLocks noGrp="1"/>
          </p:cNvSpPr>
          <p:nvPr>
            <p:ph idx="1"/>
          </p:nvPr>
        </p:nvSpPr>
        <p:spPr>
          <a:xfrm>
            <a:off x="1363301" y="2124635"/>
            <a:ext cx="29626560" cy="3544645"/>
          </a:xfrm>
        </p:spPr>
        <p:txBody>
          <a:bodyPr>
            <a:normAutofit/>
          </a:bodyPr>
          <a:lstStyle/>
          <a:p>
            <a:pPr defTabSz="862013"/>
            <a:r>
              <a:rPr lang="en-US" sz="4800" dirty="0">
                <a:solidFill>
                  <a:srgbClr val="000000"/>
                </a:solidFill>
              </a:rPr>
              <a:t>Requirement for all acquisitions of systems containing Information Technology (IT), including National Security Systems (NSS).  The Cybersecurity Strategy provides the program's plan for ensuring cybersecurity and will be reviewed prior to all acquisition milestone decisions, program decision reviews, and acquisition contract award.  The Cybersecurity Strategy is an appendix of the </a:t>
            </a:r>
            <a:r>
              <a:rPr lang="en-US" sz="4800" dirty="0">
                <a:solidFill>
                  <a:srgbClr val="000000"/>
                </a:solidFill>
                <a:hlinkClick r:id="rId2" action="ppaction://hlinksldjump"/>
              </a:rPr>
              <a:t>Program Protection Plan</a:t>
            </a:r>
            <a:r>
              <a:rPr lang="en-US" sz="4800" dirty="0">
                <a:solidFill>
                  <a:srgbClr val="000000"/>
                </a:solidFill>
              </a:rPr>
              <a:t>.</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18565" y="20895713"/>
            <a:ext cx="15095899" cy="584775"/>
          </a:xfrm>
          <a:prstGeom prst="rect">
            <a:avLst/>
          </a:prstGeom>
          <a:noFill/>
        </p:spPr>
        <p:txBody>
          <a:bodyPr wrap="square" rtlCol="0">
            <a:spAutoFit/>
          </a:bodyPr>
          <a:lstStyle/>
          <a:p>
            <a:r>
              <a:rPr lang="en-US" sz="3200" dirty="0">
                <a:solidFill>
                  <a:prstClr val="black"/>
                </a:solidFill>
                <a:hlinkClick r:id="rId4"/>
              </a:rPr>
              <a:t>DoDI 8510.01 Risk Management Framework for DOD Systems </a:t>
            </a:r>
            <a:endParaRPr lang="en-US" sz="3200" dirty="0">
              <a:solidFill>
                <a:prstClr val="black"/>
              </a:solidFill>
            </a:endParaRPr>
          </a:p>
        </p:txBody>
      </p:sp>
      <p:sp>
        <p:nvSpPr>
          <p:cNvPr id="12" name="Content Placeholder 2"/>
          <p:cNvSpPr txBox="1">
            <a:spLocks/>
          </p:cNvSpPr>
          <p:nvPr/>
        </p:nvSpPr>
        <p:spPr>
          <a:xfrm>
            <a:off x="1411200" y="8103069"/>
            <a:ext cx="29626560" cy="3544645"/>
          </a:xfrm>
          <a:prstGeom prst="rect">
            <a:avLst/>
          </a:prstGeom>
        </p:spPr>
        <p:txBody>
          <a:bodyPr vert="horz" lIns="313502" tIns="156751" rIns="313502" bIns="156751" rtlCol="0">
            <a:normAutofit/>
          </a:bodyPr>
          <a:lstStyle>
            <a:lvl1pPr marL="1175633" indent="-1175633" algn="l" defTabSz="3135020"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a:lstStyle>
          <a:p>
            <a:pPr defTabSz="862013"/>
            <a:r>
              <a:rPr lang="en-US" sz="4800" dirty="0">
                <a:solidFill>
                  <a:srgbClr val="000000"/>
                </a:solidFill>
                <a:latin typeface="Times New Roman" panose="02020603050405020304" pitchFamily="18" charset="0"/>
              </a:rPr>
              <a:t>Prevention of damage to, protection of, and restoration of computers, electronic communications systems, </a:t>
            </a:r>
            <a:r>
              <a:rPr lang="en-US" sz="4800" dirty="0">
                <a:solidFill>
                  <a:srgbClr val="000000"/>
                </a:solidFill>
              </a:rPr>
              <a:t>electronic</a:t>
            </a:r>
            <a:r>
              <a:rPr lang="en-US" sz="4800" dirty="0">
                <a:solidFill>
                  <a:srgbClr val="000000"/>
                </a:solidFill>
                <a:latin typeface="Times New Roman" panose="02020603050405020304" pitchFamily="18" charset="0"/>
              </a:rPr>
              <a:t> communication services, wire communication, and electronic communication, including information contained therein, to ensure its availability, integrity, authentication, confidentiality, and nonrepudiation. 	</a:t>
            </a:r>
            <a:endParaRPr lang="en-US" sz="4800" dirty="0"/>
          </a:p>
        </p:txBody>
      </p:sp>
      <p:sp>
        <p:nvSpPr>
          <p:cNvPr id="13" name="Title 1"/>
          <p:cNvSpPr txBox="1">
            <a:spLocks/>
          </p:cNvSpPr>
          <p:nvPr/>
        </p:nvSpPr>
        <p:spPr>
          <a:xfrm>
            <a:off x="1013136" y="5299166"/>
            <a:ext cx="29626560" cy="1987925"/>
          </a:xfrm>
          <a:prstGeom prst="rect">
            <a:avLst/>
          </a:prstGeom>
        </p:spPr>
        <p:txBody>
          <a:bodyPr vert="horz" lIns="313502" tIns="156751" rIns="313502" bIns="156751" rtlCol="0" anchor="ctr">
            <a:normAutofit/>
          </a:bodyPr>
          <a:lstStyle>
            <a:lvl1pPr algn="ctr" defTabSz="3135020" rtl="0" eaLnBrk="1" latinLnBrk="0" hangingPunct="1">
              <a:spcBef>
                <a:spcPct val="0"/>
              </a:spcBef>
              <a:buNone/>
              <a:defRPr sz="15100" kern="1200">
                <a:solidFill>
                  <a:schemeClr val="tx1"/>
                </a:solidFill>
                <a:latin typeface="+mj-lt"/>
                <a:ea typeface="+mj-ea"/>
                <a:cs typeface="+mj-cs"/>
              </a:defRPr>
            </a:lvl1pPr>
          </a:lstStyle>
          <a:p>
            <a:r>
              <a:rPr lang="en-US" sz="9600" dirty="0"/>
              <a:t>Cybersecurity</a:t>
            </a:r>
          </a:p>
        </p:txBody>
      </p:sp>
      <p:sp>
        <p:nvSpPr>
          <p:cNvPr id="14" name="TextBox 13"/>
          <p:cNvSpPr txBox="1"/>
          <p:nvPr/>
        </p:nvSpPr>
        <p:spPr>
          <a:xfrm>
            <a:off x="418565" y="20375634"/>
            <a:ext cx="6938488" cy="584775"/>
          </a:xfrm>
          <a:prstGeom prst="rect">
            <a:avLst/>
          </a:prstGeom>
          <a:noFill/>
        </p:spPr>
        <p:txBody>
          <a:bodyPr wrap="square" rtlCol="0">
            <a:spAutoFit/>
          </a:bodyPr>
          <a:lstStyle/>
          <a:p>
            <a:r>
              <a:rPr lang="en-US" sz="3200" dirty="0">
                <a:solidFill>
                  <a:prstClr val="black"/>
                </a:solidFill>
                <a:hlinkClick r:id="rId5"/>
              </a:rPr>
              <a:t>DoDI 8500.01 Cybersecurity </a:t>
            </a:r>
            <a:endParaRPr lang="en-US" sz="3200" dirty="0">
              <a:solidFill>
                <a:prstClr val="black"/>
              </a:solidFill>
            </a:endParaRPr>
          </a:p>
        </p:txBody>
      </p:sp>
      <p:sp>
        <p:nvSpPr>
          <p:cNvPr id="6" name="TextBox 5"/>
          <p:cNvSpPr txBox="1"/>
          <p:nvPr/>
        </p:nvSpPr>
        <p:spPr>
          <a:xfrm>
            <a:off x="12853852" y="12435840"/>
            <a:ext cx="7628708" cy="1446550"/>
          </a:xfrm>
          <a:prstGeom prst="rect">
            <a:avLst/>
          </a:prstGeom>
          <a:noFill/>
        </p:spPr>
        <p:txBody>
          <a:bodyPr wrap="square" rtlCol="0">
            <a:spAutoFit/>
          </a:bodyPr>
          <a:lstStyle/>
          <a:p>
            <a:pPr algn="ctr"/>
            <a:r>
              <a:rPr lang="en-US" sz="4400" dirty="0">
                <a:hlinkClick r:id="rId6"/>
              </a:rPr>
              <a:t>Cybersecurity and </a:t>
            </a:r>
            <a:r>
              <a:rPr lang="en-US" sz="4400" dirty="0" err="1">
                <a:hlinkClick r:id="rId6"/>
              </a:rPr>
              <a:t>Acquistion</a:t>
            </a:r>
            <a:r>
              <a:rPr lang="en-US" sz="4400" dirty="0">
                <a:hlinkClick r:id="rId6"/>
              </a:rPr>
              <a:t> Lifecycle Integration Tool (CALIT)</a:t>
            </a:r>
            <a:endParaRPr lang="en-US" sz="4400" dirty="0"/>
          </a:p>
        </p:txBody>
      </p:sp>
      <p:sp>
        <p:nvSpPr>
          <p:cNvPr id="15" name="Rectangle 14"/>
          <p:cNvSpPr/>
          <p:nvPr/>
        </p:nvSpPr>
        <p:spPr>
          <a:xfrm>
            <a:off x="13014659" y="14426625"/>
            <a:ext cx="7307094" cy="1077218"/>
          </a:xfrm>
          <a:prstGeom prst="rect">
            <a:avLst/>
          </a:prstGeom>
        </p:spPr>
        <p:txBody>
          <a:bodyPr wrap="square">
            <a:spAutoFit/>
          </a:bodyPr>
          <a:lstStyle/>
          <a:p>
            <a:pPr algn="ctr"/>
            <a:r>
              <a:rPr lang="en-US" sz="3200" u="sng" dirty="0">
                <a:solidFill>
                  <a:srgbClr val="000000"/>
                </a:solidFill>
                <a:latin typeface="verdana" panose="020B0604030504040204" pitchFamily="34" charset="0"/>
                <a:hlinkClick r:id="rId7"/>
              </a:rPr>
              <a:t>CLE 074 Cybersecurity Throughout DoD Acquisition</a:t>
            </a:r>
            <a:endParaRPr lang="en-US" sz="32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851262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Software Engineering/Development Approaches</a:t>
            </a:r>
          </a:p>
        </p:txBody>
      </p:sp>
      <p:sp>
        <p:nvSpPr>
          <p:cNvPr id="4" name="Content Placeholder 2"/>
          <p:cNvSpPr>
            <a:spLocks noGrp="1"/>
          </p:cNvSpPr>
          <p:nvPr>
            <p:ph idx="1"/>
          </p:nvPr>
        </p:nvSpPr>
        <p:spPr>
          <a:xfrm>
            <a:off x="1073460" y="3213463"/>
            <a:ext cx="31008917" cy="12908853"/>
          </a:xfrm>
        </p:spPr>
        <p:txBody>
          <a:bodyPr>
            <a:noAutofit/>
          </a:bodyPr>
          <a:lstStyle/>
          <a:p>
            <a:pPr marL="0" indent="0" defTabSz="862013">
              <a:buNone/>
            </a:pPr>
            <a:r>
              <a:rPr lang="en-US" sz="4400" dirty="0">
                <a:solidFill>
                  <a:srgbClr val="000000"/>
                </a:solidFill>
                <a:latin typeface="Times New Roman" panose="02020603050405020304" pitchFamily="18" charset="0"/>
              </a:rPr>
              <a:t>		Also referred to as software development paradigms, these are process models for how the various tasks related to software development can be organized. Typical approaches or paradigms encountered in DoD software development include waterfall, incremental, and spiral as described below. The incremental development approach typically forms the basis for software development within the larger systems-level of evolutionary acquisition (EA).</a:t>
            </a: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dirty="0">
                <a:solidFill>
                  <a:srgbClr val="000000"/>
                </a:solidFill>
                <a:latin typeface="Times New Roman" panose="02020603050405020304" pitchFamily="18" charset="0"/>
              </a:rPr>
              <a:t>Waterfall Approach: Development activities are performed in order, with possibly minor overlap, but with little or no iteration between activities. User needs are determined, requirements are defined, and the full system is designed, built, and tested for ultimate delivery at one point in time. A document-driven approach best suited for highly precedented systems with stable requirements.</a:t>
            </a: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dirty="0">
                <a:solidFill>
                  <a:srgbClr val="000000"/>
                </a:solidFill>
                <a:latin typeface="Times New Roman" panose="02020603050405020304" pitchFamily="18" charset="0"/>
              </a:rPr>
              <a:t>Incremental Approach: Determines user needs and defines the overall architecture, but then delivers the system in a series of increments (“software builds”). The first build incorporates a part of the total planned capabilities; the next build adds more capabilities, and so on, until the entire system is complete.</a:t>
            </a:r>
          </a:p>
          <a:p>
            <a:pPr marL="0" indent="0" defTabSz="862013">
              <a:buNone/>
            </a:pPr>
            <a:endParaRPr lang="en-US" sz="4400" dirty="0">
              <a:solidFill>
                <a:srgbClr val="000000"/>
              </a:solidFill>
              <a:latin typeface="Times New Roman" panose="02020603050405020304" pitchFamily="18" charset="0"/>
            </a:endParaRPr>
          </a:p>
          <a:p>
            <a:pPr marL="0" indent="0" defTabSz="862013">
              <a:buNone/>
            </a:pPr>
            <a:r>
              <a:rPr lang="en-US" sz="4400" dirty="0">
                <a:solidFill>
                  <a:srgbClr val="000000"/>
                </a:solidFill>
                <a:latin typeface="Times New Roman" panose="02020603050405020304" pitchFamily="18" charset="0"/>
              </a:rPr>
              <a:t>Spiral Approach: A risk-driven controlled prototyping approach that develops prototypes early in the development process to specifically address risk areas followed by assessment of prototyping results and further determination of risk areas to prototype. Areas that are prototyped frequently include user requirements and algorithm performance. Prototyping continues until high risk areas are resolved and mitigated to an acceptable level.</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625396" y="20739813"/>
            <a:ext cx="3425708" cy="646331"/>
          </a:xfrm>
          <a:prstGeom prst="rect">
            <a:avLst/>
          </a:prstGeom>
          <a:noFill/>
        </p:spPr>
        <p:txBody>
          <a:bodyPr wrap="square" rtlCol="0">
            <a:spAutoFit/>
          </a:bodyPr>
          <a:lstStyle/>
          <a:p>
            <a:r>
              <a:rPr lang="en-US" sz="3600" dirty="0">
                <a:solidFill>
                  <a:prstClr val="black"/>
                </a:solidFill>
                <a:hlinkClick r:id="rId3"/>
              </a:rPr>
              <a:t>DAU Glossary</a:t>
            </a:r>
            <a:endParaRPr lang="en-US" sz="3600" dirty="0">
              <a:solidFill>
                <a:prstClr val="black"/>
              </a:solidFill>
            </a:endParaRPr>
          </a:p>
        </p:txBody>
      </p:sp>
      <p:sp>
        <p:nvSpPr>
          <p:cNvPr id="14" name="Rectangle 13"/>
          <p:cNvSpPr/>
          <p:nvPr/>
        </p:nvSpPr>
        <p:spPr>
          <a:xfrm>
            <a:off x="3508952" y="16889562"/>
            <a:ext cx="6549448" cy="646331"/>
          </a:xfrm>
          <a:prstGeom prst="rect">
            <a:avLst/>
          </a:prstGeom>
        </p:spPr>
        <p:txBody>
          <a:bodyPr wrap="square">
            <a:spAutoFit/>
          </a:bodyPr>
          <a:lstStyle/>
          <a:p>
            <a:pPr algn="ctr"/>
            <a:r>
              <a:rPr lang="en-US" sz="3600" u="sng" dirty="0">
                <a:solidFill>
                  <a:srgbClr val="000000"/>
                </a:solidFill>
                <a:latin typeface="verdana" panose="020B0604030504040204" pitchFamily="34" charset="0"/>
                <a:hlinkClick r:id="rId4"/>
              </a:rPr>
              <a:t>CLE 041 Software Reuse</a:t>
            </a:r>
            <a:endParaRPr lang="en-US" sz="3600" dirty="0">
              <a:solidFill>
                <a:srgbClr val="000000"/>
              </a:solidFill>
              <a:latin typeface="verdana" panose="020B0604030504040204" pitchFamily="34" charset="0"/>
            </a:endParaRPr>
          </a:p>
        </p:txBody>
      </p:sp>
      <p:sp>
        <p:nvSpPr>
          <p:cNvPr id="17" name="Rectangle 16">
            <a:hlinkClick r:id="rId5"/>
          </p:cNvPr>
          <p:cNvSpPr/>
          <p:nvPr/>
        </p:nvSpPr>
        <p:spPr>
          <a:xfrm>
            <a:off x="12596345" y="16911334"/>
            <a:ext cx="7886216" cy="1200329"/>
          </a:xfrm>
          <a:prstGeom prst="rect">
            <a:avLst/>
          </a:prstGeom>
        </p:spPr>
        <p:txBody>
          <a:bodyPr wrap="square">
            <a:spAutoFit/>
          </a:bodyPr>
          <a:lstStyle/>
          <a:p>
            <a:pPr algn="ctr"/>
            <a:r>
              <a:rPr lang="en-US" sz="3600" u="sng" dirty="0">
                <a:solidFill>
                  <a:srgbClr val="000000"/>
                </a:solidFill>
                <a:latin typeface="verdana" panose="020B0604030504040204" pitchFamily="34" charset="0"/>
                <a:hlinkClick r:id="rId6"/>
              </a:rPr>
              <a:t>CLE 060 Practical Software and Systems Measurement</a:t>
            </a:r>
            <a:endParaRPr lang="en-US" sz="3600" dirty="0">
              <a:solidFill>
                <a:srgbClr val="000000"/>
              </a:solidFill>
              <a:latin typeface="verdana" panose="020B0604030504040204" pitchFamily="34" charset="0"/>
            </a:endParaRPr>
          </a:p>
        </p:txBody>
      </p:sp>
      <p:sp>
        <p:nvSpPr>
          <p:cNvPr id="18" name="Rectangle 17">
            <a:hlinkClick r:id="rId5"/>
          </p:cNvPr>
          <p:cNvSpPr/>
          <p:nvPr/>
        </p:nvSpPr>
        <p:spPr>
          <a:xfrm>
            <a:off x="22310756" y="16906979"/>
            <a:ext cx="6819415" cy="1200329"/>
          </a:xfrm>
          <a:prstGeom prst="rect">
            <a:avLst/>
          </a:prstGeom>
        </p:spPr>
        <p:txBody>
          <a:bodyPr wrap="square">
            <a:spAutoFit/>
          </a:bodyPr>
          <a:lstStyle/>
          <a:p>
            <a:pPr algn="ctr"/>
            <a:r>
              <a:rPr lang="en-US" sz="3600" u="sng" dirty="0">
                <a:solidFill>
                  <a:srgbClr val="000000"/>
                </a:solidFill>
                <a:latin typeface="verdana" panose="020B0604030504040204" pitchFamily="34" charset="0"/>
                <a:hlinkClick r:id="rId7"/>
              </a:rPr>
              <a:t>CLE 068 Intellectual Property and Data Rights</a:t>
            </a:r>
            <a:endParaRPr lang="en-US" sz="36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8266826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Post Implementation Review (PIR)</a:t>
            </a:r>
          </a:p>
        </p:txBody>
      </p:sp>
      <p:sp>
        <p:nvSpPr>
          <p:cNvPr id="3" name="Content Placeholder 2"/>
          <p:cNvSpPr>
            <a:spLocks noGrp="1"/>
          </p:cNvSpPr>
          <p:nvPr>
            <p:ph idx="1"/>
          </p:nvPr>
        </p:nvSpPr>
        <p:spPr>
          <a:xfrm>
            <a:off x="1255725" y="2931458"/>
            <a:ext cx="29626560" cy="10471033"/>
          </a:xfrm>
        </p:spPr>
        <p:txBody>
          <a:bodyPr>
            <a:normAutofit/>
          </a:bodyPr>
          <a:lstStyle/>
          <a:p>
            <a:pPr marL="0" indent="0" defTabSz="862013">
              <a:buNone/>
            </a:pPr>
            <a:r>
              <a:rPr lang="en-US" sz="5200" dirty="0">
                <a:solidFill>
                  <a:srgbClr val="000000"/>
                </a:solidFill>
                <a:latin typeface="Times New Roman" panose="02020603050405020304" pitchFamily="18" charset="0"/>
              </a:rPr>
              <a:t>4. POST IMPLEMENTATION REVIEW (PIR). The functional sponsor, in coordination with the Component CIO and Program Manager, is responsible for developing a plan and conducting a PIR for all fully deployed IT, including NSS. PIRs will report the degree to which doctrine, organization, training, materiel, leadership and education, personnel, facilities, and policy changes have achieved the established measures of effectiveness for the desired capability; evaluate systems to ensure positive return on investment and decide whether continuation, modification, or termination of the systems is necessary to meet mission requirements; and document lessons learned from the PIR. If the PIR overlaps with Follow-on Operational Test and Evaluation, the sponsor should coordinate planning of both events for efficiency. The preparation of the TEMP and the MDA’s decision to proceed with full-rate production satisfy the requirement for weapons systems. The post fielding assessment(s), the disposition assessment, and the disposition decision for an urgent need (as described in Enclosure 13), meet the requirement for a PIR.</a:t>
            </a:r>
            <a:r>
              <a:rPr lang="en-US" sz="4800" dirty="0">
                <a:solidFill>
                  <a:srgbClr val="000000"/>
                </a:solidFill>
                <a:latin typeface="Times New Roman" panose="02020603050405020304" pitchFamily="18" charset="0"/>
              </a:rPr>
              <a:t>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a:hlinkClick r:id="rId3"/>
            <a:extLst>
              <a:ext uri="{FF2B5EF4-FFF2-40B4-BE49-F238E27FC236}">
                <a16:creationId xmlns:a16="http://schemas.microsoft.com/office/drawing/2014/main" id="{47E8DBF2-4949-81E8-8582-D7C0519CA3E7}"/>
              </a:ext>
            </a:extLst>
          </p:cNvPr>
          <p:cNvSpPr txBox="1"/>
          <p:nvPr/>
        </p:nvSpPr>
        <p:spPr>
          <a:xfrm>
            <a:off x="632318" y="20718260"/>
            <a:ext cx="9735330" cy="646331"/>
          </a:xfrm>
          <a:prstGeom prst="rect">
            <a:avLst/>
          </a:prstGeom>
          <a:noFill/>
        </p:spPr>
        <p:txBody>
          <a:bodyPr wrap="square" rtlCol="0">
            <a:spAutoFit/>
          </a:bodyPr>
          <a:lstStyle/>
          <a:p>
            <a:r>
              <a:rPr lang="en-US" sz="3600" dirty="0">
                <a:hlinkClick r:id="rId3"/>
              </a:rPr>
              <a:t>Engineering of Defense Systems Guidebook</a:t>
            </a:r>
            <a:endParaRPr lang="en-US" sz="3600" dirty="0"/>
          </a:p>
        </p:txBody>
      </p:sp>
      <p:sp>
        <p:nvSpPr>
          <p:cNvPr id="13" name="TextBox 12">
            <a:extLst>
              <a:ext uri="{FF2B5EF4-FFF2-40B4-BE49-F238E27FC236}">
                <a16:creationId xmlns:a16="http://schemas.microsoft.com/office/drawing/2014/main" id="{FCC18704-E2D0-CB44-7BB1-9ECD00F2337C}"/>
              </a:ext>
            </a:extLst>
          </p:cNvPr>
          <p:cNvSpPr txBox="1"/>
          <p:nvPr/>
        </p:nvSpPr>
        <p:spPr>
          <a:xfrm>
            <a:off x="632318" y="20150090"/>
            <a:ext cx="10719008" cy="646331"/>
          </a:xfrm>
          <a:prstGeom prst="rect">
            <a:avLst/>
          </a:prstGeom>
          <a:noFill/>
        </p:spPr>
        <p:txBody>
          <a:bodyPr wrap="square" rtlCol="0">
            <a:spAutoFit/>
          </a:bodyPr>
          <a:lstStyle>
            <a:defPPr>
              <a:defRPr lang="en-US"/>
            </a:defPPr>
            <a:lvl1pPr algn="ctr">
              <a:defRPr sz="3600"/>
            </a:lvl1pPr>
          </a:lstStyle>
          <a:p>
            <a:pPr algn="l"/>
            <a:r>
              <a:rPr lang="en-US" dirty="0">
                <a:hlinkClick r:id="rId4"/>
              </a:rPr>
              <a:t>Systems Engineering Guidebook</a:t>
            </a:r>
            <a:endParaRPr lang="en-US" dirty="0"/>
          </a:p>
        </p:txBody>
      </p:sp>
    </p:spTree>
    <p:extLst>
      <p:ext uri="{BB962C8B-B14F-4D97-AF65-F5344CB8AC3E}">
        <p14:creationId xmlns:p14="http://schemas.microsoft.com/office/powerpoint/2010/main" val="3400319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Test &amp; Evaluation Master Plan (TEMP)</a:t>
            </a:r>
          </a:p>
        </p:txBody>
      </p:sp>
      <p:sp>
        <p:nvSpPr>
          <p:cNvPr id="3" name="Content Placeholder 2"/>
          <p:cNvSpPr>
            <a:spLocks noGrp="1"/>
          </p:cNvSpPr>
          <p:nvPr>
            <p:ph idx="1"/>
          </p:nvPr>
        </p:nvSpPr>
        <p:spPr>
          <a:xfrm>
            <a:off x="1255725" y="2931458"/>
            <a:ext cx="29626560" cy="16401571"/>
          </a:xfrm>
        </p:spPr>
        <p:txBody>
          <a:bodyPr>
            <a:normAutofit/>
          </a:bodyPr>
          <a:lstStyle/>
          <a:p>
            <a:pPr defTabSz="862013"/>
            <a:r>
              <a:rPr lang="en-US" sz="4800" dirty="0">
                <a:solidFill>
                  <a:srgbClr val="000000"/>
                </a:solidFill>
              </a:rPr>
              <a:t>The Program Manager will use a Test and Evaluation Master Plan (TEMP) as the primary planning and management tool for the integrated test program. Whenever feasible, testing will be conducted in an integrated fashion to permit all stakeholders to use data in support of their respective functions. Integrated testing requires the collaborative planning and collaborative execution of test phases and events to provide shared data in support of independent analysis, evaluation, and reporting by all stakeholders, particularly the systems engineering, developmental (both contractor and government) and operational T&amp;E communities. The Program Manager will establish an integrated test planning group consisting of empowered representatives of test data producers and consumers (to include all applicable stakeholders) to ensure collaboration and to develop a strategy for robust, efficient testing to support systems engineering, evaluations, and certifications throughout the acquisition life cycle. </a:t>
            </a:r>
          </a:p>
          <a:p>
            <a:pPr defTabSz="862013"/>
            <a:endParaRPr lang="en-US" sz="4800" dirty="0">
              <a:solidFill>
                <a:srgbClr val="000000"/>
              </a:solidFill>
            </a:endParaRPr>
          </a:p>
          <a:p>
            <a:pPr defTabSz="862013"/>
            <a:r>
              <a:rPr lang="en-US" sz="4800" dirty="0">
                <a:solidFill>
                  <a:srgbClr val="000000"/>
                </a:solidFill>
              </a:rPr>
              <a:t>The Program Manager will identify the test resources needed to execute the DT&amp;E program to acquire the data that will be used to understand program progress, identify issues, verify compliance, and balance cost and performance. Test resource requirements will be included in the TEMP.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4">
            <a:extLst>
              <a:ext uri="{FF2B5EF4-FFF2-40B4-BE49-F238E27FC236}">
                <a16:creationId xmlns:a16="http://schemas.microsoft.com/office/drawing/2014/main" id="{24613ED8-D403-FC0A-2281-C9DF31B881AA}"/>
              </a:ext>
            </a:extLst>
          </p:cNvPr>
          <p:cNvGrpSpPr/>
          <p:nvPr/>
        </p:nvGrpSpPr>
        <p:grpSpPr>
          <a:xfrm>
            <a:off x="551622" y="20393836"/>
            <a:ext cx="7474017" cy="1031588"/>
            <a:chOff x="1554253" y="19247134"/>
            <a:chExt cx="7474017" cy="1031588"/>
          </a:xfrm>
        </p:grpSpPr>
        <p:sp>
          <p:nvSpPr>
            <p:cNvPr id="4" name="TextBox 3"/>
            <p:cNvSpPr txBox="1"/>
            <p:nvPr/>
          </p:nvSpPr>
          <p:spPr>
            <a:xfrm>
              <a:off x="1554253" y="19693947"/>
              <a:ext cx="7474017" cy="584775"/>
            </a:xfrm>
            <a:prstGeom prst="rect">
              <a:avLst/>
            </a:prstGeom>
            <a:noFill/>
          </p:spPr>
          <p:txBody>
            <a:bodyPr wrap="square" rtlCol="0">
              <a:spAutoFit/>
            </a:bodyPr>
            <a:lstStyle/>
            <a:p>
              <a:r>
                <a:rPr lang="en-US" sz="3200" dirty="0">
                  <a:hlinkClick r:id="rId3"/>
                </a:rPr>
                <a:t>DOT&amp;E TEMP Guidebook</a:t>
              </a:r>
              <a:endParaRPr lang="en-US" sz="3200" dirty="0"/>
            </a:p>
          </p:txBody>
        </p:sp>
        <p:sp>
          <p:nvSpPr>
            <p:cNvPr id="13" name="TextBox 12"/>
            <p:cNvSpPr txBox="1"/>
            <p:nvPr/>
          </p:nvSpPr>
          <p:spPr>
            <a:xfrm>
              <a:off x="1554253" y="19247134"/>
              <a:ext cx="6965854" cy="584775"/>
            </a:xfrm>
            <a:prstGeom prst="rect">
              <a:avLst/>
            </a:prstGeom>
            <a:noFill/>
          </p:spPr>
          <p:txBody>
            <a:bodyPr wrap="square" rtlCol="0">
              <a:spAutoFit/>
            </a:bodyPr>
            <a:lstStyle/>
            <a:p>
              <a:r>
                <a:rPr lang="en-US" sz="3200" dirty="0">
                  <a:hlinkClick r:id="rId4"/>
                </a:rPr>
                <a:t>DoDI 5000.89 Test and Evaluation</a:t>
              </a:r>
              <a:endParaRPr lang="en-US" sz="3200" dirty="0"/>
            </a:p>
          </p:txBody>
        </p:sp>
      </p:grpSp>
    </p:spTree>
    <p:extLst>
      <p:ext uri="{BB962C8B-B14F-4D97-AF65-F5344CB8AC3E}">
        <p14:creationId xmlns:p14="http://schemas.microsoft.com/office/powerpoint/2010/main" val="932571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Developmental Test and Evaluation (DT&amp;E)</a:t>
            </a:r>
          </a:p>
        </p:txBody>
      </p:sp>
      <p:sp>
        <p:nvSpPr>
          <p:cNvPr id="3" name="Content Placeholder 2"/>
          <p:cNvSpPr>
            <a:spLocks noGrp="1"/>
          </p:cNvSpPr>
          <p:nvPr>
            <p:ph idx="1"/>
          </p:nvPr>
        </p:nvSpPr>
        <p:spPr>
          <a:xfrm>
            <a:off x="783770" y="2330566"/>
            <a:ext cx="31533736" cy="16401571"/>
          </a:xfrm>
        </p:spPr>
        <p:txBody>
          <a:bodyPr>
            <a:noAutofit/>
          </a:bodyPr>
          <a:lstStyle/>
          <a:p>
            <a:r>
              <a:rPr lang="en-US" sz="4000" dirty="0">
                <a:solidFill>
                  <a:srgbClr val="000000"/>
                </a:solidFill>
                <a:latin typeface="Calibri" panose="020F0502020204030204" pitchFamily="34" charset="0"/>
                <a:cs typeface="Calibri" panose="020F0502020204030204" pitchFamily="34" charset="0"/>
              </a:rPr>
              <a:t>DT&amp;E activities will start when requirements are being developed to ensure that key technical requirements are measurable, testable, and achievable. </a:t>
            </a:r>
          </a:p>
          <a:p>
            <a:pPr defTabSz="914400"/>
            <a:r>
              <a:rPr lang="en-US" sz="4000" dirty="0">
                <a:solidFill>
                  <a:srgbClr val="000000"/>
                </a:solidFill>
                <a:latin typeface="Calibri" panose="020F0502020204030204" pitchFamily="34" charset="0"/>
                <a:cs typeface="Calibri" panose="020F0502020204030204" pitchFamily="34" charset="0"/>
              </a:rPr>
              <a:t>A robust DT&amp;E program includes a number of key activities to provide the data and assessments for decision making. The DT&amp;E program will: </a:t>
            </a:r>
          </a:p>
          <a:p>
            <a:pPr lvl="1" defTabSz="914400"/>
            <a:r>
              <a:rPr lang="en-US" sz="4000" dirty="0">
                <a:solidFill>
                  <a:srgbClr val="000000"/>
                </a:solidFill>
                <a:latin typeface="Calibri" panose="020F0502020204030204" pitchFamily="34" charset="0"/>
                <a:cs typeface="Calibri" panose="020F0502020204030204" pitchFamily="34" charset="0"/>
              </a:rPr>
              <a:t>Verify achievement of critical technical parameters and the ability to achieve KPPs, and assess progress toward achievement of critical operational issues. </a:t>
            </a:r>
          </a:p>
          <a:p>
            <a:pPr lvl="1" defTabSz="914400"/>
            <a:r>
              <a:rPr lang="en-US" sz="4000" dirty="0">
                <a:solidFill>
                  <a:srgbClr val="000000"/>
                </a:solidFill>
                <a:latin typeface="Calibri" panose="020F0502020204030204" pitchFamily="34" charset="0"/>
                <a:cs typeface="Calibri" panose="020F0502020204030204" pitchFamily="34" charset="0"/>
              </a:rPr>
              <a:t>Assess the system’s ability to achieve the thresholds prescribed in the capabilities documents. </a:t>
            </a:r>
          </a:p>
          <a:p>
            <a:pPr lvl="1" defTabSz="914400"/>
            <a:r>
              <a:rPr lang="en-US" sz="4000" dirty="0">
                <a:solidFill>
                  <a:srgbClr val="000000"/>
                </a:solidFill>
                <a:latin typeface="Calibri" panose="020F0502020204030204" pitchFamily="34" charset="0"/>
                <a:cs typeface="Calibri" panose="020F0502020204030204" pitchFamily="34" charset="0"/>
              </a:rPr>
              <a:t>Provide data to the Program Manager to enable root cause determination and to identify corrective actions. </a:t>
            </a:r>
          </a:p>
          <a:p>
            <a:pPr lvl="1" defTabSz="914400"/>
            <a:r>
              <a:rPr lang="en-US" sz="4000" dirty="0">
                <a:solidFill>
                  <a:srgbClr val="000000"/>
                </a:solidFill>
                <a:latin typeface="Calibri" panose="020F0502020204030204" pitchFamily="34" charset="0"/>
                <a:cs typeface="Calibri" panose="020F0502020204030204" pitchFamily="34" charset="0"/>
              </a:rPr>
              <a:t>Validate system functionality. </a:t>
            </a:r>
          </a:p>
          <a:p>
            <a:pPr lvl="1" defTabSz="914400"/>
            <a:r>
              <a:rPr lang="en-US" sz="4000" dirty="0">
                <a:solidFill>
                  <a:srgbClr val="000000"/>
                </a:solidFill>
                <a:latin typeface="Calibri" panose="020F0502020204030204" pitchFamily="34" charset="0"/>
                <a:cs typeface="Calibri" panose="020F0502020204030204" pitchFamily="34" charset="0"/>
              </a:rPr>
              <a:t>Provide information for cost, performance, and schedule tradeoffs. </a:t>
            </a:r>
          </a:p>
          <a:p>
            <a:pPr lvl="1" defTabSz="914400"/>
            <a:r>
              <a:rPr lang="en-US" sz="4000" dirty="0">
                <a:solidFill>
                  <a:srgbClr val="000000"/>
                </a:solidFill>
                <a:latin typeface="Calibri" panose="020F0502020204030204" pitchFamily="34" charset="0"/>
                <a:cs typeface="Calibri" panose="020F0502020204030204" pitchFamily="34" charset="0"/>
              </a:rPr>
              <a:t>Assess system specification compliance. </a:t>
            </a:r>
          </a:p>
          <a:p>
            <a:pPr lvl="1" defTabSz="914400"/>
            <a:r>
              <a:rPr lang="en-US" sz="4000" dirty="0">
                <a:solidFill>
                  <a:srgbClr val="000000"/>
                </a:solidFill>
                <a:latin typeface="Calibri" panose="020F0502020204030204" pitchFamily="34" charset="0"/>
                <a:cs typeface="Calibri" panose="020F0502020204030204" pitchFamily="34" charset="0"/>
              </a:rPr>
              <a:t>Report on program progress to plan for reliability growth and to assess reliability and maintainability performance for use during key reviews. </a:t>
            </a:r>
          </a:p>
          <a:p>
            <a:pPr lvl="1" defTabSz="914400"/>
            <a:r>
              <a:rPr lang="en-US" sz="4000" dirty="0">
                <a:solidFill>
                  <a:srgbClr val="000000"/>
                </a:solidFill>
                <a:latin typeface="Calibri" panose="020F0502020204030204" pitchFamily="34" charset="0"/>
                <a:cs typeface="Calibri" panose="020F0502020204030204" pitchFamily="34" charset="0"/>
              </a:rPr>
              <a:t>Identify system capabilities, limitations, and deficiencies. </a:t>
            </a:r>
          </a:p>
          <a:p>
            <a:pPr lvl="1" defTabSz="914400"/>
            <a:r>
              <a:rPr lang="en-US" sz="4000" dirty="0">
                <a:solidFill>
                  <a:srgbClr val="000000"/>
                </a:solidFill>
                <a:latin typeface="Calibri" panose="020F0502020204030204" pitchFamily="34" charset="0"/>
                <a:cs typeface="Calibri" panose="020F0502020204030204" pitchFamily="34" charset="0"/>
              </a:rPr>
              <a:t>Include T&amp;E activities to detect cyber vulnerabilities within custom and commodity hardware and software. </a:t>
            </a:r>
          </a:p>
          <a:p>
            <a:pPr lvl="1" defTabSz="914400"/>
            <a:r>
              <a:rPr lang="en-US" sz="4000" dirty="0">
                <a:solidFill>
                  <a:srgbClr val="000000"/>
                </a:solidFill>
                <a:latin typeface="Calibri" panose="020F0502020204030204" pitchFamily="34" charset="0"/>
                <a:cs typeface="Calibri" panose="020F0502020204030204" pitchFamily="34" charset="0"/>
              </a:rPr>
              <a:t>Assess system safety.</a:t>
            </a:r>
          </a:p>
          <a:p>
            <a:pPr lvl="1" defTabSz="914400"/>
            <a:r>
              <a:rPr lang="en-US" sz="4000" dirty="0">
                <a:solidFill>
                  <a:srgbClr val="000000"/>
                </a:solidFill>
                <a:latin typeface="Calibri" panose="020F0502020204030204" pitchFamily="34" charset="0"/>
                <a:cs typeface="Calibri" panose="020F0502020204030204" pitchFamily="34" charset="0"/>
              </a:rPr>
              <a:t>Assess compatibility with legacy systems.</a:t>
            </a:r>
          </a:p>
          <a:p>
            <a:pPr lvl="1" defTabSz="914400"/>
            <a:r>
              <a:rPr lang="en-US" sz="4000" dirty="0">
                <a:solidFill>
                  <a:srgbClr val="000000"/>
                </a:solidFill>
                <a:latin typeface="Calibri" panose="020F0502020204030204" pitchFamily="34" charset="0"/>
                <a:cs typeface="Calibri" panose="020F0502020204030204" pitchFamily="34" charset="0"/>
              </a:rPr>
              <a:t>Stress the system within the intended operationally relevant mission environment.</a:t>
            </a:r>
          </a:p>
          <a:p>
            <a:pPr lvl="1" defTabSz="914400"/>
            <a:r>
              <a:rPr lang="en-US" sz="4000" dirty="0">
                <a:solidFill>
                  <a:srgbClr val="000000"/>
                </a:solidFill>
                <a:latin typeface="Calibri" panose="020F0502020204030204" pitchFamily="34" charset="0"/>
                <a:cs typeface="Calibri" panose="020F0502020204030204" pitchFamily="34" charset="0"/>
              </a:rPr>
              <a:t>Support cybersecurity assessments and authorization, including Risk Management Framework security controls.</a:t>
            </a:r>
          </a:p>
          <a:p>
            <a:pPr lvl="1" defTabSz="914400"/>
            <a:r>
              <a:rPr lang="en-US" sz="4000" dirty="0">
                <a:solidFill>
                  <a:srgbClr val="000000"/>
                </a:solidFill>
                <a:latin typeface="Calibri" panose="020F0502020204030204" pitchFamily="34" charset="0"/>
                <a:cs typeface="Calibri" panose="020F0502020204030204" pitchFamily="34" charset="0"/>
              </a:rPr>
              <a:t>Support the interoperability certification process.</a:t>
            </a:r>
          </a:p>
          <a:p>
            <a:pPr lvl="1" defTabSz="914400"/>
            <a:r>
              <a:rPr lang="en-US" sz="4000" dirty="0">
                <a:solidFill>
                  <a:srgbClr val="000000"/>
                </a:solidFill>
                <a:latin typeface="Calibri" panose="020F0502020204030204" pitchFamily="34" charset="0"/>
                <a:cs typeface="Calibri" panose="020F0502020204030204" pitchFamily="34" charset="0"/>
              </a:rPr>
              <a:t>Document achievement of contractual technical performance, and verify incremental improvements and system corrective actions.</a:t>
            </a:r>
          </a:p>
          <a:p>
            <a:pPr lvl="1" defTabSz="914400"/>
            <a:r>
              <a:rPr lang="en-US" sz="4000" dirty="0">
                <a:solidFill>
                  <a:srgbClr val="000000"/>
                </a:solidFill>
                <a:latin typeface="Calibri" panose="020F0502020204030204" pitchFamily="34" charset="0"/>
                <a:cs typeface="Calibri" panose="020F0502020204030204" pitchFamily="34" charset="0"/>
              </a:rPr>
              <a:t>Assess entry criteria for Initial Operational Test and Evaluation (IOT&amp;E) and Follow-On Operational Test and Evaluation.</a:t>
            </a:r>
          </a:p>
          <a:p>
            <a:pPr lvl="1" defTabSz="914400"/>
            <a:r>
              <a:rPr lang="en-US" sz="4000" dirty="0">
                <a:solidFill>
                  <a:srgbClr val="000000"/>
                </a:solidFill>
                <a:latin typeface="Calibri" panose="020F0502020204030204" pitchFamily="34" charset="0"/>
                <a:cs typeface="Calibri" panose="020F0502020204030204" pitchFamily="34" charset="0"/>
              </a:rPr>
              <a:t>Provide DT&amp;E data to validate parameters in models and simulations.</a:t>
            </a:r>
          </a:p>
          <a:p>
            <a:pPr lvl="1" defTabSz="914400"/>
            <a:r>
              <a:rPr lang="en-US" sz="4000" dirty="0">
                <a:solidFill>
                  <a:srgbClr val="000000"/>
                </a:solidFill>
                <a:latin typeface="Calibri" panose="020F0502020204030204" pitchFamily="34" charset="0"/>
                <a:cs typeface="Calibri" panose="020F0502020204030204" pitchFamily="34" charset="0"/>
              </a:rPr>
              <a:t>Assess the maturity of the chosen integrated technologies. </a:t>
            </a:r>
            <a:endParaRPr lang="en-US" sz="40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hlinkClick r:id="rId3"/>
          </p:cNvPr>
          <p:cNvSpPr/>
          <p:nvPr/>
        </p:nvSpPr>
        <p:spPr>
          <a:xfrm>
            <a:off x="23669571" y="20796421"/>
            <a:ext cx="6217408" cy="769441"/>
          </a:xfrm>
          <a:prstGeom prst="rect">
            <a:avLst/>
          </a:prstGeom>
        </p:spPr>
        <p:txBody>
          <a:bodyPr wrap="none">
            <a:spAutoFit/>
          </a:bodyPr>
          <a:lstStyle/>
          <a:p>
            <a:r>
              <a:rPr lang="en-US" sz="4400" dirty="0">
                <a:hlinkClick r:id="rId4"/>
              </a:rPr>
              <a:t>CLE 030 Integrated Testing</a:t>
            </a:r>
            <a:endParaRPr lang="en-US" sz="4400" dirty="0"/>
          </a:p>
        </p:txBody>
      </p:sp>
      <p:sp>
        <p:nvSpPr>
          <p:cNvPr id="14" name="TextBox 13"/>
          <p:cNvSpPr txBox="1"/>
          <p:nvPr/>
        </p:nvSpPr>
        <p:spPr>
          <a:xfrm>
            <a:off x="21934043" y="17551284"/>
            <a:ext cx="9063317" cy="3046988"/>
          </a:xfrm>
          <a:prstGeom prst="rect">
            <a:avLst/>
          </a:prstGeom>
          <a:noFill/>
        </p:spPr>
        <p:txBody>
          <a:bodyPr wrap="square" rtlCol="0">
            <a:spAutoFit/>
          </a:bodyPr>
          <a:lstStyle/>
          <a:p>
            <a:pPr algn="ctr"/>
            <a:r>
              <a:rPr lang="en-US" sz="4800" dirty="0">
                <a:hlinkClick r:id="rId5"/>
              </a:rPr>
              <a:t>Video on DT&amp;E</a:t>
            </a:r>
          </a:p>
          <a:p>
            <a:pPr algn="ctr"/>
            <a:endParaRPr lang="en-US" sz="4800" dirty="0">
              <a:hlinkClick r:id="rId5"/>
            </a:endParaRPr>
          </a:p>
          <a:p>
            <a:pPr algn="ctr"/>
            <a:endParaRPr lang="en-US" sz="4800" dirty="0">
              <a:hlinkClick r:id="rId5"/>
            </a:endParaRPr>
          </a:p>
          <a:p>
            <a:pPr algn="ctr"/>
            <a:r>
              <a:rPr lang="en-US" sz="4800" dirty="0">
                <a:hlinkClick r:id="rId5"/>
              </a:rPr>
              <a:t> and OT&amp;E</a:t>
            </a:r>
            <a:endParaRPr lang="en-US" sz="4800" dirty="0"/>
          </a:p>
        </p:txBody>
      </p:sp>
      <p:pic>
        <p:nvPicPr>
          <p:cNvPr id="15" name="Picture 14">
            <a:hlinkClick r:id="rId5"/>
          </p:cNvPr>
          <p:cNvPicPr>
            <a:picLocks noChangeAspect="1"/>
          </p:cNvPicPr>
          <p:nvPr/>
        </p:nvPicPr>
        <p:blipFill>
          <a:blip r:embed="rId6"/>
          <a:stretch>
            <a:fillRect/>
          </a:stretch>
        </p:blipFill>
        <p:spPr>
          <a:xfrm>
            <a:off x="25739365" y="18517712"/>
            <a:ext cx="1452672" cy="1084713"/>
          </a:xfrm>
          <a:prstGeom prst="rect">
            <a:avLst/>
          </a:prstGeom>
        </p:spPr>
      </p:pic>
      <p:grpSp>
        <p:nvGrpSpPr>
          <p:cNvPr id="4" name="Group 3">
            <a:extLst>
              <a:ext uri="{FF2B5EF4-FFF2-40B4-BE49-F238E27FC236}">
                <a16:creationId xmlns:a16="http://schemas.microsoft.com/office/drawing/2014/main" id="{3780AD5B-4DB7-49F9-48BF-C276FBD1C7CC}"/>
              </a:ext>
            </a:extLst>
          </p:cNvPr>
          <p:cNvGrpSpPr/>
          <p:nvPr/>
        </p:nvGrpSpPr>
        <p:grpSpPr>
          <a:xfrm>
            <a:off x="455370" y="20466026"/>
            <a:ext cx="7474017" cy="1031588"/>
            <a:chOff x="1554253" y="19247134"/>
            <a:chExt cx="7474017" cy="1031588"/>
          </a:xfrm>
        </p:grpSpPr>
        <p:sp>
          <p:nvSpPr>
            <p:cNvPr id="5" name="TextBox 4">
              <a:extLst>
                <a:ext uri="{FF2B5EF4-FFF2-40B4-BE49-F238E27FC236}">
                  <a16:creationId xmlns:a16="http://schemas.microsoft.com/office/drawing/2014/main" id="{57A28363-82B4-51B5-4810-94E42008D089}"/>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7"/>
                </a:rPr>
                <a:t>DOT&amp;E TEMP Guidebook</a:t>
              </a:r>
              <a:endParaRPr lang="en-US" sz="3200" dirty="0"/>
            </a:p>
          </p:txBody>
        </p:sp>
        <p:sp>
          <p:nvSpPr>
            <p:cNvPr id="6" name="TextBox 5">
              <a:extLst>
                <a:ext uri="{FF2B5EF4-FFF2-40B4-BE49-F238E27FC236}">
                  <a16:creationId xmlns:a16="http://schemas.microsoft.com/office/drawing/2014/main" id="{D0C4330A-4486-4C0F-C511-78CAEF9805EC}"/>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8"/>
                </a:rPr>
                <a:t>DoDI 5000.89 Test and Evaluation</a:t>
              </a:r>
              <a:endParaRPr lang="en-US" sz="3200" dirty="0"/>
            </a:p>
          </p:txBody>
        </p:sp>
      </p:grpSp>
    </p:spTree>
    <p:extLst>
      <p:ext uri="{BB962C8B-B14F-4D97-AF65-F5344CB8AC3E}">
        <p14:creationId xmlns:p14="http://schemas.microsoft.com/office/powerpoint/2010/main" val="2863056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Test Readiness Review (TRR)</a:t>
            </a:r>
          </a:p>
        </p:txBody>
      </p:sp>
      <p:sp>
        <p:nvSpPr>
          <p:cNvPr id="3" name="Content Placeholder 2"/>
          <p:cNvSpPr>
            <a:spLocks noGrp="1"/>
          </p:cNvSpPr>
          <p:nvPr>
            <p:ph idx="1"/>
          </p:nvPr>
        </p:nvSpPr>
        <p:spPr>
          <a:xfrm>
            <a:off x="1828800" y="2330566"/>
            <a:ext cx="29286926" cy="6944063"/>
          </a:xfrm>
        </p:spPr>
        <p:txBody>
          <a:bodyPr>
            <a:normAutofit/>
          </a:bodyPr>
          <a:lstStyle/>
          <a:p>
            <a:r>
              <a:rPr lang="en-US" sz="5400" dirty="0">
                <a:solidFill>
                  <a:srgbClr val="000000"/>
                </a:solidFill>
              </a:rPr>
              <a:t>A Test Readiness Review (TRR) provides the formal approval authority with a review showing that the system is ready to enter the test and that the funding and execution of a test executes the test and gathers the required information. TRRs assess test objectives, test methods and procedures, test scope, safety, and whether test resources have been properly identified and coordinated. TRRs are also intended to determine if any changes are required in planning, resources, training, equipment, or timing to successfully proceed with the test. If any of these items are not ready, senior leadership may decide to proceed with the test and accept the risk, or mitigate the risk in some manner. A TRR is conducted for those events identified in the TEMP.</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9804924" y="11793778"/>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grpSp>
        <p:nvGrpSpPr>
          <p:cNvPr id="4" name="Group 3">
            <a:extLst>
              <a:ext uri="{FF2B5EF4-FFF2-40B4-BE49-F238E27FC236}">
                <a16:creationId xmlns:a16="http://schemas.microsoft.com/office/drawing/2014/main" id="{C0B0C586-5F2F-1FD1-5B61-31FDB8D2679B}"/>
              </a:ext>
            </a:extLst>
          </p:cNvPr>
          <p:cNvGrpSpPr/>
          <p:nvPr/>
        </p:nvGrpSpPr>
        <p:grpSpPr>
          <a:xfrm>
            <a:off x="479433" y="20526346"/>
            <a:ext cx="7474017" cy="1031588"/>
            <a:chOff x="1554253" y="19247134"/>
            <a:chExt cx="7474017" cy="1031588"/>
          </a:xfrm>
        </p:grpSpPr>
        <p:sp>
          <p:nvSpPr>
            <p:cNvPr id="5" name="TextBox 4">
              <a:extLst>
                <a:ext uri="{FF2B5EF4-FFF2-40B4-BE49-F238E27FC236}">
                  <a16:creationId xmlns:a16="http://schemas.microsoft.com/office/drawing/2014/main" id="{AB06E9FE-5028-DC19-CE5E-68171D801E49}"/>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4"/>
                </a:rPr>
                <a:t>DOT&amp;E TEMP Guidebook</a:t>
              </a:r>
              <a:endParaRPr lang="en-US" sz="3200" dirty="0"/>
            </a:p>
          </p:txBody>
        </p:sp>
        <p:sp>
          <p:nvSpPr>
            <p:cNvPr id="6" name="TextBox 5">
              <a:extLst>
                <a:ext uri="{FF2B5EF4-FFF2-40B4-BE49-F238E27FC236}">
                  <a16:creationId xmlns:a16="http://schemas.microsoft.com/office/drawing/2014/main" id="{81471E14-82D7-07F6-7427-8B2E15026545}"/>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5"/>
                </a:rPr>
                <a:t>DoDI 5000.89 Test and Evaluation</a:t>
              </a:r>
              <a:endParaRPr lang="en-US" sz="3200" dirty="0"/>
            </a:p>
          </p:txBody>
        </p:sp>
      </p:grpSp>
    </p:spTree>
    <p:extLst>
      <p:ext uri="{BB962C8B-B14F-4D97-AF65-F5344CB8AC3E}">
        <p14:creationId xmlns:p14="http://schemas.microsoft.com/office/powerpoint/2010/main" val="1055419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Early Operational Assessment (EOA)</a:t>
            </a:r>
          </a:p>
        </p:txBody>
      </p:sp>
      <p:sp>
        <p:nvSpPr>
          <p:cNvPr id="3" name="Content Placeholder 2"/>
          <p:cNvSpPr>
            <a:spLocks noGrp="1"/>
          </p:cNvSpPr>
          <p:nvPr>
            <p:ph idx="1"/>
          </p:nvPr>
        </p:nvSpPr>
        <p:spPr>
          <a:xfrm>
            <a:off x="783770" y="2330566"/>
            <a:ext cx="31533736" cy="16401571"/>
          </a:xfrm>
        </p:spPr>
        <p:txBody>
          <a:bodyPr>
            <a:normAutofit/>
          </a:bodyPr>
          <a:lstStyle/>
          <a:p>
            <a:pPr defTabSz="862013"/>
            <a:r>
              <a:rPr lang="en-US" sz="5400" dirty="0">
                <a:solidFill>
                  <a:srgbClr val="000000"/>
                </a:solidFill>
              </a:rPr>
              <a:t>The lead OTA will prepare and report results of one or more early OAs (EOAs) as appropriate in support of one or more of the design phase life-cycle events (namely, the CDD Validation, the Development RFP Release Decision Point, or Milestone B). An EOA is typically an analysis, conducted in accordance with an approved test plan, of the program’s progress in identifying operational design constraints, developing system capabilities, and mitigating program risks. For programs that enter development at Milestone B, the lead OTA will (as appropriate) prepare and report EOA results after program initiation and prior to the Critical Design Review.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hlinkClick r:id="rId3"/>
          </p:cNvPr>
          <p:cNvSpPr/>
          <p:nvPr/>
        </p:nvSpPr>
        <p:spPr>
          <a:xfrm>
            <a:off x="22503733" y="19620754"/>
            <a:ext cx="6217408" cy="769441"/>
          </a:xfrm>
          <a:prstGeom prst="rect">
            <a:avLst/>
          </a:prstGeom>
        </p:spPr>
        <p:txBody>
          <a:bodyPr wrap="none">
            <a:spAutoFit/>
          </a:bodyPr>
          <a:lstStyle/>
          <a:p>
            <a:r>
              <a:rPr lang="en-US" sz="4400" dirty="0">
                <a:hlinkClick r:id="rId4"/>
              </a:rPr>
              <a:t>CLE 030 Integrated Testing</a:t>
            </a:r>
            <a:endParaRPr lang="en-US" sz="4400" dirty="0"/>
          </a:p>
        </p:txBody>
      </p:sp>
      <p:sp>
        <p:nvSpPr>
          <p:cNvPr id="19" name="TextBox 18"/>
          <p:cNvSpPr txBox="1"/>
          <p:nvPr/>
        </p:nvSpPr>
        <p:spPr>
          <a:xfrm>
            <a:off x="20799135" y="15436454"/>
            <a:ext cx="9063317" cy="3046988"/>
          </a:xfrm>
          <a:prstGeom prst="rect">
            <a:avLst/>
          </a:prstGeom>
          <a:noFill/>
        </p:spPr>
        <p:txBody>
          <a:bodyPr wrap="square" rtlCol="0">
            <a:spAutoFit/>
          </a:bodyPr>
          <a:lstStyle/>
          <a:p>
            <a:pPr algn="ctr"/>
            <a:r>
              <a:rPr lang="en-US" sz="4800" dirty="0">
                <a:hlinkClick r:id="rId5"/>
              </a:rPr>
              <a:t>Video on DT&amp;E</a:t>
            </a:r>
          </a:p>
          <a:p>
            <a:pPr algn="ctr"/>
            <a:endParaRPr lang="en-US" sz="4800" dirty="0">
              <a:hlinkClick r:id="rId5"/>
            </a:endParaRPr>
          </a:p>
          <a:p>
            <a:pPr algn="ctr"/>
            <a:endParaRPr lang="en-US" sz="4800" dirty="0">
              <a:hlinkClick r:id="rId5"/>
            </a:endParaRPr>
          </a:p>
          <a:p>
            <a:pPr algn="ctr"/>
            <a:r>
              <a:rPr lang="en-US" sz="4800" dirty="0">
                <a:hlinkClick r:id="rId5"/>
              </a:rPr>
              <a:t> and OT&amp;E</a:t>
            </a:r>
            <a:endParaRPr lang="en-US" sz="4800" dirty="0"/>
          </a:p>
        </p:txBody>
      </p:sp>
      <p:pic>
        <p:nvPicPr>
          <p:cNvPr id="20" name="Picture 19">
            <a:hlinkClick r:id="rId5"/>
          </p:cNvPr>
          <p:cNvPicPr>
            <a:picLocks noChangeAspect="1"/>
          </p:cNvPicPr>
          <p:nvPr/>
        </p:nvPicPr>
        <p:blipFill>
          <a:blip r:embed="rId6"/>
          <a:stretch>
            <a:fillRect/>
          </a:stretch>
        </p:blipFill>
        <p:spPr>
          <a:xfrm>
            <a:off x="24653065" y="16461762"/>
            <a:ext cx="1452672" cy="1084713"/>
          </a:xfrm>
          <a:prstGeom prst="rect">
            <a:avLst/>
          </a:prstGeom>
        </p:spPr>
      </p:pic>
      <p:grpSp>
        <p:nvGrpSpPr>
          <p:cNvPr id="4" name="Group 3">
            <a:extLst>
              <a:ext uri="{FF2B5EF4-FFF2-40B4-BE49-F238E27FC236}">
                <a16:creationId xmlns:a16="http://schemas.microsoft.com/office/drawing/2014/main" id="{9CFBA159-899B-599D-BD5C-2F59E08411D9}"/>
              </a:ext>
            </a:extLst>
          </p:cNvPr>
          <p:cNvGrpSpPr/>
          <p:nvPr/>
        </p:nvGrpSpPr>
        <p:grpSpPr>
          <a:xfrm>
            <a:off x="479433" y="20441963"/>
            <a:ext cx="7474017" cy="1031588"/>
            <a:chOff x="1554253" y="19247134"/>
            <a:chExt cx="7474017" cy="1031588"/>
          </a:xfrm>
        </p:grpSpPr>
        <p:sp>
          <p:nvSpPr>
            <p:cNvPr id="5" name="TextBox 4">
              <a:extLst>
                <a:ext uri="{FF2B5EF4-FFF2-40B4-BE49-F238E27FC236}">
                  <a16:creationId xmlns:a16="http://schemas.microsoft.com/office/drawing/2014/main" id="{391B6F8F-FAED-E971-8668-3D051B4EBA84}"/>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7"/>
                </a:rPr>
                <a:t>DOT&amp;E TEMP Guidebook</a:t>
              </a:r>
              <a:endParaRPr lang="en-US" sz="3200" dirty="0"/>
            </a:p>
          </p:txBody>
        </p:sp>
        <p:sp>
          <p:nvSpPr>
            <p:cNvPr id="6" name="TextBox 5">
              <a:extLst>
                <a:ext uri="{FF2B5EF4-FFF2-40B4-BE49-F238E27FC236}">
                  <a16:creationId xmlns:a16="http://schemas.microsoft.com/office/drawing/2014/main" id="{815AE977-B49F-BB9B-C65E-CFE27DC95B87}"/>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8"/>
                </a:rPr>
                <a:t>DoDI 5000.89 Test and Evaluation</a:t>
              </a:r>
              <a:endParaRPr lang="en-US" sz="3200" dirty="0"/>
            </a:p>
          </p:txBody>
        </p:sp>
      </p:grpSp>
    </p:spTree>
    <p:extLst>
      <p:ext uri="{BB962C8B-B14F-4D97-AF65-F5344CB8AC3E}">
        <p14:creationId xmlns:p14="http://schemas.microsoft.com/office/powerpoint/2010/main" val="11385565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Operational Test Readiness Review (OTRR)</a:t>
            </a:r>
          </a:p>
        </p:txBody>
      </p:sp>
      <p:sp>
        <p:nvSpPr>
          <p:cNvPr id="3" name="Content Placeholder 2"/>
          <p:cNvSpPr>
            <a:spLocks noGrp="1"/>
          </p:cNvSpPr>
          <p:nvPr>
            <p:ph idx="1"/>
          </p:nvPr>
        </p:nvSpPr>
        <p:spPr>
          <a:xfrm>
            <a:off x="1828800" y="2330565"/>
            <a:ext cx="29286926" cy="14056445"/>
          </a:xfrm>
        </p:spPr>
        <p:txBody>
          <a:bodyPr>
            <a:noAutofit/>
          </a:bodyPr>
          <a:lstStyle/>
          <a:p>
            <a:r>
              <a:rPr lang="en-US" sz="4800" dirty="0">
                <a:solidFill>
                  <a:srgbClr val="000000"/>
                </a:solidFill>
              </a:rPr>
              <a:t>The OTRR is the formal approval process for deciding if a system is ready to enter operational testing, In accordance with DoDI 5000.02 (Encl. 5, para 12). OTRRs are conducted to:</a:t>
            </a:r>
          </a:p>
          <a:p>
            <a:pPr lvl="1"/>
            <a:r>
              <a:rPr lang="en-US" sz="4800" dirty="0">
                <a:solidFill>
                  <a:srgbClr val="000000"/>
                </a:solidFill>
              </a:rPr>
              <a:t>Verify required contractor and/or developmental testing is complete with satisfactory system performance.</a:t>
            </a:r>
          </a:p>
          <a:p>
            <a:pPr lvl="1"/>
            <a:r>
              <a:rPr lang="en-US" sz="4800" dirty="0">
                <a:solidFill>
                  <a:srgbClr val="000000"/>
                </a:solidFill>
              </a:rPr>
              <a:t>Ensure OT test plans are approved and OT preparations are complete.</a:t>
            </a:r>
          </a:p>
          <a:p>
            <a:pPr lvl="1"/>
            <a:r>
              <a:rPr lang="en-US" sz="4800" dirty="0">
                <a:solidFill>
                  <a:srgbClr val="000000"/>
                </a:solidFill>
              </a:rPr>
              <a:t>Ensure other requirements supporting OT—such as threat representation validation reports and OTA accreditation of threat representations, models, simulations, and other test instrumentation—are complete.</a:t>
            </a:r>
          </a:p>
          <a:p>
            <a:pPr lvl="1"/>
            <a:r>
              <a:rPr lang="en-US" sz="4800" dirty="0">
                <a:solidFill>
                  <a:srgbClr val="000000"/>
                </a:solidFill>
              </a:rPr>
              <a:t>Verify that T&amp;E and system under test resources and capabilities are available and ready to proceed with the OT&amp;E.</a:t>
            </a:r>
          </a:p>
          <a:p>
            <a:pPr lvl="1"/>
            <a:r>
              <a:rPr lang="en-US" sz="4800" dirty="0">
                <a:solidFill>
                  <a:srgbClr val="000000"/>
                </a:solidFill>
              </a:rPr>
              <a:t>Verify system-under-test is production representative.</a:t>
            </a:r>
          </a:p>
          <a:p>
            <a:pPr lvl="1"/>
            <a:r>
              <a:rPr lang="en-US" sz="4800" dirty="0">
                <a:solidFill>
                  <a:srgbClr val="000000"/>
                </a:solidFill>
              </a:rPr>
              <a:t>Determine if any changes are required in planning, resources, training, equipment, or schedule in order to successfully execute the test.</a:t>
            </a:r>
          </a:p>
          <a:p>
            <a:pPr lvl="1"/>
            <a:r>
              <a:rPr lang="en-US" sz="4800" dirty="0">
                <a:solidFill>
                  <a:srgbClr val="000000"/>
                </a:solidFill>
              </a:rPr>
              <a:t>Identify any problems that impact on the start or adequate execution of the test and subsequent evaluation or assessment of the system.</a:t>
            </a:r>
          </a:p>
          <a:p>
            <a:pPr lvl="1"/>
            <a:r>
              <a:rPr lang="en-US" sz="4800" dirty="0">
                <a:solidFill>
                  <a:srgbClr val="000000"/>
                </a:solidFill>
              </a:rPr>
              <a:t>Make decisions as appropriate to resolve problems or to change or confirm scheduled requirements.</a:t>
            </a:r>
          </a:p>
          <a:p>
            <a:pPr lvl="1"/>
            <a:r>
              <a:rPr lang="en-US" sz="4800" dirty="0">
                <a:solidFill>
                  <a:srgbClr val="000000"/>
                </a:solidFill>
              </a:rPr>
              <a:t>Safety planning.</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0935892" y="16185824"/>
            <a:ext cx="12075459" cy="3908762"/>
          </a:xfrm>
          <a:prstGeom prst="rect">
            <a:avLst/>
          </a:prstGeom>
          <a:noFill/>
        </p:spPr>
        <p:txBody>
          <a:bodyPr wrap="square" rtlCol="0">
            <a:spAutoFit/>
          </a:bodyPr>
          <a:lstStyle/>
          <a:p>
            <a:pPr algn="ctr"/>
            <a:r>
              <a:rPr lang="en-US" dirty="0">
                <a:solidFill>
                  <a:prstClr val="black"/>
                </a:solidFill>
              </a:rPr>
              <a:t>Register with </a:t>
            </a:r>
            <a:r>
              <a:rPr lang="en-US" dirty="0">
                <a:solidFill>
                  <a:prstClr val="black"/>
                </a:solidFill>
                <a:hlinkClick r:id="rId3"/>
              </a:rPr>
              <a:t>DLA Assist </a:t>
            </a:r>
            <a:r>
              <a:rPr lang="en-US" dirty="0">
                <a:solidFill>
                  <a:prstClr val="black"/>
                </a:solidFill>
              </a:rPr>
              <a:t>for access to IEEE </a:t>
            </a:r>
            <a:r>
              <a:rPr lang="en-US" dirty="0" err="1">
                <a:solidFill>
                  <a:prstClr val="black"/>
                </a:solidFill>
              </a:rPr>
              <a:t>Std</a:t>
            </a:r>
            <a:r>
              <a:rPr lang="en-US" dirty="0">
                <a:solidFill>
                  <a:prstClr val="black"/>
                </a:solidFill>
              </a:rPr>
              <a:t> 15288.2™-2014 </a:t>
            </a:r>
          </a:p>
          <a:p>
            <a:pPr algn="ctr"/>
            <a:r>
              <a:rPr lang="en-US" dirty="0">
                <a:solidFill>
                  <a:prstClr val="black"/>
                </a:solidFill>
              </a:rPr>
              <a:t>IEEE Standard for Technical Reviews</a:t>
            </a:r>
          </a:p>
          <a:p>
            <a:pPr algn="ctr"/>
            <a:r>
              <a:rPr lang="en-US" dirty="0">
                <a:solidFill>
                  <a:prstClr val="black"/>
                </a:solidFill>
              </a:rPr>
              <a:t>and Audits on Defense Programs</a:t>
            </a:r>
          </a:p>
        </p:txBody>
      </p:sp>
      <p:grpSp>
        <p:nvGrpSpPr>
          <p:cNvPr id="4" name="Group 3">
            <a:extLst>
              <a:ext uri="{FF2B5EF4-FFF2-40B4-BE49-F238E27FC236}">
                <a16:creationId xmlns:a16="http://schemas.microsoft.com/office/drawing/2014/main" id="{8C39FCD5-130E-6842-B9E9-92F48152D8C5}"/>
              </a:ext>
            </a:extLst>
          </p:cNvPr>
          <p:cNvGrpSpPr/>
          <p:nvPr/>
        </p:nvGrpSpPr>
        <p:grpSpPr>
          <a:xfrm>
            <a:off x="599748" y="20393836"/>
            <a:ext cx="7474017" cy="1031588"/>
            <a:chOff x="1554253" y="19247134"/>
            <a:chExt cx="7474017" cy="1031588"/>
          </a:xfrm>
        </p:grpSpPr>
        <p:sp>
          <p:nvSpPr>
            <p:cNvPr id="5" name="TextBox 4">
              <a:extLst>
                <a:ext uri="{FF2B5EF4-FFF2-40B4-BE49-F238E27FC236}">
                  <a16:creationId xmlns:a16="http://schemas.microsoft.com/office/drawing/2014/main" id="{F8106EAA-AAE3-CD33-5888-230EF98AC8FA}"/>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4"/>
                </a:rPr>
                <a:t>DOT&amp;E TEMP Guidebook</a:t>
              </a:r>
              <a:endParaRPr lang="en-US" sz="3200" dirty="0"/>
            </a:p>
          </p:txBody>
        </p:sp>
        <p:sp>
          <p:nvSpPr>
            <p:cNvPr id="6" name="TextBox 5">
              <a:extLst>
                <a:ext uri="{FF2B5EF4-FFF2-40B4-BE49-F238E27FC236}">
                  <a16:creationId xmlns:a16="http://schemas.microsoft.com/office/drawing/2014/main" id="{50B049AC-E4BA-69E0-FDA8-3B445066C11B}"/>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5"/>
                </a:rPr>
                <a:t>DoDI 5000.89 Test and Evaluation</a:t>
              </a:r>
              <a:endParaRPr lang="en-US" sz="3200" dirty="0"/>
            </a:p>
          </p:txBody>
        </p:sp>
      </p:grpSp>
    </p:spTree>
    <p:extLst>
      <p:ext uri="{BB962C8B-B14F-4D97-AF65-F5344CB8AC3E}">
        <p14:creationId xmlns:p14="http://schemas.microsoft.com/office/powerpoint/2010/main" val="233798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548645"/>
            <a:ext cx="32030126" cy="2586446"/>
          </a:xfrm>
        </p:spPr>
        <p:txBody>
          <a:bodyPr>
            <a:normAutofit/>
          </a:bodyPr>
          <a:lstStyle/>
          <a:p>
            <a:pPr defTabSz="1044309">
              <a:defRPr/>
            </a:pPr>
            <a:r>
              <a:rPr lang="en-US" sz="9600" kern="0" dirty="0">
                <a:solidFill>
                  <a:sysClr val="windowText" lastClr="000000"/>
                </a:solidFill>
              </a:rPr>
              <a:t>Capability Development Document Validation</a:t>
            </a:r>
            <a:endParaRPr lang="en-US" dirty="0"/>
          </a:p>
        </p:txBody>
      </p:sp>
      <p:sp>
        <p:nvSpPr>
          <p:cNvPr id="4" name="Content Placeholder 2"/>
          <p:cNvSpPr>
            <a:spLocks noGrp="1"/>
          </p:cNvSpPr>
          <p:nvPr>
            <p:ph idx="1"/>
          </p:nvPr>
        </p:nvSpPr>
        <p:spPr>
          <a:xfrm>
            <a:off x="4598892" y="9332259"/>
            <a:ext cx="23643623" cy="11194087"/>
          </a:xfrm>
        </p:spPr>
        <p:txBody>
          <a:bodyPr>
            <a:normAutofit/>
          </a:bodyPr>
          <a:lstStyle/>
          <a:p>
            <a:pPr marL="0" indent="0">
              <a:buNone/>
            </a:pPr>
            <a:r>
              <a:rPr lang="en-US" sz="5400" b="1" dirty="0">
                <a:solidFill>
                  <a:srgbClr val="355E91"/>
                </a:solidFill>
              </a:rPr>
              <a:t>c. CDD Validation. </a:t>
            </a:r>
            <a:endParaRPr lang="en-US" sz="5400" dirty="0">
              <a:solidFill>
                <a:srgbClr val="355E91"/>
              </a:solidFill>
            </a:endParaRPr>
          </a:p>
          <a:p>
            <a:pPr marL="0" indent="0">
              <a:buNone/>
            </a:pPr>
            <a:r>
              <a:rPr lang="en-US" sz="5400" dirty="0">
                <a:solidFill>
                  <a:srgbClr val="000000"/>
                </a:solidFill>
              </a:rPr>
              <a:t>During the TMRR phase, the requirements validation authority will validate the CDD (or equivalent requirements document) for the program. This action will precede the Development RFP release decision point. </a:t>
            </a:r>
          </a:p>
        </p:txBody>
      </p:sp>
      <p:pic>
        <p:nvPicPr>
          <p:cNvPr id="5" name="Picture 4"/>
          <p:cNvPicPr>
            <a:picLocks noChangeAspect="1"/>
          </p:cNvPicPr>
          <p:nvPr/>
        </p:nvPicPr>
        <p:blipFill>
          <a:blip r:embed="rId2"/>
          <a:stretch>
            <a:fillRect/>
          </a:stretch>
        </p:blipFill>
        <p:spPr>
          <a:xfrm>
            <a:off x="10335521" y="1441174"/>
            <a:ext cx="14065747" cy="5299259"/>
          </a:xfrm>
          <a:prstGeom prst="rect">
            <a:avLst/>
          </a:prstGeom>
        </p:spPr>
      </p:pic>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4421394" y="3265713"/>
            <a:ext cx="2272937" cy="1802673"/>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p:cNvPr>
          <p:cNvSpPr txBox="1"/>
          <p:nvPr/>
        </p:nvSpPr>
        <p:spPr>
          <a:xfrm>
            <a:off x="2850775" y="2070850"/>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TMRR Phase </a:t>
            </a:r>
            <a:endParaRPr lang="en-US" sz="3200" dirty="0"/>
          </a:p>
        </p:txBody>
      </p:sp>
      <p:pic>
        <p:nvPicPr>
          <p:cNvPr id="16" name="Picture 15">
            <a:hlinkClick r:id="rId5"/>
          </p:cNvPr>
          <p:cNvPicPr>
            <a:picLocks noChangeAspect="1"/>
          </p:cNvPicPr>
          <p:nvPr/>
        </p:nvPicPr>
        <p:blipFill>
          <a:blip r:embed="rId6"/>
          <a:stretch>
            <a:fillRect/>
          </a:stretch>
        </p:blipFill>
        <p:spPr>
          <a:xfrm>
            <a:off x="3388659" y="2730394"/>
            <a:ext cx="2307011" cy="1728427"/>
          </a:xfrm>
          <a:prstGeom prst="rect">
            <a:avLst/>
          </a:prstGeom>
        </p:spPr>
      </p:pic>
      <p:sp>
        <p:nvSpPr>
          <p:cNvPr id="14" name="TextBox 13"/>
          <p:cNvSpPr txBox="1"/>
          <p:nvPr/>
        </p:nvSpPr>
        <p:spPr>
          <a:xfrm>
            <a:off x="995808" y="19274585"/>
            <a:ext cx="4000025" cy="1200329"/>
          </a:xfrm>
          <a:prstGeom prst="rect">
            <a:avLst/>
          </a:prstGeom>
          <a:noFill/>
        </p:spPr>
        <p:txBody>
          <a:bodyPr wrap="square" rtlCol="0">
            <a:spAutoFit/>
          </a:bodyPr>
          <a:lstStyle/>
          <a:p>
            <a:r>
              <a:rPr lang="en-US" sz="3600" dirty="0">
                <a:solidFill>
                  <a:prstClr val="black"/>
                </a:solidFill>
                <a:hlinkClick r:id="rId7"/>
              </a:rPr>
              <a:t>JCIDS Manual 2021</a:t>
            </a:r>
            <a:endParaRPr lang="en-US" sz="3600" dirty="0">
              <a:solidFill>
                <a:prstClr val="black"/>
              </a:solidFill>
            </a:endParaRPr>
          </a:p>
          <a:p>
            <a:r>
              <a:rPr lang="en-US" sz="3600" dirty="0">
                <a:solidFill>
                  <a:prstClr val="black"/>
                </a:solidFill>
              </a:rPr>
              <a:t>Enclosure D 19-23</a:t>
            </a:r>
            <a:endParaRPr lang="en-US" sz="3600" u="sng" dirty="0">
              <a:solidFill>
                <a:prstClr val="black"/>
              </a:solidFill>
            </a:endParaRPr>
          </a:p>
        </p:txBody>
      </p:sp>
      <p:sp>
        <p:nvSpPr>
          <p:cNvPr id="3" name="TextBox 2">
            <a:extLst>
              <a:ext uri="{FF2B5EF4-FFF2-40B4-BE49-F238E27FC236}">
                <a16:creationId xmlns:a16="http://schemas.microsoft.com/office/drawing/2014/main" id="{67F2D740-FCCC-48B2-52E4-7C517A2D037C}"/>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8" tooltip="DoDI 5000.85 Major Capability Acquisition"/>
              </a:rPr>
              <a:t>DoDI 5000.85</a:t>
            </a:r>
            <a:endParaRPr lang="en-US" sz="3600" dirty="0"/>
          </a:p>
        </p:txBody>
      </p:sp>
    </p:spTree>
    <p:extLst>
      <p:ext uri="{BB962C8B-B14F-4D97-AF65-F5344CB8AC3E}">
        <p14:creationId xmlns:p14="http://schemas.microsoft.com/office/powerpoint/2010/main" val="27311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Operational Assessment (OA)</a:t>
            </a:r>
          </a:p>
        </p:txBody>
      </p:sp>
      <p:sp>
        <p:nvSpPr>
          <p:cNvPr id="3" name="Content Placeholder 2"/>
          <p:cNvSpPr>
            <a:spLocks noGrp="1"/>
          </p:cNvSpPr>
          <p:nvPr>
            <p:ph idx="1"/>
          </p:nvPr>
        </p:nvSpPr>
        <p:spPr>
          <a:xfrm>
            <a:off x="1670634" y="2330566"/>
            <a:ext cx="29147121" cy="16401571"/>
          </a:xfrm>
        </p:spPr>
        <p:txBody>
          <a:bodyPr>
            <a:normAutofit/>
          </a:bodyPr>
          <a:lstStyle/>
          <a:p>
            <a:pPr defTabSz="862013"/>
            <a:r>
              <a:rPr lang="en-US" sz="5400" dirty="0">
                <a:solidFill>
                  <a:srgbClr val="000000"/>
                </a:solidFill>
              </a:rPr>
              <a:t>An OA is a test event that is conducted before initial production units are available and which incorporates substantial operational realism. An OA is conducted by the lead OTA in accordance with a test plan approved by DOT&amp;E for programs that are on under OSD OT&amp;E oversight. As a general criterion for proceeding through Milestone C, the lead OTA will conduct and report results of at least one OA. For an acquisition program employing the Incrementally Deployed Software Intensive Program model, a risk-appropriate OA is usually required in support of every limited deployment (see Model 3 at paragraph 5c(3)(d) in this instruction). An operational test, usually an OA, is required prior to deployment of accelerated or urgent acquisition programs that are on under OSD OT&amp;E or LFT&amp;E oversight. An OA may be combined with training events (see paragraph 11a(9) in this enclosure). An OA is not required for programs that enter the acquisition system at Milestone C.</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hlinkClick r:id="rId3"/>
          </p:cNvPr>
          <p:cNvSpPr/>
          <p:nvPr/>
        </p:nvSpPr>
        <p:spPr>
          <a:xfrm>
            <a:off x="22270697" y="19730069"/>
            <a:ext cx="6217408" cy="769441"/>
          </a:xfrm>
          <a:prstGeom prst="rect">
            <a:avLst/>
          </a:prstGeom>
        </p:spPr>
        <p:txBody>
          <a:bodyPr wrap="none">
            <a:spAutoFit/>
          </a:bodyPr>
          <a:lstStyle/>
          <a:p>
            <a:r>
              <a:rPr lang="en-US" sz="4400" dirty="0">
                <a:hlinkClick r:id="rId4"/>
              </a:rPr>
              <a:t>CLE 030 Integrated Testing</a:t>
            </a:r>
            <a:endParaRPr lang="en-US" sz="4400" dirty="0"/>
          </a:p>
        </p:txBody>
      </p:sp>
      <p:sp>
        <p:nvSpPr>
          <p:cNvPr id="19" name="TextBox 18"/>
          <p:cNvSpPr txBox="1"/>
          <p:nvPr/>
        </p:nvSpPr>
        <p:spPr>
          <a:xfrm>
            <a:off x="20799135" y="15436454"/>
            <a:ext cx="9063317" cy="3046988"/>
          </a:xfrm>
          <a:prstGeom prst="rect">
            <a:avLst/>
          </a:prstGeom>
          <a:noFill/>
        </p:spPr>
        <p:txBody>
          <a:bodyPr wrap="square" rtlCol="0">
            <a:spAutoFit/>
          </a:bodyPr>
          <a:lstStyle/>
          <a:p>
            <a:pPr algn="ctr"/>
            <a:r>
              <a:rPr lang="en-US" sz="4800" dirty="0">
                <a:hlinkClick r:id="rId5"/>
              </a:rPr>
              <a:t>Video on DT&amp;E</a:t>
            </a:r>
          </a:p>
          <a:p>
            <a:pPr algn="ctr"/>
            <a:endParaRPr lang="en-US" sz="4800" dirty="0">
              <a:hlinkClick r:id="rId5"/>
            </a:endParaRPr>
          </a:p>
          <a:p>
            <a:pPr algn="ctr"/>
            <a:endParaRPr lang="en-US" sz="4800" dirty="0">
              <a:hlinkClick r:id="rId5"/>
            </a:endParaRPr>
          </a:p>
          <a:p>
            <a:pPr algn="ctr"/>
            <a:r>
              <a:rPr lang="en-US" sz="4800" dirty="0">
                <a:hlinkClick r:id="rId5"/>
              </a:rPr>
              <a:t> and OT&amp;E</a:t>
            </a:r>
            <a:endParaRPr lang="en-US" sz="4800" dirty="0"/>
          </a:p>
        </p:txBody>
      </p:sp>
      <p:pic>
        <p:nvPicPr>
          <p:cNvPr id="20" name="Picture 19">
            <a:hlinkClick r:id="rId5"/>
          </p:cNvPr>
          <p:cNvPicPr>
            <a:picLocks noChangeAspect="1"/>
          </p:cNvPicPr>
          <p:nvPr/>
        </p:nvPicPr>
        <p:blipFill>
          <a:blip r:embed="rId6"/>
          <a:stretch>
            <a:fillRect/>
          </a:stretch>
        </p:blipFill>
        <p:spPr>
          <a:xfrm>
            <a:off x="24653065" y="16461762"/>
            <a:ext cx="1452672" cy="1084713"/>
          </a:xfrm>
          <a:prstGeom prst="rect">
            <a:avLst/>
          </a:prstGeom>
        </p:spPr>
      </p:pic>
      <p:grpSp>
        <p:nvGrpSpPr>
          <p:cNvPr id="4" name="Group 3">
            <a:extLst>
              <a:ext uri="{FF2B5EF4-FFF2-40B4-BE49-F238E27FC236}">
                <a16:creationId xmlns:a16="http://schemas.microsoft.com/office/drawing/2014/main" id="{28A06173-3425-6B8F-57C9-6548775A3563}"/>
              </a:ext>
            </a:extLst>
          </p:cNvPr>
          <p:cNvGrpSpPr/>
          <p:nvPr/>
        </p:nvGrpSpPr>
        <p:grpSpPr>
          <a:xfrm>
            <a:off x="503495" y="20517712"/>
            <a:ext cx="7474017" cy="1031588"/>
            <a:chOff x="1554253" y="19247134"/>
            <a:chExt cx="7474017" cy="1031588"/>
          </a:xfrm>
        </p:grpSpPr>
        <p:sp>
          <p:nvSpPr>
            <p:cNvPr id="5" name="TextBox 4">
              <a:extLst>
                <a:ext uri="{FF2B5EF4-FFF2-40B4-BE49-F238E27FC236}">
                  <a16:creationId xmlns:a16="http://schemas.microsoft.com/office/drawing/2014/main" id="{D840F67E-685B-AD80-074E-AB12EC85B3F6}"/>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7"/>
                </a:rPr>
                <a:t>DOT&amp;E TEMP Guidebook</a:t>
              </a:r>
              <a:endParaRPr lang="en-US" sz="3200" dirty="0"/>
            </a:p>
          </p:txBody>
        </p:sp>
        <p:sp>
          <p:nvSpPr>
            <p:cNvPr id="6" name="TextBox 5">
              <a:extLst>
                <a:ext uri="{FF2B5EF4-FFF2-40B4-BE49-F238E27FC236}">
                  <a16:creationId xmlns:a16="http://schemas.microsoft.com/office/drawing/2014/main" id="{695F543D-89D9-C9A3-A46C-6800FDA00807}"/>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8"/>
                </a:rPr>
                <a:t>DoDI 5000.89 Test and Evaluation</a:t>
              </a:r>
              <a:endParaRPr lang="en-US" sz="3200" dirty="0"/>
            </a:p>
          </p:txBody>
        </p:sp>
      </p:grpSp>
    </p:spTree>
    <p:extLst>
      <p:ext uri="{BB962C8B-B14F-4D97-AF65-F5344CB8AC3E}">
        <p14:creationId xmlns:p14="http://schemas.microsoft.com/office/powerpoint/2010/main" val="5303851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JITC Interoperability Test Certification</a:t>
            </a:r>
          </a:p>
        </p:txBody>
      </p:sp>
      <p:sp>
        <p:nvSpPr>
          <p:cNvPr id="3" name="Content Placeholder 2"/>
          <p:cNvSpPr>
            <a:spLocks noGrp="1"/>
          </p:cNvSpPr>
          <p:nvPr>
            <p:ph idx="1"/>
          </p:nvPr>
        </p:nvSpPr>
        <p:spPr>
          <a:xfrm>
            <a:off x="783770" y="2330566"/>
            <a:ext cx="31533736" cy="16401571"/>
          </a:xfrm>
        </p:spPr>
        <p:txBody>
          <a:bodyPr>
            <a:normAutofit/>
          </a:bodyPr>
          <a:lstStyle/>
          <a:p>
            <a:pPr defTabSz="862013"/>
            <a:r>
              <a:rPr lang="en-US" sz="5400" dirty="0">
                <a:solidFill>
                  <a:srgbClr val="000000"/>
                </a:solidFill>
              </a:rPr>
              <a:t>Provided by the Joint Interoperability Test Command (JITC) upon completion of testing. Valid for 4 years from the date of the certification or when subsequent program modifications change components of the NR-KPP or supportability aspects of the system (when materiel changes (e.g., hardware or software modifications, including firmware) and similar changes to interfacing systems affect interoperability; upon revocation of joint interoperability test certifications; and/or non-materiel changes occur that may affect interoperability).</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hlinkClick r:id="rId3"/>
          </p:cNvPr>
          <p:cNvSpPr/>
          <p:nvPr/>
        </p:nvSpPr>
        <p:spPr>
          <a:xfrm>
            <a:off x="22430258" y="17627826"/>
            <a:ext cx="7087774" cy="769441"/>
          </a:xfrm>
          <a:prstGeom prst="rect">
            <a:avLst/>
          </a:prstGeom>
        </p:spPr>
        <p:txBody>
          <a:bodyPr wrap="none">
            <a:spAutoFit/>
          </a:bodyPr>
          <a:lstStyle/>
          <a:p>
            <a:r>
              <a:rPr lang="en-US" sz="4400" dirty="0">
                <a:solidFill>
                  <a:prstClr val="black"/>
                </a:solidFill>
                <a:hlinkClick r:id="rId4"/>
              </a:rPr>
              <a:t>Interoperability Process Guide</a:t>
            </a:r>
            <a:endParaRPr lang="en-US" sz="4400" dirty="0">
              <a:solidFill>
                <a:prstClr val="black"/>
              </a:solidFill>
            </a:endParaRPr>
          </a:p>
        </p:txBody>
      </p:sp>
      <p:sp>
        <p:nvSpPr>
          <p:cNvPr id="12" name="TextBox 11"/>
          <p:cNvSpPr txBox="1"/>
          <p:nvPr/>
        </p:nvSpPr>
        <p:spPr>
          <a:xfrm>
            <a:off x="21393879" y="13636085"/>
            <a:ext cx="9063317" cy="3046988"/>
          </a:xfrm>
          <a:prstGeom prst="rect">
            <a:avLst/>
          </a:prstGeom>
          <a:noFill/>
        </p:spPr>
        <p:txBody>
          <a:bodyPr wrap="square" rtlCol="0">
            <a:spAutoFit/>
          </a:bodyPr>
          <a:lstStyle/>
          <a:p>
            <a:pPr algn="ctr"/>
            <a:r>
              <a:rPr lang="en-US" sz="4800" dirty="0">
                <a:hlinkClick r:id="rId5"/>
              </a:rPr>
              <a:t>Video on</a:t>
            </a:r>
          </a:p>
          <a:p>
            <a:pPr algn="ctr"/>
            <a:endParaRPr lang="en-US" sz="4800" dirty="0">
              <a:hlinkClick r:id="rId5"/>
            </a:endParaRPr>
          </a:p>
          <a:p>
            <a:pPr algn="ctr"/>
            <a:endParaRPr lang="en-US" sz="4800" dirty="0">
              <a:hlinkClick r:id="rId5"/>
            </a:endParaRPr>
          </a:p>
          <a:p>
            <a:pPr algn="ctr"/>
            <a:r>
              <a:rPr lang="en-US" sz="4800" dirty="0">
                <a:hlinkClick r:id="rId5"/>
              </a:rPr>
              <a:t>Interoperability</a:t>
            </a:r>
            <a:endParaRPr lang="en-US" sz="4800" dirty="0"/>
          </a:p>
        </p:txBody>
      </p:sp>
      <p:pic>
        <p:nvPicPr>
          <p:cNvPr id="15" name="Picture 14">
            <a:hlinkClick r:id="rId5"/>
          </p:cNvPr>
          <p:cNvPicPr>
            <a:picLocks noChangeAspect="1"/>
          </p:cNvPicPr>
          <p:nvPr/>
        </p:nvPicPr>
        <p:blipFill>
          <a:blip r:embed="rId6"/>
          <a:stretch>
            <a:fillRect/>
          </a:stretch>
        </p:blipFill>
        <p:spPr>
          <a:xfrm>
            <a:off x="25247809" y="14661393"/>
            <a:ext cx="1452672" cy="1084713"/>
          </a:xfrm>
          <a:prstGeom prst="rect">
            <a:avLst/>
          </a:prstGeom>
        </p:spPr>
      </p:pic>
      <p:grpSp>
        <p:nvGrpSpPr>
          <p:cNvPr id="4" name="Group 3">
            <a:extLst>
              <a:ext uri="{FF2B5EF4-FFF2-40B4-BE49-F238E27FC236}">
                <a16:creationId xmlns:a16="http://schemas.microsoft.com/office/drawing/2014/main" id="{3BF7A7FD-B3F1-266D-D83A-8B88B2149B8B}"/>
              </a:ext>
            </a:extLst>
          </p:cNvPr>
          <p:cNvGrpSpPr/>
          <p:nvPr/>
        </p:nvGrpSpPr>
        <p:grpSpPr>
          <a:xfrm>
            <a:off x="551622" y="20526346"/>
            <a:ext cx="7474017" cy="1031588"/>
            <a:chOff x="1554253" y="19247134"/>
            <a:chExt cx="7474017" cy="1031588"/>
          </a:xfrm>
        </p:grpSpPr>
        <p:sp>
          <p:nvSpPr>
            <p:cNvPr id="5" name="TextBox 4">
              <a:extLst>
                <a:ext uri="{FF2B5EF4-FFF2-40B4-BE49-F238E27FC236}">
                  <a16:creationId xmlns:a16="http://schemas.microsoft.com/office/drawing/2014/main" id="{FDB48D19-45FD-5B10-CC1E-2763D698F91A}"/>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7"/>
                </a:rPr>
                <a:t>DOT&amp;E TEMP Guidebook</a:t>
              </a:r>
              <a:endParaRPr lang="en-US" sz="3200" dirty="0"/>
            </a:p>
          </p:txBody>
        </p:sp>
        <p:sp>
          <p:nvSpPr>
            <p:cNvPr id="6" name="TextBox 5">
              <a:extLst>
                <a:ext uri="{FF2B5EF4-FFF2-40B4-BE49-F238E27FC236}">
                  <a16:creationId xmlns:a16="http://schemas.microsoft.com/office/drawing/2014/main" id="{35A432E7-42E4-51BF-E618-3E3198BB32E5}"/>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8"/>
                </a:rPr>
                <a:t>DoDI 5000.89 Test and Evaluation</a:t>
              </a:r>
              <a:endParaRPr lang="en-US" sz="3200" dirty="0"/>
            </a:p>
          </p:txBody>
        </p:sp>
      </p:grpSp>
    </p:spTree>
    <p:extLst>
      <p:ext uri="{BB962C8B-B14F-4D97-AF65-F5344CB8AC3E}">
        <p14:creationId xmlns:p14="http://schemas.microsoft.com/office/powerpoint/2010/main" val="3070870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Initial Operational Test and Evaluation (IOT&amp;E)</a:t>
            </a:r>
          </a:p>
        </p:txBody>
      </p:sp>
      <p:sp>
        <p:nvSpPr>
          <p:cNvPr id="3" name="Content Placeholder 2"/>
          <p:cNvSpPr>
            <a:spLocks noGrp="1"/>
          </p:cNvSpPr>
          <p:nvPr>
            <p:ph idx="1"/>
          </p:nvPr>
        </p:nvSpPr>
        <p:spPr>
          <a:xfrm>
            <a:off x="783770" y="2330566"/>
            <a:ext cx="31533736" cy="5298143"/>
          </a:xfrm>
        </p:spPr>
        <p:txBody>
          <a:bodyPr>
            <a:normAutofit/>
          </a:bodyPr>
          <a:lstStyle/>
          <a:p>
            <a:pPr defTabSz="862013"/>
            <a:r>
              <a:rPr lang="en-US" sz="5400" dirty="0">
                <a:solidFill>
                  <a:srgbClr val="000000"/>
                </a:solidFill>
              </a:rPr>
              <a:t>Initial Operational Test and Evaluation (IOT&amp;E) is required for all programs under DOT&amp;E oversight in accordance with 10 U.S.C. 2399 (Reference (h)). The lead OTA will conduct an independent, dedicated phase of IOT&amp;E before full-rate production or full deployment that provides objective test results free from potential conflicts of interest or bias. The primary purpose of IOT&amp;E is to determine a system’s operational effectiveness and operational suitability. IOT&amp;E can also be used to support system certification requirements and training requirements as long as the primary purpose is accomplished.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0799135" y="15436454"/>
            <a:ext cx="9063317" cy="3046988"/>
          </a:xfrm>
          <a:prstGeom prst="rect">
            <a:avLst/>
          </a:prstGeom>
          <a:noFill/>
        </p:spPr>
        <p:txBody>
          <a:bodyPr wrap="square" rtlCol="0">
            <a:spAutoFit/>
          </a:bodyPr>
          <a:lstStyle/>
          <a:p>
            <a:pPr algn="ctr"/>
            <a:r>
              <a:rPr lang="en-US" sz="4800" dirty="0">
                <a:hlinkClick r:id="rId3"/>
              </a:rPr>
              <a:t>Video on DT&amp;E</a:t>
            </a:r>
          </a:p>
          <a:p>
            <a:pPr algn="ctr"/>
            <a:endParaRPr lang="en-US" sz="4800" dirty="0">
              <a:hlinkClick r:id="rId3"/>
            </a:endParaRPr>
          </a:p>
          <a:p>
            <a:pPr algn="ctr"/>
            <a:endParaRPr lang="en-US" sz="4800" dirty="0">
              <a:hlinkClick r:id="rId3"/>
            </a:endParaRPr>
          </a:p>
          <a:p>
            <a:pPr algn="ctr"/>
            <a:r>
              <a:rPr lang="en-US" sz="4800" dirty="0">
                <a:hlinkClick r:id="rId3"/>
              </a:rPr>
              <a:t> and OT&amp;E</a:t>
            </a:r>
            <a:endParaRPr lang="en-US" sz="4800" dirty="0"/>
          </a:p>
        </p:txBody>
      </p:sp>
      <p:pic>
        <p:nvPicPr>
          <p:cNvPr id="17" name="Picture 16">
            <a:hlinkClick r:id="rId3"/>
          </p:cNvPr>
          <p:cNvPicPr>
            <a:picLocks noChangeAspect="1"/>
          </p:cNvPicPr>
          <p:nvPr/>
        </p:nvPicPr>
        <p:blipFill>
          <a:blip r:embed="rId4"/>
          <a:stretch>
            <a:fillRect/>
          </a:stretch>
        </p:blipFill>
        <p:spPr>
          <a:xfrm>
            <a:off x="24653065" y="16461762"/>
            <a:ext cx="1452672" cy="1084713"/>
          </a:xfrm>
          <a:prstGeom prst="rect">
            <a:avLst/>
          </a:prstGeom>
        </p:spPr>
      </p:pic>
      <p:grpSp>
        <p:nvGrpSpPr>
          <p:cNvPr id="4" name="Group 3">
            <a:extLst>
              <a:ext uri="{FF2B5EF4-FFF2-40B4-BE49-F238E27FC236}">
                <a16:creationId xmlns:a16="http://schemas.microsoft.com/office/drawing/2014/main" id="{7CB137AA-81DD-5674-D111-CEADC9EC2559}"/>
              </a:ext>
            </a:extLst>
          </p:cNvPr>
          <p:cNvGrpSpPr/>
          <p:nvPr/>
        </p:nvGrpSpPr>
        <p:grpSpPr>
          <a:xfrm>
            <a:off x="455369" y="20520485"/>
            <a:ext cx="7474017" cy="1031588"/>
            <a:chOff x="1554253" y="19247134"/>
            <a:chExt cx="7474017" cy="1031588"/>
          </a:xfrm>
        </p:grpSpPr>
        <p:sp>
          <p:nvSpPr>
            <p:cNvPr id="5" name="TextBox 4">
              <a:extLst>
                <a:ext uri="{FF2B5EF4-FFF2-40B4-BE49-F238E27FC236}">
                  <a16:creationId xmlns:a16="http://schemas.microsoft.com/office/drawing/2014/main" id="{7A4691D8-6EDC-C5DE-83B5-44364542E309}"/>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5"/>
                </a:rPr>
                <a:t>DOT&amp;E TEMP Guidebook</a:t>
              </a:r>
              <a:endParaRPr lang="en-US" sz="3200" dirty="0"/>
            </a:p>
          </p:txBody>
        </p:sp>
        <p:sp>
          <p:nvSpPr>
            <p:cNvPr id="6" name="TextBox 5">
              <a:extLst>
                <a:ext uri="{FF2B5EF4-FFF2-40B4-BE49-F238E27FC236}">
                  <a16:creationId xmlns:a16="http://schemas.microsoft.com/office/drawing/2014/main" id="{4E0FA2AF-3539-9FD9-6A21-E774F801C6D7}"/>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6"/>
                </a:rPr>
                <a:t>DoDI 5000.89 Test and Evaluation</a:t>
              </a:r>
              <a:endParaRPr lang="en-US" sz="3200" dirty="0"/>
            </a:p>
          </p:txBody>
        </p:sp>
      </p:grpSp>
    </p:spTree>
    <p:extLst>
      <p:ext uri="{BB962C8B-B14F-4D97-AF65-F5344CB8AC3E}">
        <p14:creationId xmlns:p14="http://schemas.microsoft.com/office/powerpoint/2010/main" val="12258655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Live Fire Test and Evaluation (LFT&amp;E)</a:t>
            </a:r>
          </a:p>
        </p:txBody>
      </p:sp>
      <p:sp>
        <p:nvSpPr>
          <p:cNvPr id="3" name="Content Placeholder 2"/>
          <p:cNvSpPr>
            <a:spLocks noGrp="1"/>
          </p:cNvSpPr>
          <p:nvPr>
            <p:ph idx="1"/>
          </p:nvPr>
        </p:nvSpPr>
        <p:spPr>
          <a:xfrm>
            <a:off x="1670634" y="2726734"/>
            <a:ext cx="29326726" cy="5298143"/>
          </a:xfrm>
        </p:spPr>
        <p:txBody>
          <a:bodyPr>
            <a:normAutofit/>
          </a:bodyPr>
          <a:lstStyle/>
          <a:p>
            <a:pPr defTabSz="862013"/>
            <a:r>
              <a:rPr lang="en-US" sz="5400" dirty="0">
                <a:solidFill>
                  <a:srgbClr val="000000"/>
                </a:solidFill>
              </a:rPr>
              <a:t>LFT&amp;E. 10 U.S.C. 2366 (Reference (g) (h)) mandates the LFT&amp;E and formal LFT&amp;E reporting for all covered systems, as determined by DOT&amp;E, including Accelerated Acquisitions, survivability improvement, and kit programs to address urgent needs. DOT&amp;E will require approval of LFT&amp;E strategies and LFT&amp;E test plans (including survivability test plans) for covered systems as defined in section 2366. The DOT&amp;E will determine the quantity of test articles procured for all LFT&amp;E test events for any system under DOT&amp;E LFT&amp;E oversight.</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0766862" y="15282004"/>
            <a:ext cx="9063317" cy="2308324"/>
          </a:xfrm>
          <a:prstGeom prst="rect">
            <a:avLst/>
          </a:prstGeom>
          <a:noFill/>
        </p:spPr>
        <p:txBody>
          <a:bodyPr wrap="square" rtlCol="0">
            <a:spAutoFit/>
          </a:bodyPr>
          <a:lstStyle/>
          <a:p>
            <a:pPr algn="ctr"/>
            <a:r>
              <a:rPr lang="en-US" sz="4800" dirty="0">
                <a:hlinkClick r:id="rId3"/>
              </a:rPr>
              <a:t>Video on LFT&amp;E</a:t>
            </a:r>
            <a:endParaRPr lang="en-US" sz="4800" dirty="0">
              <a:hlinkClick r:id="rId4"/>
            </a:endParaRPr>
          </a:p>
          <a:p>
            <a:pPr algn="ctr"/>
            <a:endParaRPr lang="en-US" sz="4800" dirty="0">
              <a:hlinkClick r:id="rId4"/>
            </a:endParaRPr>
          </a:p>
          <a:p>
            <a:pPr algn="ctr"/>
            <a:endParaRPr lang="en-US" sz="4800" dirty="0">
              <a:hlinkClick r:id="rId4"/>
            </a:endParaRPr>
          </a:p>
        </p:txBody>
      </p:sp>
      <p:pic>
        <p:nvPicPr>
          <p:cNvPr id="13" name="Picture 12">
            <a:hlinkClick r:id="rId3"/>
          </p:cNvPr>
          <p:cNvPicPr>
            <a:picLocks noChangeAspect="1"/>
          </p:cNvPicPr>
          <p:nvPr/>
        </p:nvPicPr>
        <p:blipFill>
          <a:blip r:embed="rId5"/>
          <a:stretch>
            <a:fillRect/>
          </a:stretch>
        </p:blipFill>
        <p:spPr>
          <a:xfrm>
            <a:off x="24620792" y="16307312"/>
            <a:ext cx="1452672" cy="1084713"/>
          </a:xfrm>
          <a:prstGeom prst="rect">
            <a:avLst/>
          </a:prstGeom>
        </p:spPr>
      </p:pic>
      <p:grpSp>
        <p:nvGrpSpPr>
          <p:cNvPr id="4" name="Group 3">
            <a:extLst>
              <a:ext uri="{FF2B5EF4-FFF2-40B4-BE49-F238E27FC236}">
                <a16:creationId xmlns:a16="http://schemas.microsoft.com/office/drawing/2014/main" id="{8FBAF8DB-99B0-8FEE-6F7F-86B87F871A9F}"/>
              </a:ext>
            </a:extLst>
          </p:cNvPr>
          <p:cNvGrpSpPr/>
          <p:nvPr/>
        </p:nvGrpSpPr>
        <p:grpSpPr>
          <a:xfrm>
            <a:off x="455370" y="20526346"/>
            <a:ext cx="7474017" cy="1031588"/>
            <a:chOff x="1554253" y="19247134"/>
            <a:chExt cx="7474017" cy="1031588"/>
          </a:xfrm>
        </p:grpSpPr>
        <p:sp>
          <p:nvSpPr>
            <p:cNvPr id="5" name="TextBox 4">
              <a:extLst>
                <a:ext uri="{FF2B5EF4-FFF2-40B4-BE49-F238E27FC236}">
                  <a16:creationId xmlns:a16="http://schemas.microsoft.com/office/drawing/2014/main" id="{0165CDD1-2632-2955-29AF-4E9E562D9C3A}"/>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6"/>
                </a:rPr>
                <a:t>DOT&amp;E TEMP Guidebook</a:t>
              </a:r>
              <a:endParaRPr lang="en-US" sz="3200" dirty="0"/>
            </a:p>
          </p:txBody>
        </p:sp>
        <p:sp>
          <p:nvSpPr>
            <p:cNvPr id="6" name="TextBox 5">
              <a:extLst>
                <a:ext uri="{FF2B5EF4-FFF2-40B4-BE49-F238E27FC236}">
                  <a16:creationId xmlns:a16="http://schemas.microsoft.com/office/drawing/2014/main" id="{37C5AE0B-5288-F86B-2455-889CB397BFCB}"/>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7"/>
                </a:rPr>
                <a:t>DoDI 5000.89 Test and Evaluation</a:t>
              </a:r>
              <a:endParaRPr lang="en-US" sz="3200" dirty="0"/>
            </a:p>
          </p:txBody>
        </p:sp>
      </p:grpSp>
    </p:spTree>
    <p:extLst>
      <p:ext uri="{BB962C8B-B14F-4D97-AF65-F5344CB8AC3E}">
        <p14:creationId xmlns:p14="http://schemas.microsoft.com/office/powerpoint/2010/main" val="2041778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DOT&amp;E Report on IOT&amp;E</a:t>
            </a:r>
          </a:p>
        </p:txBody>
      </p:sp>
      <p:sp>
        <p:nvSpPr>
          <p:cNvPr id="3" name="Content Placeholder 2"/>
          <p:cNvSpPr>
            <a:spLocks noGrp="1"/>
          </p:cNvSpPr>
          <p:nvPr>
            <p:ph idx="1"/>
          </p:nvPr>
        </p:nvSpPr>
        <p:spPr>
          <a:xfrm>
            <a:off x="1828800" y="2330566"/>
            <a:ext cx="29234674" cy="5298143"/>
          </a:xfrm>
        </p:spPr>
        <p:txBody>
          <a:bodyPr>
            <a:normAutofit fontScale="92500" lnSpcReduction="10000"/>
          </a:bodyPr>
          <a:lstStyle/>
          <a:p>
            <a:pPr defTabSz="862013"/>
            <a:r>
              <a:rPr lang="en-US" sz="5400" dirty="0">
                <a:solidFill>
                  <a:srgbClr val="000000"/>
                </a:solidFill>
                <a:latin typeface="Calibri" panose="020F0502020204030204" pitchFamily="34" charset="0"/>
                <a:cs typeface="Calibri" panose="020F0502020204030204" pitchFamily="34" charset="0"/>
              </a:rPr>
              <a:t>For programs under Director, Operational Test and Evaluation (DOT&amp;E) oversight, the DOT&amp;E will submit an IOT&amp;E report to the Secretary of Defense and the congressional defense committees before a program may proceed beyond Low-Rate Initial Production (LRIP) or proceed beyond limited deployment. The report addresses the adequacy of the IOT&amp;E performed and evaluates the operational effectiveness and suitability of the covered platform or weapon system. For systems under LFT&amp;E oversight, a combined IOT&amp;E and LFT&amp;E report may apply that evaluates the survivability and/or lethality of the system in addition to effectiveness and suitability.</a:t>
            </a:r>
            <a:endParaRPr lang="en-US" sz="48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a:extLst>
              <a:ext uri="{FF2B5EF4-FFF2-40B4-BE49-F238E27FC236}">
                <a16:creationId xmlns:a16="http://schemas.microsoft.com/office/drawing/2014/main" id="{7CCB156F-BE7E-E279-B761-F4CADB9E5E07}"/>
              </a:ext>
            </a:extLst>
          </p:cNvPr>
          <p:cNvGrpSpPr/>
          <p:nvPr/>
        </p:nvGrpSpPr>
        <p:grpSpPr>
          <a:xfrm>
            <a:off x="575685" y="20393836"/>
            <a:ext cx="7474017" cy="1031588"/>
            <a:chOff x="1554253" y="19247134"/>
            <a:chExt cx="7474017" cy="1031588"/>
          </a:xfrm>
        </p:grpSpPr>
        <p:sp>
          <p:nvSpPr>
            <p:cNvPr id="6" name="TextBox 5">
              <a:extLst>
                <a:ext uri="{FF2B5EF4-FFF2-40B4-BE49-F238E27FC236}">
                  <a16:creationId xmlns:a16="http://schemas.microsoft.com/office/drawing/2014/main" id="{D93C6AF8-4B59-2CA6-BD38-5086FEA90778}"/>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3"/>
                </a:rPr>
                <a:t>DOT&amp;E TEMP Guidebook</a:t>
              </a:r>
              <a:endParaRPr lang="en-US" sz="3200" dirty="0"/>
            </a:p>
          </p:txBody>
        </p:sp>
        <p:sp>
          <p:nvSpPr>
            <p:cNvPr id="13" name="TextBox 12">
              <a:extLst>
                <a:ext uri="{FF2B5EF4-FFF2-40B4-BE49-F238E27FC236}">
                  <a16:creationId xmlns:a16="http://schemas.microsoft.com/office/drawing/2014/main" id="{A25CE8EA-970F-EF90-F397-ACAA7499A1C1}"/>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4"/>
                </a:rPr>
                <a:t>DoDI 5000.89 Test and Evaluation</a:t>
              </a:r>
              <a:endParaRPr lang="en-US" sz="3200" dirty="0"/>
            </a:p>
          </p:txBody>
        </p:sp>
      </p:grpSp>
    </p:spTree>
    <p:extLst>
      <p:ext uri="{BB962C8B-B14F-4D97-AF65-F5344CB8AC3E}">
        <p14:creationId xmlns:p14="http://schemas.microsoft.com/office/powerpoint/2010/main" val="1708980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Live Fire Test and Evaluation (LFT&amp;E) Report</a:t>
            </a:r>
          </a:p>
        </p:txBody>
      </p:sp>
      <p:sp>
        <p:nvSpPr>
          <p:cNvPr id="3" name="Content Placeholder 2"/>
          <p:cNvSpPr>
            <a:spLocks noGrp="1"/>
          </p:cNvSpPr>
          <p:nvPr>
            <p:ph idx="1"/>
          </p:nvPr>
        </p:nvSpPr>
        <p:spPr>
          <a:xfrm>
            <a:off x="1670634" y="2330566"/>
            <a:ext cx="29626560" cy="5298143"/>
          </a:xfrm>
        </p:spPr>
        <p:txBody>
          <a:bodyPr>
            <a:normAutofit/>
          </a:bodyPr>
          <a:lstStyle/>
          <a:p>
            <a:pPr defTabSz="862013"/>
            <a:r>
              <a:rPr lang="en-US" sz="5400" dirty="0">
                <a:solidFill>
                  <a:srgbClr val="000000"/>
                </a:solidFill>
                <a:latin typeface="Calibri" panose="020F0502020204030204" pitchFamily="34" charset="0"/>
                <a:cs typeface="Calibri" panose="020F0502020204030204" pitchFamily="34" charset="0"/>
              </a:rPr>
              <a:t>Report prepared by the Director, Operational Test and Evaluation (DOT&amp;E) on survivability and lethality testing. Submitted to the Congress for covered systems prior to the decision to proceed beyond Low-Rate Initial Production (LRIP). Prepared within 45 days of receiving the component LFT&amp;E Report.</a:t>
            </a:r>
          </a:p>
          <a:p>
            <a:pPr defTabSz="862013"/>
            <a:r>
              <a:rPr lang="en-US" sz="5400" dirty="0">
                <a:solidFill>
                  <a:srgbClr val="000000"/>
                </a:solidFill>
                <a:latin typeface="Calibri" panose="020F0502020204030204" pitchFamily="34" charset="0"/>
                <a:cs typeface="Calibri" panose="020F0502020204030204" pitchFamily="34" charset="0"/>
              </a:rPr>
              <a:t>Report prepared by the component on the results of survivability and lethality testing</a:t>
            </a:r>
            <a:endParaRPr lang="en-US" sz="4800" dirty="0">
              <a:latin typeface="Calibri" panose="020F0502020204030204" pitchFamily="34" charset="0"/>
              <a:cs typeface="Calibri" panose="020F0502020204030204" pitchFamily="34" charset="0"/>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20766862" y="15282004"/>
            <a:ext cx="9063317" cy="2308324"/>
          </a:xfrm>
          <a:prstGeom prst="rect">
            <a:avLst/>
          </a:prstGeom>
          <a:noFill/>
        </p:spPr>
        <p:txBody>
          <a:bodyPr wrap="square" rtlCol="0">
            <a:spAutoFit/>
          </a:bodyPr>
          <a:lstStyle/>
          <a:p>
            <a:pPr algn="ctr"/>
            <a:r>
              <a:rPr lang="en-US" sz="4800" dirty="0">
                <a:hlinkClick r:id="rId3"/>
              </a:rPr>
              <a:t>Video on LFT&amp;E</a:t>
            </a:r>
            <a:endParaRPr lang="en-US" sz="4800" dirty="0">
              <a:hlinkClick r:id="rId4"/>
            </a:endParaRPr>
          </a:p>
          <a:p>
            <a:pPr algn="ctr"/>
            <a:endParaRPr lang="en-US" sz="4800" dirty="0">
              <a:hlinkClick r:id="rId4"/>
            </a:endParaRPr>
          </a:p>
          <a:p>
            <a:pPr algn="ctr"/>
            <a:endParaRPr lang="en-US" sz="4800" dirty="0">
              <a:hlinkClick r:id="rId4"/>
            </a:endParaRPr>
          </a:p>
        </p:txBody>
      </p:sp>
      <p:pic>
        <p:nvPicPr>
          <p:cNvPr id="15" name="Picture 14">
            <a:hlinkClick r:id="rId3"/>
          </p:cNvPr>
          <p:cNvPicPr>
            <a:picLocks noChangeAspect="1"/>
          </p:cNvPicPr>
          <p:nvPr/>
        </p:nvPicPr>
        <p:blipFill>
          <a:blip r:embed="rId5"/>
          <a:stretch>
            <a:fillRect/>
          </a:stretch>
        </p:blipFill>
        <p:spPr>
          <a:xfrm>
            <a:off x="24620792" y="16307312"/>
            <a:ext cx="1452672" cy="1084713"/>
          </a:xfrm>
          <a:prstGeom prst="rect">
            <a:avLst/>
          </a:prstGeom>
        </p:spPr>
      </p:pic>
      <p:sp>
        <p:nvSpPr>
          <p:cNvPr id="13" name="TextBox 12">
            <a:extLst>
              <a:ext uri="{FF2B5EF4-FFF2-40B4-BE49-F238E27FC236}">
                <a16:creationId xmlns:a16="http://schemas.microsoft.com/office/drawing/2014/main" id="{BC1AD5F4-E462-76AF-1C92-CB5D8176BA73}"/>
              </a:ext>
            </a:extLst>
          </p:cNvPr>
          <p:cNvSpPr txBox="1"/>
          <p:nvPr/>
        </p:nvSpPr>
        <p:spPr>
          <a:xfrm>
            <a:off x="12105646" y="18651359"/>
            <a:ext cx="7474017" cy="2554545"/>
          </a:xfrm>
          <a:prstGeom prst="rect">
            <a:avLst/>
          </a:prstGeom>
          <a:noFill/>
        </p:spPr>
        <p:txBody>
          <a:bodyPr wrap="square">
            <a:spAutoFit/>
          </a:bodyPr>
          <a:lstStyle/>
          <a:p>
            <a:pPr algn="ctr" fontAlgn="base"/>
            <a:r>
              <a:rPr lang="en-US" sz="4000" b="1" i="0" dirty="0">
                <a:solidFill>
                  <a:srgbClr val="000000"/>
                </a:solidFill>
                <a:effectLst/>
                <a:latin typeface="Open Sans" panose="020B0606030504020204" pitchFamily="34" charset="0"/>
              </a:rPr>
              <a:t>NEW Test &amp; Evaluation</a:t>
            </a:r>
          </a:p>
          <a:p>
            <a:pPr algn="ctr" fontAlgn="base"/>
            <a:r>
              <a:rPr lang="en-US" sz="4000" b="0" i="0" dirty="0">
                <a:solidFill>
                  <a:srgbClr val="000000"/>
                </a:solidFill>
                <a:effectLst/>
                <a:latin typeface="Open Sans" panose="020B0606030504020204" pitchFamily="34" charset="0"/>
              </a:rPr>
              <a:t>T&amp;E Guidebook</a:t>
            </a:r>
            <a:br>
              <a:rPr lang="en-US" sz="4000" b="0" i="0" dirty="0">
                <a:solidFill>
                  <a:srgbClr val="000000"/>
                </a:solidFill>
                <a:effectLst/>
                <a:latin typeface="Open Sans" panose="020B0606030504020204" pitchFamily="34" charset="0"/>
              </a:rPr>
            </a:br>
            <a:r>
              <a:rPr lang="en-US" sz="4000" b="0" i="0" dirty="0">
                <a:solidFill>
                  <a:srgbClr val="000000"/>
                </a:solidFill>
                <a:effectLst/>
                <a:latin typeface="Open Sans" panose="020B0606030504020204" pitchFamily="34" charset="0"/>
              </a:rPr>
              <a:t>Additional References </a:t>
            </a:r>
          </a:p>
          <a:p>
            <a:pPr algn="ctr" fontAlgn="base"/>
            <a:r>
              <a:rPr lang="en-US" sz="4000" i="1" dirty="0">
                <a:solidFill>
                  <a:srgbClr val="000000"/>
                </a:solidFill>
                <a:latin typeface="Open Sans" panose="020B0606030504020204" pitchFamily="34" charset="0"/>
              </a:rPr>
              <a:t>Coming Soon</a:t>
            </a:r>
            <a:endParaRPr lang="en-US" sz="4000" b="0" i="1" dirty="0">
              <a:solidFill>
                <a:srgbClr val="000000"/>
              </a:solidFill>
              <a:effectLst/>
              <a:latin typeface="Open Sans" panose="020B0606030504020204" pitchFamily="34" charset="0"/>
            </a:endParaRPr>
          </a:p>
        </p:txBody>
      </p:sp>
      <p:grpSp>
        <p:nvGrpSpPr>
          <p:cNvPr id="4" name="Group 3">
            <a:extLst>
              <a:ext uri="{FF2B5EF4-FFF2-40B4-BE49-F238E27FC236}">
                <a16:creationId xmlns:a16="http://schemas.microsoft.com/office/drawing/2014/main" id="{ADF43D30-CD45-6ACE-72C6-C4AA14323269}"/>
              </a:ext>
            </a:extLst>
          </p:cNvPr>
          <p:cNvGrpSpPr/>
          <p:nvPr/>
        </p:nvGrpSpPr>
        <p:grpSpPr>
          <a:xfrm>
            <a:off x="383180" y="20568024"/>
            <a:ext cx="7474017" cy="1031588"/>
            <a:chOff x="1554253" y="19247134"/>
            <a:chExt cx="7474017" cy="1031588"/>
          </a:xfrm>
        </p:grpSpPr>
        <p:sp>
          <p:nvSpPr>
            <p:cNvPr id="5" name="TextBox 4">
              <a:extLst>
                <a:ext uri="{FF2B5EF4-FFF2-40B4-BE49-F238E27FC236}">
                  <a16:creationId xmlns:a16="http://schemas.microsoft.com/office/drawing/2014/main" id="{64348FEF-9EA1-1D87-77ED-2DF1E3EEDD93}"/>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6"/>
                </a:rPr>
                <a:t>DOT&amp;E TEMP Guidebook</a:t>
              </a:r>
              <a:endParaRPr lang="en-US" sz="3200" dirty="0"/>
            </a:p>
          </p:txBody>
        </p:sp>
        <p:sp>
          <p:nvSpPr>
            <p:cNvPr id="6" name="TextBox 5">
              <a:extLst>
                <a:ext uri="{FF2B5EF4-FFF2-40B4-BE49-F238E27FC236}">
                  <a16:creationId xmlns:a16="http://schemas.microsoft.com/office/drawing/2014/main" id="{04791FAE-A3B2-DBB5-728A-4D959B55826B}"/>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7"/>
                </a:rPr>
                <a:t>DoDI 5000.89 Test and Evaluation</a:t>
              </a:r>
              <a:endParaRPr lang="en-US" sz="3200" dirty="0"/>
            </a:p>
          </p:txBody>
        </p:sp>
      </p:grpSp>
    </p:spTree>
    <p:extLst>
      <p:ext uri="{BB962C8B-B14F-4D97-AF65-F5344CB8AC3E}">
        <p14:creationId xmlns:p14="http://schemas.microsoft.com/office/powerpoint/2010/main" val="2051240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Follow-On Test and Evaluation (FOT&amp;E)</a:t>
            </a:r>
          </a:p>
        </p:txBody>
      </p:sp>
      <p:sp>
        <p:nvSpPr>
          <p:cNvPr id="3" name="Content Placeholder 2"/>
          <p:cNvSpPr>
            <a:spLocks noGrp="1"/>
          </p:cNvSpPr>
          <p:nvPr>
            <p:ph idx="1"/>
          </p:nvPr>
        </p:nvSpPr>
        <p:spPr>
          <a:xfrm>
            <a:off x="1670634" y="2330566"/>
            <a:ext cx="29575720" cy="5298143"/>
          </a:xfrm>
        </p:spPr>
        <p:txBody>
          <a:bodyPr>
            <a:normAutofit/>
          </a:bodyPr>
          <a:lstStyle/>
          <a:p>
            <a:pPr defTabSz="862013"/>
            <a:r>
              <a:rPr lang="en-US" sz="5400" dirty="0">
                <a:solidFill>
                  <a:srgbClr val="000000"/>
                </a:solidFill>
              </a:rPr>
              <a:t>The Test and Evaluation (T&amp;E) that may be necessary after the Full-Rate Production Decision Review (FRPDR) to refine the estimates made during Operational Test and Evaluation (OT&amp;E), to evaluate changes, and to reevaluate the system to ensure that it continues to meet operational needs and retains its effectiveness in a new environment or against a new threat.</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20799135" y="15436454"/>
            <a:ext cx="9063317" cy="3046988"/>
          </a:xfrm>
          <a:prstGeom prst="rect">
            <a:avLst/>
          </a:prstGeom>
          <a:noFill/>
        </p:spPr>
        <p:txBody>
          <a:bodyPr wrap="square" rtlCol="0">
            <a:spAutoFit/>
          </a:bodyPr>
          <a:lstStyle/>
          <a:p>
            <a:pPr algn="ctr"/>
            <a:r>
              <a:rPr lang="en-US" sz="4800" dirty="0">
                <a:hlinkClick r:id="rId3"/>
              </a:rPr>
              <a:t>Video on DT&amp;E</a:t>
            </a:r>
          </a:p>
          <a:p>
            <a:pPr algn="ctr"/>
            <a:endParaRPr lang="en-US" sz="4800" dirty="0">
              <a:hlinkClick r:id="rId3"/>
            </a:endParaRPr>
          </a:p>
          <a:p>
            <a:pPr algn="ctr"/>
            <a:endParaRPr lang="en-US" sz="4800" dirty="0">
              <a:hlinkClick r:id="rId3"/>
            </a:endParaRPr>
          </a:p>
          <a:p>
            <a:pPr algn="ctr"/>
            <a:r>
              <a:rPr lang="en-US" sz="4800" dirty="0">
                <a:hlinkClick r:id="rId3"/>
              </a:rPr>
              <a:t> and OT&amp;E</a:t>
            </a:r>
            <a:endParaRPr lang="en-US" sz="4800" dirty="0"/>
          </a:p>
        </p:txBody>
      </p:sp>
      <p:pic>
        <p:nvPicPr>
          <p:cNvPr id="13" name="Picture 12">
            <a:hlinkClick r:id="rId3"/>
          </p:cNvPr>
          <p:cNvPicPr>
            <a:picLocks noChangeAspect="1"/>
          </p:cNvPicPr>
          <p:nvPr/>
        </p:nvPicPr>
        <p:blipFill>
          <a:blip r:embed="rId4"/>
          <a:stretch>
            <a:fillRect/>
          </a:stretch>
        </p:blipFill>
        <p:spPr>
          <a:xfrm>
            <a:off x="24653065" y="16461762"/>
            <a:ext cx="1452672" cy="1084713"/>
          </a:xfrm>
          <a:prstGeom prst="rect">
            <a:avLst/>
          </a:prstGeom>
        </p:spPr>
      </p:pic>
      <p:sp>
        <p:nvSpPr>
          <p:cNvPr id="15" name="TextBox 14">
            <a:extLst>
              <a:ext uri="{FF2B5EF4-FFF2-40B4-BE49-F238E27FC236}">
                <a16:creationId xmlns:a16="http://schemas.microsoft.com/office/drawing/2014/main" id="{254D7E86-4976-55BD-F942-C0120B8B5F95}"/>
              </a:ext>
            </a:extLst>
          </p:cNvPr>
          <p:cNvSpPr txBox="1"/>
          <p:nvPr/>
        </p:nvSpPr>
        <p:spPr>
          <a:xfrm>
            <a:off x="12105646" y="18651359"/>
            <a:ext cx="7474017" cy="2554545"/>
          </a:xfrm>
          <a:prstGeom prst="rect">
            <a:avLst/>
          </a:prstGeom>
          <a:noFill/>
        </p:spPr>
        <p:txBody>
          <a:bodyPr wrap="square">
            <a:spAutoFit/>
          </a:bodyPr>
          <a:lstStyle/>
          <a:p>
            <a:pPr algn="ctr" fontAlgn="base"/>
            <a:r>
              <a:rPr lang="en-US" sz="4000" b="1" i="0" dirty="0">
                <a:solidFill>
                  <a:srgbClr val="000000"/>
                </a:solidFill>
                <a:effectLst/>
                <a:latin typeface="Open Sans" panose="020B0606030504020204" pitchFamily="34" charset="0"/>
              </a:rPr>
              <a:t>NEW Test &amp; Evaluation</a:t>
            </a:r>
          </a:p>
          <a:p>
            <a:pPr algn="ctr" fontAlgn="base"/>
            <a:r>
              <a:rPr lang="en-US" sz="4000" b="0" i="0" dirty="0">
                <a:solidFill>
                  <a:srgbClr val="000000"/>
                </a:solidFill>
                <a:effectLst/>
                <a:latin typeface="Open Sans" panose="020B0606030504020204" pitchFamily="34" charset="0"/>
              </a:rPr>
              <a:t>T&amp;E Guidebook</a:t>
            </a:r>
            <a:br>
              <a:rPr lang="en-US" sz="4000" b="0" i="0" dirty="0">
                <a:solidFill>
                  <a:srgbClr val="000000"/>
                </a:solidFill>
                <a:effectLst/>
                <a:latin typeface="Open Sans" panose="020B0606030504020204" pitchFamily="34" charset="0"/>
              </a:rPr>
            </a:br>
            <a:r>
              <a:rPr lang="en-US" sz="4000" b="0" i="0" dirty="0">
                <a:solidFill>
                  <a:srgbClr val="000000"/>
                </a:solidFill>
                <a:effectLst/>
                <a:latin typeface="Open Sans" panose="020B0606030504020204" pitchFamily="34" charset="0"/>
              </a:rPr>
              <a:t>Additional References </a:t>
            </a:r>
          </a:p>
          <a:p>
            <a:pPr algn="ctr" fontAlgn="base"/>
            <a:r>
              <a:rPr lang="en-US" sz="4000" i="1" dirty="0">
                <a:solidFill>
                  <a:srgbClr val="000000"/>
                </a:solidFill>
                <a:latin typeface="Open Sans" panose="020B0606030504020204" pitchFamily="34" charset="0"/>
              </a:rPr>
              <a:t>Coming Soon</a:t>
            </a:r>
            <a:endParaRPr lang="en-US" sz="4000" b="0" i="1" dirty="0">
              <a:solidFill>
                <a:srgbClr val="000000"/>
              </a:solidFill>
              <a:effectLst/>
              <a:latin typeface="Open Sans" panose="020B0606030504020204" pitchFamily="34" charset="0"/>
            </a:endParaRPr>
          </a:p>
        </p:txBody>
      </p:sp>
      <p:grpSp>
        <p:nvGrpSpPr>
          <p:cNvPr id="4" name="Group 3">
            <a:extLst>
              <a:ext uri="{FF2B5EF4-FFF2-40B4-BE49-F238E27FC236}">
                <a16:creationId xmlns:a16="http://schemas.microsoft.com/office/drawing/2014/main" id="{74AD5EA2-4EC6-1B8B-8068-4991EB5DB26F}"/>
              </a:ext>
            </a:extLst>
          </p:cNvPr>
          <p:cNvGrpSpPr/>
          <p:nvPr/>
        </p:nvGrpSpPr>
        <p:grpSpPr>
          <a:xfrm>
            <a:off x="383180" y="20568024"/>
            <a:ext cx="7474017" cy="1031588"/>
            <a:chOff x="1554253" y="19247134"/>
            <a:chExt cx="7474017" cy="1031588"/>
          </a:xfrm>
        </p:grpSpPr>
        <p:sp>
          <p:nvSpPr>
            <p:cNvPr id="5" name="TextBox 4">
              <a:extLst>
                <a:ext uri="{FF2B5EF4-FFF2-40B4-BE49-F238E27FC236}">
                  <a16:creationId xmlns:a16="http://schemas.microsoft.com/office/drawing/2014/main" id="{ACE73BF5-9E52-8A89-7F0B-0919F12EC1D1}"/>
                </a:ext>
              </a:extLst>
            </p:cNvPr>
            <p:cNvSpPr txBox="1"/>
            <p:nvPr/>
          </p:nvSpPr>
          <p:spPr>
            <a:xfrm>
              <a:off x="1554253" y="19693947"/>
              <a:ext cx="7474017" cy="584775"/>
            </a:xfrm>
            <a:prstGeom prst="rect">
              <a:avLst/>
            </a:prstGeom>
            <a:noFill/>
          </p:spPr>
          <p:txBody>
            <a:bodyPr wrap="square" rtlCol="0">
              <a:spAutoFit/>
            </a:bodyPr>
            <a:lstStyle/>
            <a:p>
              <a:r>
                <a:rPr lang="en-US" sz="3200" dirty="0">
                  <a:hlinkClick r:id="rId5"/>
                </a:rPr>
                <a:t>DOT&amp;E TEMP Guidebook</a:t>
              </a:r>
              <a:endParaRPr lang="en-US" sz="3200" dirty="0"/>
            </a:p>
          </p:txBody>
        </p:sp>
        <p:sp>
          <p:nvSpPr>
            <p:cNvPr id="6" name="TextBox 5">
              <a:extLst>
                <a:ext uri="{FF2B5EF4-FFF2-40B4-BE49-F238E27FC236}">
                  <a16:creationId xmlns:a16="http://schemas.microsoft.com/office/drawing/2014/main" id="{ED40D372-DCEA-214C-19E2-2F91CD04C6F9}"/>
                </a:ext>
              </a:extLst>
            </p:cNvPr>
            <p:cNvSpPr txBox="1"/>
            <p:nvPr/>
          </p:nvSpPr>
          <p:spPr>
            <a:xfrm>
              <a:off x="1554253" y="19247134"/>
              <a:ext cx="6965854" cy="584775"/>
            </a:xfrm>
            <a:prstGeom prst="rect">
              <a:avLst/>
            </a:prstGeom>
            <a:noFill/>
          </p:spPr>
          <p:txBody>
            <a:bodyPr wrap="square" rtlCol="0">
              <a:spAutoFit/>
            </a:bodyPr>
            <a:lstStyle/>
            <a:p>
              <a:r>
                <a:rPr lang="en-US" sz="3200" dirty="0">
                  <a:hlinkClick r:id="rId6"/>
                </a:rPr>
                <a:t>DoDI 5000.89 Test and Evaluation</a:t>
              </a:r>
              <a:endParaRPr lang="en-US" sz="3200" dirty="0"/>
            </a:p>
          </p:txBody>
        </p:sp>
      </p:grpSp>
    </p:spTree>
    <p:extLst>
      <p:ext uri="{BB962C8B-B14F-4D97-AF65-F5344CB8AC3E}">
        <p14:creationId xmlns:p14="http://schemas.microsoft.com/office/powerpoint/2010/main" val="2093004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0553-559A-5253-1DF0-AB04E49F5164}"/>
              </a:ext>
            </a:extLst>
          </p:cNvPr>
          <p:cNvSpPr>
            <a:spLocks noGrp="1"/>
          </p:cNvSpPr>
          <p:nvPr>
            <p:ph type="title"/>
          </p:nvPr>
        </p:nvSpPr>
        <p:spPr>
          <a:xfrm>
            <a:off x="2536256" y="0"/>
            <a:ext cx="29626560" cy="2021305"/>
          </a:xfrm>
        </p:spPr>
        <p:txBody>
          <a:bodyPr vert="horz" lIns="313502" tIns="156751" rIns="313502" bIns="156751" rtlCol="0" anchor="ctr">
            <a:normAutofit/>
          </a:bodyPr>
          <a:lstStyle/>
          <a:p>
            <a:r>
              <a:rPr lang="en-US" sz="9600" dirty="0"/>
              <a:t>Product Support Strategy (PSS)</a:t>
            </a:r>
          </a:p>
        </p:txBody>
      </p:sp>
      <p:sp>
        <p:nvSpPr>
          <p:cNvPr id="3" name="Content Placeholder 2">
            <a:extLst>
              <a:ext uri="{FF2B5EF4-FFF2-40B4-BE49-F238E27FC236}">
                <a16:creationId xmlns:a16="http://schemas.microsoft.com/office/drawing/2014/main" id="{34BEE164-3A65-4DED-8E2F-DB25F6DDDB08}"/>
              </a:ext>
            </a:extLst>
          </p:cNvPr>
          <p:cNvSpPr>
            <a:spLocks noGrp="1"/>
          </p:cNvSpPr>
          <p:nvPr>
            <p:ph idx="1"/>
          </p:nvPr>
        </p:nvSpPr>
        <p:spPr>
          <a:xfrm>
            <a:off x="1876926" y="2667636"/>
            <a:ext cx="28951417" cy="15061473"/>
          </a:xfrm>
        </p:spPr>
        <p:txBody>
          <a:bodyPr>
            <a:normAutofit fontScale="55000" lnSpcReduction="20000"/>
          </a:bodyPr>
          <a:lstStyle/>
          <a:p>
            <a:r>
              <a:rPr lang="en-US" dirty="0"/>
              <a:t>Product support planning and PSS development begins prior to program initiation, and the resultant method of executing product support (i.e. the product support solution) is re-evaluated and updated throughout the program’s life cycle.  The PM, with the support of the PSM, will begin life cycle product support planning by conducting early risk identification, mitigation, and product support analyses that inform best value solutions.  The PSM must have input into systems engineering requirements, design, maintenance planning, and contract development.  The PSM will collaborate with the lead systems engineer, who is responsible for executing a comprehensive reliability and maintainability program, to ensure implementation of reliability and maintainability through design, development, test, production, and sustainment.  The PM and the PSM must consider total life cycle costs, schedule, performance, and risks when making programmatic decisions, including decisions impacting life cycle product support. </a:t>
            </a:r>
          </a:p>
          <a:p>
            <a:r>
              <a:rPr lang="en-US" dirty="0"/>
              <a:t>The PSS is the overarching strategy to meet sustainment requirements.  The PSM will document the initial PSS within the acquisition strategy at program inception, and then in the LCSP, at Milestone A or an equivalent decision event for covered systems pursuant to Section 2337 of Title 10, U.S.C. </a:t>
            </a:r>
          </a:p>
        </p:txBody>
      </p:sp>
      <p:grpSp>
        <p:nvGrpSpPr>
          <p:cNvPr id="11" name="Group 10">
            <a:extLst>
              <a:ext uri="{FF2B5EF4-FFF2-40B4-BE49-F238E27FC236}">
                <a16:creationId xmlns:a16="http://schemas.microsoft.com/office/drawing/2014/main" id="{93CA0E17-2D2F-CB76-2861-67385E38B777}"/>
              </a:ext>
            </a:extLst>
          </p:cNvPr>
          <p:cNvGrpSpPr/>
          <p:nvPr/>
        </p:nvGrpSpPr>
        <p:grpSpPr>
          <a:xfrm>
            <a:off x="687313" y="19553347"/>
            <a:ext cx="8071677" cy="1846660"/>
            <a:chOff x="1168576" y="19880487"/>
            <a:chExt cx="8071677" cy="1846660"/>
          </a:xfrm>
        </p:grpSpPr>
        <p:sp>
          <p:nvSpPr>
            <p:cNvPr id="12" name="TextBox 11">
              <a:hlinkClick r:id="rId2" tooltip="PSM Guidebook"/>
              <a:extLst>
                <a:ext uri="{FF2B5EF4-FFF2-40B4-BE49-F238E27FC236}">
                  <a16:creationId xmlns:a16="http://schemas.microsoft.com/office/drawing/2014/main" id="{EE50A9AC-D556-8A23-0695-F680C61958F0}"/>
                </a:ext>
              </a:extLst>
            </p:cNvPr>
            <p:cNvSpPr txBox="1"/>
            <p:nvPr/>
          </p:nvSpPr>
          <p:spPr>
            <a:xfrm>
              <a:off x="1168576" y="19880487"/>
              <a:ext cx="7334822" cy="646331"/>
            </a:xfrm>
            <a:prstGeom prst="rect">
              <a:avLst/>
            </a:prstGeom>
            <a:noFill/>
          </p:spPr>
          <p:txBody>
            <a:bodyPr wrap="square" rtlCol="0">
              <a:spAutoFit/>
            </a:bodyPr>
            <a:lstStyle/>
            <a:p>
              <a:r>
                <a:rPr lang="en-US" sz="3600" dirty="0">
                  <a:solidFill>
                    <a:prstClr val="black"/>
                  </a:solidFill>
                  <a:hlinkClick r:id="rId2" tooltip="Product Support Manager Guidebook"/>
                </a:rPr>
                <a:t>Product Support Manager Guidebook</a:t>
              </a:r>
              <a:endParaRPr lang="en-US" sz="3600" dirty="0">
                <a:solidFill>
                  <a:prstClr val="black"/>
                </a:solidFill>
              </a:endParaRPr>
            </a:p>
          </p:txBody>
        </p:sp>
        <p:sp>
          <p:nvSpPr>
            <p:cNvPr id="13" name="TextBox 12">
              <a:extLst>
                <a:ext uri="{FF2B5EF4-FFF2-40B4-BE49-F238E27FC236}">
                  <a16:creationId xmlns:a16="http://schemas.microsoft.com/office/drawing/2014/main" id="{ADB720CF-07A7-6873-FF0A-E4917B63A7D1}"/>
                </a:ext>
              </a:extLst>
            </p:cNvPr>
            <p:cNvSpPr txBox="1"/>
            <p:nvPr/>
          </p:nvSpPr>
          <p:spPr>
            <a:xfrm>
              <a:off x="1168576" y="20526818"/>
              <a:ext cx="8071677" cy="1200329"/>
            </a:xfrm>
            <a:prstGeom prst="rect">
              <a:avLst/>
            </a:prstGeom>
            <a:noFill/>
          </p:spPr>
          <p:txBody>
            <a:bodyPr wrap="square" rtlCol="0">
              <a:spAutoFit/>
            </a:bodyPr>
            <a:lstStyle/>
            <a:p>
              <a:r>
                <a:rPr lang="en-US" sz="3600" dirty="0">
                  <a:hlinkClick r:id="rId3" tooltip="Product Support Management for the AAF"/>
                </a:rPr>
                <a:t>DoDI 5000.91 Product Support Management for the AAF</a:t>
              </a:r>
              <a:endParaRPr lang="en-US" sz="3600" dirty="0"/>
            </a:p>
          </p:txBody>
        </p:sp>
      </p:grpSp>
    </p:spTree>
    <p:extLst>
      <p:ext uri="{BB962C8B-B14F-4D97-AF65-F5344CB8AC3E}">
        <p14:creationId xmlns:p14="http://schemas.microsoft.com/office/powerpoint/2010/main" val="14093990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Life Cycle Support Plan (LCSP)</a:t>
            </a:r>
          </a:p>
        </p:txBody>
      </p:sp>
      <p:sp>
        <p:nvSpPr>
          <p:cNvPr id="3" name="Content Placeholder 2"/>
          <p:cNvSpPr>
            <a:spLocks noGrp="1"/>
          </p:cNvSpPr>
          <p:nvPr>
            <p:ph idx="1"/>
          </p:nvPr>
        </p:nvSpPr>
        <p:spPr>
          <a:xfrm>
            <a:off x="1255725" y="2304443"/>
            <a:ext cx="29626560" cy="15772280"/>
          </a:xfrm>
        </p:spPr>
        <p:txBody>
          <a:bodyPr>
            <a:normAutofit/>
          </a:bodyPr>
          <a:lstStyle/>
          <a:p>
            <a:r>
              <a:rPr lang="en-US" sz="5200" dirty="0">
                <a:solidFill>
                  <a:srgbClr val="000000"/>
                </a:solidFill>
              </a:rPr>
              <a:t>The LCSP is the detailed product support plan, including sustainment metrics, risks, costs, and analyses used to deliver the performance-based best value strategy covering the IPS elements. b.  The LCSP is the primary program management reference governing operations and support planning and execution from program inception to disposal.  An LCSP is required for all covered systems and is the principal document establishing the system’s product support planning and sustainment, pursuant to Section 2337 of Title 10, U.S.C.  For covered systems, a detailed LCSP will include: </a:t>
            </a:r>
          </a:p>
          <a:p>
            <a:pPr marL="2285971" lvl="1" indent="-914400">
              <a:buAutoNum type="arabicParenBoth"/>
            </a:pPr>
            <a:r>
              <a:rPr lang="en-US" sz="4400" dirty="0">
                <a:solidFill>
                  <a:srgbClr val="000000"/>
                </a:solidFill>
              </a:rPr>
              <a:t>A comprehensive PSS; </a:t>
            </a:r>
          </a:p>
          <a:p>
            <a:pPr marL="2285971" lvl="1" indent="-914400">
              <a:buAutoNum type="arabicParenBoth"/>
            </a:pPr>
            <a:r>
              <a:rPr lang="en-US" sz="4400" dirty="0">
                <a:solidFill>
                  <a:srgbClr val="000000"/>
                </a:solidFill>
              </a:rPr>
              <a:t>Performance goals, including: sustainment key performance parameters (KPPs), key system attributes, and other appropriate metrics. </a:t>
            </a:r>
          </a:p>
          <a:p>
            <a:pPr marL="2285971" lvl="1" indent="-914400">
              <a:buAutoNum type="arabicParenBoth"/>
            </a:pPr>
            <a:r>
              <a:rPr lang="en-US" sz="4400" dirty="0">
                <a:solidFill>
                  <a:srgbClr val="000000"/>
                </a:solidFill>
              </a:rPr>
              <a:t>An approved life cycle cost estimate for the system. </a:t>
            </a:r>
          </a:p>
          <a:p>
            <a:pPr marL="2285971" lvl="1" indent="-914400">
              <a:buAutoNum type="arabicParenBoth"/>
            </a:pPr>
            <a:r>
              <a:rPr lang="en-US" sz="4400" dirty="0">
                <a:solidFill>
                  <a:srgbClr val="000000"/>
                </a:solidFill>
              </a:rPr>
              <a:t>Results of the Product Support Business Case Analysis (PS BCA). </a:t>
            </a:r>
          </a:p>
          <a:p>
            <a:pPr marL="2285971" lvl="1" indent="-914400">
              <a:buAutoNum type="arabicParenBoth"/>
            </a:pPr>
            <a:r>
              <a:rPr lang="en-US" sz="4400" dirty="0">
                <a:solidFill>
                  <a:srgbClr val="000000"/>
                </a:solidFill>
              </a:rPr>
              <a:t>Affordability constraints and key cost factors that could affect the system’s O&amp;S costs and proposed mitigation plans.</a:t>
            </a:r>
          </a:p>
          <a:p>
            <a:pPr marL="2285971" lvl="1" indent="-914400">
              <a:buAutoNum type="arabicParenBoth"/>
            </a:pPr>
            <a:r>
              <a:rPr lang="en-US" sz="4400" dirty="0">
                <a:solidFill>
                  <a:srgbClr val="000000"/>
                </a:solidFill>
              </a:rPr>
              <a:t>Sustainment risks, SCRM, and diminishing manufacturing sources and material shortage (DMSMS) risk management and proposed mitigation plans. </a:t>
            </a:r>
          </a:p>
          <a:p>
            <a:pPr marL="2285971" lvl="1" indent="-914400">
              <a:buAutoNum type="arabicParenBoth"/>
            </a:pPr>
            <a:r>
              <a:rPr lang="en-US" sz="4400" dirty="0">
                <a:solidFill>
                  <a:srgbClr val="000000"/>
                </a:solidFill>
              </a:rPr>
              <a:t>Engineering and design considerations, including DMSMS resilience, that support cost-effective sustainment for the system.</a:t>
            </a:r>
          </a:p>
          <a:p>
            <a:pPr marL="2285971" lvl="1" indent="-914400">
              <a:buAutoNum type="arabicParenBoth"/>
            </a:pPr>
            <a:r>
              <a:rPr lang="en-US" sz="4400" dirty="0">
                <a:solidFill>
                  <a:srgbClr val="000000"/>
                </a:solidFill>
              </a:rPr>
              <a:t>A technical data and intellectual property (IP) management plan for product support.</a:t>
            </a:r>
          </a:p>
          <a:p>
            <a:pPr marL="2285971" lvl="1" indent="-914400">
              <a:buAutoNum type="arabicParenBoth"/>
            </a:pPr>
            <a:r>
              <a:rPr lang="en-US" sz="4400" dirty="0">
                <a:solidFill>
                  <a:srgbClr val="000000"/>
                </a:solidFill>
              </a:rPr>
              <a:t>Major maintenance and overhaul requirements for the system’s life cycle.</a:t>
            </a:r>
          </a:p>
          <a:p>
            <a:pPr marL="2285971" lvl="1" indent="-914400">
              <a:buAutoNum type="arabicParenBoth"/>
            </a:pPr>
            <a:r>
              <a:rPr lang="en-US" sz="4400" dirty="0">
                <a:solidFill>
                  <a:srgbClr val="000000"/>
                </a:solidFill>
              </a:rPr>
              <a:t> A plan to leverage enterprise opportunities across programs and DoD Components. </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0989317" y="18422711"/>
            <a:ext cx="10730753" cy="707886"/>
          </a:xfrm>
          <a:prstGeom prst="rect">
            <a:avLst/>
          </a:prstGeom>
          <a:noFill/>
        </p:spPr>
        <p:txBody>
          <a:bodyPr wrap="square" rtlCol="0">
            <a:spAutoFit/>
          </a:bodyPr>
          <a:lstStyle/>
          <a:p>
            <a:pPr algn="ctr"/>
            <a:r>
              <a:rPr lang="en-US" sz="4000" dirty="0">
                <a:solidFill>
                  <a:prstClr val="black"/>
                </a:solidFill>
                <a:hlinkClick r:id="rId3"/>
              </a:rPr>
              <a:t>Life Cycle Sustainment Plan Outline 2.0</a:t>
            </a:r>
            <a:endParaRPr lang="en-US" sz="4000" dirty="0">
              <a:solidFill>
                <a:prstClr val="black"/>
              </a:solidFill>
            </a:endParaRPr>
          </a:p>
        </p:txBody>
      </p:sp>
      <p:sp>
        <p:nvSpPr>
          <p:cNvPr id="15" name="TextBox 14"/>
          <p:cNvSpPr txBox="1"/>
          <p:nvPr/>
        </p:nvSpPr>
        <p:spPr>
          <a:xfrm>
            <a:off x="11945625" y="20249818"/>
            <a:ext cx="8246760" cy="1200329"/>
          </a:xfrm>
          <a:prstGeom prst="rect">
            <a:avLst/>
          </a:prstGeom>
          <a:noFill/>
        </p:spPr>
        <p:txBody>
          <a:bodyPr wrap="square" rtlCol="0">
            <a:spAutoFit/>
          </a:bodyPr>
          <a:lstStyle/>
          <a:p>
            <a:pPr algn="ctr"/>
            <a:r>
              <a:rPr lang="en-US" sz="3600" dirty="0">
                <a:solidFill>
                  <a:prstClr val="black"/>
                </a:solidFill>
                <a:hlinkClick r:id="rId4"/>
              </a:rPr>
              <a:t>DoD Integrated Product Support (IPS) Implementation Roadmap</a:t>
            </a:r>
            <a:endParaRPr lang="en-US" sz="3600" dirty="0">
              <a:solidFill>
                <a:prstClr val="black"/>
              </a:solidFill>
            </a:endParaRPr>
          </a:p>
        </p:txBody>
      </p:sp>
      <p:sp>
        <p:nvSpPr>
          <p:cNvPr id="17" name="TextBox 16"/>
          <p:cNvSpPr txBox="1"/>
          <p:nvPr/>
        </p:nvSpPr>
        <p:spPr>
          <a:xfrm>
            <a:off x="10515597" y="19359972"/>
            <a:ext cx="11678195" cy="707886"/>
          </a:xfrm>
          <a:prstGeom prst="rect">
            <a:avLst/>
          </a:prstGeom>
          <a:noFill/>
        </p:spPr>
        <p:txBody>
          <a:bodyPr wrap="square" rtlCol="0">
            <a:spAutoFit/>
          </a:bodyPr>
          <a:lstStyle/>
          <a:p>
            <a:pPr algn="ctr"/>
            <a:r>
              <a:rPr lang="en-US" sz="4000" dirty="0">
                <a:hlinkClick r:id="rId5"/>
              </a:rPr>
              <a:t>CLL 005 Developing a Life Cycle Sustainment Plan (LCSP)</a:t>
            </a:r>
            <a:endParaRPr lang="en-US" dirty="0"/>
          </a:p>
        </p:txBody>
      </p:sp>
      <p:grpSp>
        <p:nvGrpSpPr>
          <p:cNvPr id="18" name="Group 17">
            <a:extLst>
              <a:ext uri="{FF2B5EF4-FFF2-40B4-BE49-F238E27FC236}">
                <a16:creationId xmlns:a16="http://schemas.microsoft.com/office/drawing/2014/main" id="{F5A843B3-1CBC-1D5D-E80B-AA43F6B3AA80}"/>
              </a:ext>
            </a:extLst>
          </p:cNvPr>
          <p:cNvGrpSpPr/>
          <p:nvPr/>
        </p:nvGrpSpPr>
        <p:grpSpPr>
          <a:xfrm>
            <a:off x="687313" y="19553347"/>
            <a:ext cx="8071677" cy="1846660"/>
            <a:chOff x="1168576" y="19880487"/>
            <a:chExt cx="8071677" cy="1846660"/>
          </a:xfrm>
        </p:grpSpPr>
        <p:sp>
          <p:nvSpPr>
            <p:cNvPr id="20" name="TextBox 19">
              <a:hlinkClick r:id="rId6" tooltip="PSM Guidebook"/>
              <a:extLst>
                <a:ext uri="{FF2B5EF4-FFF2-40B4-BE49-F238E27FC236}">
                  <a16:creationId xmlns:a16="http://schemas.microsoft.com/office/drawing/2014/main" id="{3354602E-D7D1-AEDC-7D28-FC4695360238}"/>
                </a:ext>
              </a:extLst>
            </p:cNvPr>
            <p:cNvSpPr txBox="1"/>
            <p:nvPr/>
          </p:nvSpPr>
          <p:spPr>
            <a:xfrm>
              <a:off x="1168576" y="19880487"/>
              <a:ext cx="7334822" cy="646331"/>
            </a:xfrm>
            <a:prstGeom prst="rect">
              <a:avLst/>
            </a:prstGeom>
            <a:noFill/>
          </p:spPr>
          <p:txBody>
            <a:bodyPr wrap="square" rtlCol="0">
              <a:spAutoFit/>
            </a:bodyPr>
            <a:lstStyle/>
            <a:p>
              <a:r>
                <a:rPr lang="en-US" sz="3600" dirty="0">
                  <a:solidFill>
                    <a:prstClr val="black"/>
                  </a:solidFill>
                  <a:hlinkClick r:id="rId6" tooltip="Product Support Manager Guidebook"/>
                </a:rPr>
                <a:t>Product Support Manager Guidebook</a:t>
              </a:r>
              <a:endParaRPr lang="en-US" sz="3600" dirty="0">
                <a:solidFill>
                  <a:prstClr val="black"/>
                </a:solidFill>
              </a:endParaRPr>
            </a:p>
          </p:txBody>
        </p:sp>
        <p:sp>
          <p:nvSpPr>
            <p:cNvPr id="21" name="TextBox 20">
              <a:extLst>
                <a:ext uri="{FF2B5EF4-FFF2-40B4-BE49-F238E27FC236}">
                  <a16:creationId xmlns:a16="http://schemas.microsoft.com/office/drawing/2014/main" id="{60D9445E-B530-2D30-2D45-AC999780776F}"/>
                </a:ext>
              </a:extLst>
            </p:cNvPr>
            <p:cNvSpPr txBox="1"/>
            <p:nvPr/>
          </p:nvSpPr>
          <p:spPr>
            <a:xfrm>
              <a:off x="1168576" y="20526818"/>
              <a:ext cx="8071677" cy="1200329"/>
            </a:xfrm>
            <a:prstGeom prst="rect">
              <a:avLst/>
            </a:prstGeom>
            <a:noFill/>
          </p:spPr>
          <p:txBody>
            <a:bodyPr wrap="square" rtlCol="0">
              <a:spAutoFit/>
            </a:bodyPr>
            <a:lstStyle/>
            <a:p>
              <a:r>
                <a:rPr lang="en-US" sz="3600" dirty="0">
                  <a:hlinkClick r:id="rId7" tooltip="Product Support Management for the AAF"/>
                </a:rPr>
                <a:t>DoDI 5000.91 Product Support Management for the AAF</a:t>
              </a:r>
              <a:endParaRPr lang="en-US" sz="3600" dirty="0"/>
            </a:p>
          </p:txBody>
        </p:sp>
      </p:grpSp>
    </p:spTree>
    <p:extLst>
      <p:ext uri="{BB962C8B-B14F-4D97-AF65-F5344CB8AC3E}">
        <p14:creationId xmlns:p14="http://schemas.microsoft.com/office/powerpoint/2010/main" val="1042282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Independent Logistics Assessment (ILA)</a:t>
            </a:r>
          </a:p>
        </p:txBody>
      </p:sp>
      <p:sp>
        <p:nvSpPr>
          <p:cNvPr id="3" name="Content Placeholder 2"/>
          <p:cNvSpPr>
            <a:spLocks noGrp="1"/>
          </p:cNvSpPr>
          <p:nvPr>
            <p:ph idx="1"/>
          </p:nvPr>
        </p:nvSpPr>
        <p:spPr>
          <a:xfrm>
            <a:off x="1255725" y="2931458"/>
            <a:ext cx="29626560" cy="14971531"/>
          </a:xfrm>
        </p:spPr>
        <p:txBody>
          <a:bodyPr>
            <a:noAutofit/>
          </a:bodyPr>
          <a:lstStyle/>
          <a:p>
            <a:pPr marL="1143000" indent="-685800"/>
            <a:r>
              <a:rPr lang="en-US" sz="4800" dirty="0">
                <a:solidFill>
                  <a:srgbClr val="000000"/>
                </a:solidFill>
              </a:rPr>
              <a:t>Pursuant to Section 2337a of Title 10, U.S.C., DoD Components will conduct ILAs for major weapon systems before key acquisition decision points, including Milestones B and C and the full rate production decision, to assess the sustainment strategy’s adequacy and to identify sustainment cost elements, factors, risks, and gaps that are likely to drive future O&amp;S costs or identify changes to system design that could reduce costs, and to develop effective strategies for managing such costs.  Additional guidance can be found in the Logistics Assessment Guidebook. </a:t>
            </a:r>
          </a:p>
          <a:p>
            <a:pPr marL="1143000" indent="-685800"/>
            <a:r>
              <a:rPr lang="en-US" sz="4800" dirty="0">
                <a:solidFill>
                  <a:srgbClr val="000000"/>
                </a:solidFill>
              </a:rPr>
              <a:t>The ILA will focus on PS and sustainment planning, and the execution of that planning to include core logistics analyses and establishment of organic capabilities. Each DoD Component will establish its criteria for independence of the agency or program office conducting the ILA, and will provide: </a:t>
            </a:r>
          </a:p>
          <a:p>
            <a:pPr marL="2514571" lvl="1" indent="-685800"/>
            <a:r>
              <a:rPr lang="en-US" sz="4800" dirty="0">
                <a:solidFill>
                  <a:srgbClr val="000000"/>
                </a:solidFill>
              </a:rPr>
              <a:t>Guidance to ensure consistency within the respective DoD Component. </a:t>
            </a:r>
          </a:p>
          <a:p>
            <a:pPr marL="2514571" lvl="1" indent="-685800"/>
            <a:r>
              <a:rPr lang="en-US" sz="4800" dirty="0">
                <a:solidFill>
                  <a:srgbClr val="000000"/>
                </a:solidFill>
              </a:rPr>
              <a:t>The scope of the assessment for key acquisition decision points. At a minimum, these reviews will be chartered by the CAE and conducted by logistics, program management, and business experts from outside the program office.</a:t>
            </a:r>
          </a:p>
          <a:p>
            <a:pPr marL="1143000" indent="-685800"/>
            <a:r>
              <a:rPr lang="en-US" sz="4800" dirty="0">
                <a:solidFill>
                  <a:srgbClr val="000000"/>
                </a:solidFill>
              </a:rPr>
              <a:t>ILA reports will include analysis of the weapon system-level PS performance in satisfying warfighter needs, meeting sustainment metrics, and providing best-value outcomes. They must specifically assess O&amp;S costs to identify and address factors resulting in growth in O&amp;S costs and adapt strategies to reduce such costs. DoD Components will continue to conduct and report ILA results to the Assistant Secretary of Defense for Sustainment via the OSD Acquisition Information Repository upon completion of the ILA report or sustainment review (SR) report.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0934076" y="18805974"/>
            <a:ext cx="11678195" cy="707886"/>
          </a:xfrm>
          <a:prstGeom prst="rect">
            <a:avLst/>
          </a:prstGeom>
          <a:noFill/>
        </p:spPr>
        <p:txBody>
          <a:bodyPr wrap="square" rtlCol="0">
            <a:spAutoFit/>
          </a:bodyPr>
          <a:lstStyle/>
          <a:p>
            <a:pPr algn="ctr"/>
            <a:r>
              <a:rPr lang="en-US" sz="4000" dirty="0">
                <a:hlinkClick r:id="rId3"/>
              </a:rPr>
              <a:t>CLL 020 Independent Logistics Assessments</a:t>
            </a:r>
            <a:endParaRPr lang="en-US" dirty="0"/>
          </a:p>
        </p:txBody>
      </p:sp>
      <p:sp>
        <p:nvSpPr>
          <p:cNvPr id="18" name="TextBox 17"/>
          <p:cNvSpPr txBox="1"/>
          <p:nvPr/>
        </p:nvSpPr>
        <p:spPr>
          <a:xfrm>
            <a:off x="12673355" y="19768076"/>
            <a:ext cx="8246760" cy="1200329"/>
          </a:xfrm>
          <a:prstGeom prst="rect">
            <a:avLst/>
          </a:prstGeom>
          <a:noFill/>
        </p:spPr>
        <p:txBody>
          <a:bodyPr wrap="square" rtlCol="0">
            <a:spAutoFit/>
          </a:bodyPr>
          <a:lstStyle/>
          <a:p>
            <a:pPr algn="ctr"/>
            <a:r>
              <a:rPr lang="en-US" sz="3600" dirty="0">
                <a:solidFill>
                  <a:prstClr val="black"/>
                </a:solidFill>
                <a:hlinkClick r:id="rId4"/>
              </a:rPr>
              <a:t>DoD Integrated Product Support (IPS) Implementation Roadmap</a:t>
            </a:r>
            <a:endParaRPr lang="en-US" sz="3600" dirty="0">
              <a:solidFill>
                <a:prstClr val="black"/>
              </a:solidFill>
            </a:endParaRPr>
          </a:p>
        </p:txBody>
      </p:sp>
      <p:grpSp>
        <p:nvGrpSpPr>
          <p:cNvPr id="11" name="Group 10">
            <a:extLst>
              <a:ext uri="{FF2B5EF4-FFF2-40B4-BE49-F238E27FC236}">
                <a16:creationId xmlns:a16="http://schemas.microsoft.com/office/drawing/2014/main" id="{50F0395F-A1E3-747D-E854-DCB569E7D999}"/>
              </a:ext>
            </a:extLst>
          </p:cNvPr>
          <p:cNvGrpSpPr/>
          <p:nvPr/>
        </p:nvGrpSpPr>
        <p:grpSpPr>
          <a:xfrm>
            <a:off x="687313" y="19553347"/>
            <a:ext cx="8071677" cy="1846660"/>
            <a:chOff x="1168576" y="19880487"/>
            <a:chExt cx="8071677" cy="1846660"/>
          </a:xfrm>
        </p:grpSpPr>
        <p:sp>
          <p:nvSpPr>
            <p:cNvPr id="12" name="TextBox 11">
              <a:hlinkClick r:id="rId5" tooltip="PSM Guidebook"/>
              <a:extLst>
                <a:ext uri="{FF2B5EF4-FFF2-40B4-BE49-F238E27FC236}">
                  <a16:creationId xmlns:a16="http://schemas.microsoft.com/office/drawing/2014/main" id="{226BCB11-03B1-9DB5-63F0-5EE6877FA24A}"/>
                </a:ext>
              </a:extLst>
            </p:cNvPr>
            <p:cNvSpPr txBox="1"/>
            <p:nvPr/>
          </p:nvSpPr>
          <p:spPr>
            <a:xfrm>
              <a:off x="1168576" y="19880487"/>
              <a:ext cx="7334822" cy="646331"/>
            </a:xfrm>
            <a:prstGeom prst="rect">
              <a:avLst/>
            </a:prstGeom>
            <a:noFill/>
          </p:spPr>
          <p:txBody>
            <a:bodyPr wrap="square" rtlCol="0">
              <a:spAutoFit/>
            </a:bodyPr>
            <a:lstStyle/>
            <a:p>
              <a:r>
                <a:rPr lang="en-US" sz="3600" dirty="0">
                  <a:solidFill>
                    <a:prstClr val="black"/>
                  </a:solidFill>
                  <a:hlinkClick r:id="rId5" tooltip="Product Support Manager Guidebook"/>
                </a:rPr>
                <a:t>Product Support Manager Guidebook</a:t>
              </a:r>
              <a:endParaRPr lang="en-US" sz="3600" dirty="0">
                <a:solidFill>
                  <a:prstClr val="black"/>
                </a:solidFill>
              </a:endParaRPr>
            </a:p>
          </p:txBody>
        </p:sp>
        <p:sp>
          <p:nvSpPr>
            <p:cNvPr id="13" name="TextBox 12">
              <a:extLst>
                <a:ext uri="{FF2B5EF4-FFF2-40B4-BE49-F238E27FC236}">
                  <a16:creationId xmlns:a16="http://schemas.microsoft.com/office/drawing/2014/main" id="{DF336ED8-FDF8-135F-6038-5B6B320BD526}"/>
                </a:ext>
              </a:extLst>
            </p:cNvPr>
            <p:cNvSpPr txBox="1"/>
            <p:nvPr/>
          </p:nvSpPr>
          <p:spPr>
            <a:xfrm>
              <a:off x="1168576" y="20526818"/>
              <a:ext cx="8071677" cy="1200329"/>
            </a:xfrm>
            <a:prstGeom prst="rect">
              <a:avLst/>
            </a:prstGeom>
            <a:noFill/>
          </p:spPr>
          <p:txBody>
            <a:bodyPr wrap="square" rtlCol="0">
              <a:spAutoFit/>
            </a:bodyPr>
            <a:lstStyle/>
            <a:p>
              <a:r>
                <a:rPr lang="en-US" sz="3600" dirty="0">
                  <a:hlinkClick r:id="rId6" tooltip="Product Support Management for the AAF"/>
                </a:rPr>
                <a:t>DoDI 5000.91 Product Support Management for the AAF</a:t>
              </a:r>
              <a:endParaRPr lang="en-US" sz="3600" dirty="0"/>
            </a:p>
          </p:txBody>
        </p:sp>
      </p:grpSp>
    </p:spTree>
    <p:extLst>
      <p:ext uri="{BB962C8B-B14F-4D97-AF65-F5344CB8AC3E}">
        <p14:creationId xmlns:p14="http://schemas.microsoft.com/office/powerpoint/2010/main" val="372181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0"/>
            <a:ext cx="32030126" cy="2586446"/>
          </a:xfrm>
        </p:spPr>
        <p:txBody>
          <a:bodyPr>
            <a:normAutofit/>
          </a:bodyPr>
          <a:lstStyle/>
          <a:p>
            <a:pPr defTabSz="1044309">
              <a:defRPr/>
            </a:pPr>
            <a:r>
              <a:rPr lang="en-US" sz="9600" kern="0" dirty="0">
                <a:solidFill>
                  <a:sysClr val="windowText" lastClr="000000"/>
                </a:solidFill>
              </a:rPr>
              <a:t>Development Request for Proposal Release Decision</a:t>
            </a:r>
            <a:endParaRPr lang="en-US" dirty="0"/>
          </a:p>
        </p:txBody>
      </p:sp>
      <p:sp>
        <p:nvSpPr>
          <p:cNvPr id="4" name="Content Placeholder 2"/>
          <p:cNvSpPr>
            <a:spLocks noGrp="1"/>
          </p:cNvSpPr>
          <p:nvPr>
            <p:ph idx="1"/>
          </p:nvPr>
        </p:nvSpPr>
        <p:spPr>
          <a:xfrm>
            <a:off x="1698170" y="7680960"/>
            <a:ext cx="29626560" cy="13245737"/>
          </a:xfrm>
        </p:spPr>
        <p:txBody>
          <a:bodyPr>
            <a:normAutofit fontScale="92500"/>
          </a:bodyPr>
          <a:lstStyle/>
          <a:p>
            <a:pPr marL="0" indent="0">
              <a:buNone/>
            </a:pPr>
            <a:r>
              <a:rPr lang="en-US" sz="4400" b="1" dirty="0">
                <a:solidFill>
                  <a:srgbClr val="355E91"/>
                </a:solidFill>
              </a:rPr>
              <a:t>3.9. DEVELOPMENT RFP RELEASE DECISION POINT. </a:t>
            </a:r>
            <a:endParaRPr lang="en-US" sz="4400" dirty="0">
              <a:solidFill>
                <a:srgbClr val="355E91"/>
              </a:solidFill>
            </a:endParaRPr>
          </a:p>
          <a:p>
            <a:pPr marL="457200" indent="0">
              <a:buNone/>
            </a:pPr>
            <a:r>
              <a:rPr lang="en-US" sz="4400" b="1" dirty="0">
                <a:solidFill>
                  <a:srgbClr val="355E91"/>
                </a:solidFill>
              </a:rPr>
              <a:t>a. Purpose and Objective. </a:t>
            </a:r>
            <a:endParaRPr lang="en-US" sz="4400" dirty="0">
              <a:solidFill>
                <a:srgbClr val="355E91"/>
              </a:solidFill>
            </a:endParaRPr>
          </a:p>
          <a:p>
            <a:pPr marL="914400" indent="0">
              <a:buNone/>
            </a:pPr>
            <a:r>
              <a:rPr lang="en-US" sz="4400" dirty="0">
                <a:solidFill>
                  <a:srgbClr val="000000"/>
                </a:solidFill>
              </a:rPr>
              <a:t>(1) The purpose of the Development RFP release decision point is to ensure, prior to the release of the solicitation for EMD, that an executable and affordable program has been planned using a sound business and technical approach. </a:t>
            </a:r>
          </a:p>
          <a:p>
            <a:pPr marL="914400" indent="0">
              <a:buNone/>
            </a:pPr>
            <a:r>
              <a:rPr lang="en-US" sz="4400" dirty="0">
                <a:solidFill>
                  <a:srgbClr val="000000"/>
                </a:solidFill>
              </a:rPr>
              <a:t>(2) The objective is to ensure that the program requirements to be proposed against are firm and clearly stated, that the risk of committing to development (and eventually production) has been adequately reduced, that program security has been accommodated, and the program strategy and business approach are structured to provide value to the government while treating industry fairly. </a:t>
            </a:r>
          </a:p>
          <a:p>
            <a:pPr marL="457200" indent="0">
              <a:buNone/>
            </a:pPr>
            <a:r>
              <a:rPr lang="en-US" sz="4400" b="1" dirty="0">
                <a:solidFill>
                  <a:srgbClr val="355E91"/>
                </a:solidFill>
              </a:rPr>
              <a:t>b. At the Release Decision. </a:t>
            </a:r>
            <a:endParaRPr lang="en-US" sz="4400" dirty="0">
              <a:solidFill>
                <a:srgbClr val="355E91"/>
              </a:solidFill>
            </a:endParaRPr>
          </a:p>
          <a:p>
            <a:pPr marL="457200" indent="0">
              <a:buNone/>
            </a:pPr>
            <a:r>
              <a:rPr lang="en-US" sz="4400" dirty="0">
                <a:solidFill>
                  <a:srgbClr val="000000"/>
                </a:solidFill>
              </a:rPr>
              <a:t>The PM will summarize TMRR phase progress and results and detail the strategy for the EMD phase. Specific attention will be given to overall affordability, the strategy for maintaining competition throughout the program life cycle, source selection criteria, contract incentives, the IP strategy, threat projections, assessments of foreign ownership, control or influence (FOCI), and the use of a modular open systems approach (MOSA) to evolve systems capability and establish and maintain interoperability.</a:t>
            </a:r>
          </a:p>
          <a:p>
            <a:pPr marL="457200" indent="0">
              <a:buNone/>
            </a:pPr>
            <a:r>
              <a:rPr lang="en-US" sz="4400" b="1" dirty="0">
                <a:solidFill>
                  <a:srgbClr val="355E91"/>
                </a:solidFill>
              </a:rPr>
              <a:t>c. Decisions. </a:t>
            </a:r>
            <a:endParaRPr lang="en-US" sz="4400" dirty="0">
              <a:solidFill>
                <a:srgbClr val="355E91"/>
              </a:solidFill>
            </a:endParaRPr>
          </a:p>
          <a:p>
            <a:pPr marL="457200" indent="0">
              <a:buNone/>
            </a:pPr>
            <a:r>
              <a:rPr lang="en-US" sz="4400" dirty="0">
                <a:solidFill>
                  <a:srgbClr val="000000"/>
                </a:solidFill>
              </a:rPr>
              <a:t>The MDA will approve the release of the final RFP for the EMD phase and determine the preliminary low-rate initial production (LRIP) quantity or, for an AIS, the scope of limited deployment at this decision point. Decisions resulting from the decision review will be documented in an ADM. The ADM will include specific criteria required for Milestone C approval including test and evaluation accomplishments, exportability and international acquisition planning, LRIP quantities or the limited deployment scope, affordability requirements and program goals, finalized sustainment metrics, and FYDP funding requirements.  </a:t>
            </a:r>
            <a:endParaRPr lang="en-US" sz="9600" dirty="0">
              <a:solidFill>
                <a:srgbClr val="000000"/>
              </a:solidFill>
            </a:endParaRPr>
          </a:p>
        </p:txBody>
      </p:sp>
      <p:pic>
        <p:nvPicPr>
          <p:cNvPr id="5" name="Picture 4"/>
          <p:cNvPicPr>
            <a:picLocks noChangeAspect="1"/>
          </p:cNvPicPr>
          <p:nvPr/>
        </p:nvPicPr>
        <p:blipFill>
          <a:blip r:embed="rId2"/>
          <a:stretch>
            <a:fillRect/>
          </a:stretch>
        </p:blipFill>
        <p:spPr>
          <a:xfrm>
            <a:off x="10335521" y="2146570"/>
            <a:ext cx="14065747" cy="5299259"/>
          </a:xfrm>
          <a:prstGeom prst="rect">
            <a:avLst/>
          </a:prstGeom>
        </p:spPr>
      </p:pic>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6250194" y="3526973"/>
            <a:ext cx="2272937" cy="190717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a:hlinkClick r:id="rId4"/>
          </p:cNvPr>
          <p:cNvSpPr txBox="1"/>
          <p:nvPr/>
        </p:nvSpPr>
        <p:spPr>
          <a:xfrm>
            <a:off x="2850775" y="3657601"/>
            <a:ext cx="3496235" cy="3046988"/>
          </a:xfrm>
          <a:prstGeom prst="rect">
            <a:avLst/>
          </a:prstGeom>
          <a:noFill/>
        </p:spPr>
        <p:txBody>
          <a:bodyPr wrap="square" rtlCol="0">
            <a:spAutoFit/>
          </a:bodyPr>
          <a:lstStyle/>
          <a:p>
            <a:pPr algn="ctr"/>
            <a:r>
              <a:rPr lang="en-US" sz="3200" dirty="0">
                <a:hlinkClick r:id="rId5"/>
              </a:rPr>
              <a:t>Video Overview of</a:t>
            </a: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endParaRPr lang="en-US" sz="3200" dirty="0">
              <a:hlinkClick r:id="rId5"/>
            </a:endParaRPr>
          </a:p>
          <a:p>
            <a:pPr algn="ctr"/>
            <a:r>
              <a:rPr lang="en-US" sz="3200" dirty="0">
                <a:hlinkClick r:id="rId5"/>
              </a:rPr>
              <a:t>the TMRR Phase </a:t>
            </a:r>
            <a:endParaRPr lang="en-US" sz="3200" dirty="0"/>
          </a:p>
        </p:txBody>
      </p:sp>
      <p:pic>
        <p:nvPicPr>
          <p:cNvPr id="16" name="Picture 15">
            <a:hlinkClick r:id="rId5"/>
          </p:cNvPr>
          <p:cNvPicPr>
            <a:picLocks noChangeAspect="1"/>
          </p:cNvPicPr>
          <p:nvPr/>
        </p:nvPicPr>
        <p:blipFill>
          <a:blip r:embed="rId6"/>
          <a:stretch>
            <a:fillRect/>
          </a:stretch>
        </p:blipFill>
        <p:spPr>
          <a:xfrm>
            <a:off x="3388659" y="4317145"/>
            <a:ext cx="2307011" cy="1728427"/>
          </a:xfrm>
          <a:prstGeom prst="rect">
            <a:avLst/>
          </a:prstGeom>
        </p:spPr>
      </p:pic>
      <p:sp>
        <p:nvSpPr>
          <p:cNvPr id="3" name="TextBox 2">
            <a:extLst>
              <a:ext uri="{FF2B5EF4-FFF2-40B4-BE49-F238E27FC236}">
                <a16:creationId xmlns:a16="http://schemas.microsoft.com/office/drawing/2014/main" id="{D140913E-2B41-2190-22A5-AAC86269754B}"/>
              </a:ext>
            </a:extLst>
          </p:cNvPr>
          <p:cNvSpPr txBox="1"/>
          <p:nvPr/>
        </p:nvSpPr>
        <p:spPr>
          <a:xfrm>
            <a:off x="995808" y="20526346"/>
            <a:ext cx="3010687" cy="646331"/>
          </a:xfrm>
          <a:prstGeom prst="rect">
            <a:avLst/>
          </a:prstGeom>
          <a:noFill/>
        </p:spPr>
        <p:txBody>
          <a:bodyPr wrap="square" rtlCol="0">
            <a:spAutoFit/>
          </a:bodyPr>
          <a:lstStyle/>
          <a:p>
            <a:r>
              <a:rPr lang="en-US" sz="3600" dirty="0">
                <a:hlinkClick r:id="rId7" tooltip="DoDI 5000.85 Major Capability Acquisition"/>
              </a:rPr>
              <a:t>DoDI 5000.85</a:t>
            </a:r>
            <a:endParaRPr lang="en-US" sz="3600" dirty="0"/>
          </a:p>
        </p:txBody>
      </p:sp>
    </p:spTree>
    <p:extLst>
      <p:ext uri="{BB962C8B-B14F-4D97-AF65-F5344CB8AC3E}">
        <p14:creationId xmlns:p14="http://schemas.microsoft.com/office/powerpoint/2010/main" val="11778230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2DD9-02FD-5430-E121-F4059B3D2BE1}"/>
              </a:ext>
            </a:extLst>
          </p:cNvPr>
          <p:cNvSpPr>
            <a:spLocks noGrp="1"/>
          </p:cNvSpPr>
          <p:nvPr>
            <p:ph type="title"/>
          </p:nvPr>
        </p:nvSpPr>
        <p:spPr>
          <a:xfrm>
            <a:off x="1645920" y="0"/>
            <a:ext cx="29626560" cy="2077797"/>
          </a:xfrm>
        </p:spPr>
        <p:txBody>
          <a:bodyPr>
            <a:normAutofit/>
          </a:bodyPr>
          <a:lstStyle/>
          <a:p>
            <a:r>
              <a:rPr lang="en-US" sz="9600" dirty="0"/>
              <a:t>Business Case Analysis</a:t>
            </a:r>
          </a:p>
        </p:txBody>
      </p:sp>
      <p:sp>
        <p:nvSpPr>
          <p:cNvPr id="3" name="Content Placeholder 2">
            <a:extLst>
              <a:ext uri="{FF2B5EF4-FFF2-40B4-BE49-F238E27FC236}">
                <a16:creationId xmlns:a16="http://schemas.microsoft.com/office/drawing/2014/main" id="{D04AE5D6-2CB5-041E-BE6C-5E45EAE64339}"/>
              </a:ext>
            </a:extLst>
          </p:cNvPr>
          <p:cNvSpPr>
            <a:spLocks noGrp="1"/>
          </p:cNvSpPr>
          <p:nvPr>
            <p:ph idx="1"/>
          </p:nvPr>
        </p:nvSpPr>
        <p:spPr>
          <a:xfrm>
            <a:off x="1645920" y="2873220"/>
            <a:ext cx="29626560" cy="14483082"/>
          </a:xfrm>
        </p:spPr>
        <p:txBody>
          <a:bodyPr>
            <a:normAutofit fontScale="92500" lnSpcReduction="10000"/>
          </a:bodyPr>
          <a:lstStyle/>
          <a:p>
            <a:r>
              <a:rPr lang="en-US" sz="6000" dirty="0"/>
              <a:t>The PS BCA is a structured methodology and document that aids decision making by identifying and comparing product support alternatives, examining the mission and business impacts (both financial and non-financial), risks, and sensitivities.  The PS BCA is the summary of the analysis, assumptions, performance, risks, and costs of analyzed courses of action, and the rationale for the selection of the recommended course of action. The warfighter’s requirements and the PSS is used to structure the PS BCA.  The PS BCA will include alternatives that balance cost effective readiness and organic sustainment requirements.  The PS BCA development process is iterative in nature and the results of the PS BCA and detailed planning may lead to subsequent PSS refinement.   </a:t>
            </a:r>
          </a:p>
          <a:p>
            <a:r>
              <a:rPr lang="en-US" sz="6000" dirty="0"/>
              <a:t>The output of the PS BCA helps determine a best value solution for meeting the PSS.  The PM uses recommendations from the PS BCA to support sustainment funding requirements in the programming, planning, budgeting, and execution process.  The PM and PSM will revalidate the PS BCA based on changes (to systems, hardware or software, constraints, and operational environment) or every 5 years, whichever occurs first.  The PS BCA provides O&amp;S cost projections associated with the PSS, as reflected in the LCSP, which informs the PM’s program objective memorandum (POM) input, in time to allocate funds required for the PSPs and the PSIs to execute sustainment activities. </a:t>
            </a:r>
          </a:p>
        </p:txBody>
      </p:sp>
      <p:sp>
        <p:nvSpPr>
          <p:cNvPr id="4" name="TextBox 3">
            <a:extLst>
              <a:ext uri="{FF2B5EF4-FFF2-40B4-BE49-F238E27FC236}">
                <a16:creationId xmlns:a16="http://schemas.microsoft.com/office/drawing/2014/main" id="{6206C3DD-4AC9-56EF-67FB-ACE0848A7220}"/>
              </a:ext>
            </a:extLst>
          </p:cNvPr>
          <p:cNvSpPr txBox="1"/>
          <p:nvPr/>
        </p:nvSpPr>
        <p:spPr>
          <a:xfrm>
            <a:off x="10515599" y="19159917"/>
            <a:ext cx="11678195" cy="707886"/>
          </a:xfrm>
          <a:prstGeom prst="rect">
            <a:avLst/>
          </a:prstGeom>
          <a:noFill/>
        </p:spPr>
        <p:txBody>
          <a:bodyPr wrap="square" rtlCol="0">
            <a:spAutoFit/>
          </a:bodyPr>
          <a:lstStyle/>
          <a:p>
            <a:pPr algn="ctr"/>
            <a:r>
              <a:rPr lang="en-US" sz="4000" dirty="0">
                <a:hlinkClick r:id="rId2"/>
              </a:rPr>
              <a:t>CLL 015 Product Support Business Case Analysis (BCA)</a:t>
            </a:r>
            <a:endParaRPr lang="en-US" dirty="0"/>
          </a:p>
        </p:txBody>
      </p:sp>
      <p:grpSp>
        <p:nvGrpSpPr>
          <p:cNvPr id="15" name="Group 14">
            <a:extLst>
              <a:ext uri="{FF2B5EF4-FFF2-40B4-BE49-F238E27FC236}">
                <a16:creationId xmlns:a16="http://schemas.microsoft.com/office/drawing/2014/main" id="{50932177-1587-76E3-74D3-22B0774D7087}"/>
              </a:ext>
            </a:extLst>
          </p:cNvPr>
          <p:cNvGrpSpPr/>
          <p:nvPr/>
        </p:nvGrpSpPr>
        <p:grpSpPr>
          <a:xfrm>
            <a:off x="687313" y="19553347"/>
            <a:ext cx="9084138" cy="1846660"/>
            <a:chOff x="1168576" y="19880487"/>
            <a:chExt cx="7334822" cy="1846660"/>
          </a:xfrm>
        </p:grpSpPr>
        <p:sp>
          <p:nvSpPr>
            <p:cNvPr id="16" name="TextBox 15">
              <a:hlinkClick r:id="rId3" tooltip="PSM Guidebook"/>
              <a:extLst>
                <a:ext uri="{FF2B5EF4-FFF2-40B4-BE49-F238E27FC236}">
                  <a16:creationId xmlns:a16="http://schemas.microsoft.com/office/drawing/2014/main" id="{E53ACCCF-ACD0-A3C4-7ECE-905C979C365D}"/>
                </a:ext>
              </a:extLst>
            </p:cNvPr>
            <p:cNvSpPr txBox="1"/>
            <p:nvPr/>
          </p:nvSpPr>
          <p:spPr>
            <a:xfrm>
              <a:off x="1168576" y="19880487"/>
              <a:ext cx="7334822" cy="1200329"/>
            </a:xfrm>
            <a:prstGeom prst="rect">
              <a:avLst/>
            </a:prstGeom>
            <a:noFill/>
          </p:spPr>
          <p:txBody>
            <a:bodyPr wrap="square" rtlCol="0">
              <a:spAutoFit/>
            </a:bodyPr>
            <a:lstStyle/>
            <a:p>
              <a:r>
                <a:rPr lang="en-US" sz="3600" dirty="0">
                  <a:solidFill>
                    <a:prstClr val="black"/>
                  </a:solidFill>
                  <a:hlinkClick r:id="rId3" tooltip="Product Support Manager Guidebook"/>
                </a:rPr>
                <a:t>Product Support Manager Guidebook (page 41)</a:t>
              </a:r>
              <a:endParaRPr lang="en-US" sz="3600" dirty="0">
                <a:solidFill>
                  <a:prstClr val="black"/>
                </a:solidFill>
              </a:endParaRPr>
            </a:p>
          </p:txBody>
        </p:sp>
        <p:sp>
          <p:nvSpPr>
            <p:cNvPr id="17" name="TextBox 16">
              <a:extLst>
                <a:ext uri="{FF2B5EF4-FFF2-40B4-BE49-F238E27FC236}">
                  <a16:creationId xmlns:a16="http://schemas.microsoft.com/office/drawing/2014/main" id="{75848A27-DA1E-76C7-26C0-A5A8630E124C}"/>
                </a:ext>
              </a:extLst>
            </p:cNvPr>
            <p:cNvSpPr txBox="1"/>
            <p:nvPr/>
          </p:nvSpPr>
          <p:spPr>
            <a:xfrm>
              <a:off x="1168577" y="20526818"/>
              <a:ext cx="7177927" cy="1200329"/>
            </a:xfrm>
            <a:prstGeom prst="rect">
              <a:avLst/>
            </a:prstGeom>
            <a:noFill/>
          </p:spPr>
          <p:txBody>
            <a:bodyPr wrap="square" rtlCol="0">
              <a:spAutoFit/>
            </a:bodyPr>
            <a:lstStyle/>
            <a:p>
              <a:r>
                <a:rPr lang="en-US" sz="3600" dirty="0">
                  <a:hlinkClick r:id="rId4" tooltip="Product Support Management for the AAF"/>
                </a:rPr>
                <a:t>DoDI 5000.91 Product Support Management for the AAF</a:t>
              </a:r>
              <a:endParaRPr lang="en-US" sz="3600" dirty="0"/>
            </a:p>
          </p:txBody>
        </p:sp>
      </p:grpSp>
    </p:spTree>
    <p:extLst>
      <p:ext uri="{BB962C8B-B14F-4D97-AF65-F5344CB8AC3E}">
        <p14:creationId xmlns:p14="http://schemas.microsoft.com/office/powerpoint/2010/main" val="12504353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Demonstrate Product Support</a:t>
            </a:r>
          </a:p>
        </p:txBody>
      </p:sp>
      <p:sp>
        <p:nvSpPr>
          <p:cNvPr id="3" name="Content Placeholder 2"/>
          <p:cNvSpPr>
            <a:spLocks noGrp="1"/>
          </p:cNvSpPr>
          <p:nvPr>
            <p:ph idx="1"/>
          </p:nvPr>
        </p:nvSpPr>
        <p:spPr>
          <a:xfrm>
            <a:off x="1255725" y="2931458"/>
            <a:ext cx="29626560" cy="8511605"/>
          </a:xfrm>
        </p:spPr>
        <p:txBody>
          <a:bodyPr>
            <a:normAutofit/>
          </a:bodyPr>
          <a:lstStyle/>
          <a:p>
            <a:r>
              <a:rPr lang="en-US" sz="5400" dirty="0">
                <a:solidFill>
                  <a:srgbClr val="000000"/>
                </a:solidFill>
              </a:rPr>
              <a:t>The PM will finalize designs for PS elements and integrate them into a comprehensive support package that is documented in a PS Strategy (PSS). The program will demonstrate PS performance through appropriate verification means that satisfy the sustainment requirements within the MDA-approved program goals established at Milestone A. </a:t>
            </a:r>
          </a:p>
          <a:p>
            <a:r>
              <a:rPr lang="en-US" sz="5400" dirty="0">
                <a:solidFill>
                  <a:srgbClr val="000000"/>
                </a:solidFill>
              </a:rPr>
              <a:t>Training devices will be planned, funded, designed, and developed in parallel with the operational system to ensure that the training devices properly replicate the capability in development. The training strategy will be evaluated during testing and evaluation events.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20752784" y="18953183"/>
            <a:ext cx="8246760" cy="1200329"/>
          </a:xfrm>
          <a:prstGeom prst="rect">
            <a:avLst/>
          </a:prstGeom>
          <a:noFill/>
        </p:spPr>
        <p:txBody>
          <a:bodyPr wrap="square" rtlCol="0">
            <a:spAutoFit/>
          </a:bodyPr>
          <a:lstStyle/>
          <a:p>
            <a:pPr algn="ctr"/>
            <a:r>
              <a:rPr lang="en-US" sz="3600" dirty="0">
                <a:solidFill>
                  <a:prstClr val="black"/>
                </a:solidFill>
                <a:hlinkClick r:id="rId3"/>
              </a:rPr>
              <a:t>DoD Integrated Product Support (IPS) Implementation Roadmap</a:t>
            </a:r>
            <a:endParaRPr lang="en-US" sz="3600" dirty="0">
              <a:solidFill>
                <a:prstClr val="black"/>
              </a:solidFill>
            </a:endParaRPr>
          </a:p>
        </p:txBody>
      </p:sp>
      <p:grpSp>
        <p:nvGrpSpPr>
          <p:cNvPr id="11" name="Group 10">
            <a:extLst>
              <a:ext uri="{FF2B5EF4-FFF2-40B4-BE49-F238E27FC236}">
                <a16:creationId xmlns:a16="http://schemas.microsoft.com/office/drawing/2014/main" id="{EEE37703-CFCB-D446-0380-38D6D096C271}"/>
              </a:ext>
            </a:extLst>
          </p:cNvPr>
          <p:cNvGrpSpPr/>
          <p:nvPr/>
        </p:nvGrpSpPr>
        <p:grpSpPr>
          <a:xfrm>
            <a:off x="687313" y="19553347"/>
            <a:ext cx="8071677" cy="1846660"/>
            <a:chOff x="1168576" y="19880487"/>
            <a:chExt cx="8071677" cy="1846660"/>
          </a:xfrm>
        </p:grpSpPr>
        <p:sp>
          <p:nvSpPr>
            <p:cNvPr id="13" name="TextBox 12">
              <a:hlinkClick r:id="rId4" tooltip="PSM Guidebook"/>
              <a:extLst>
                <a:ext uri="{FF2B5EF4-FFF2-40B4-BE49-F238E27FC236}">
                  <a16:creationId xmlns:a16="http://schemas.microsoft.com/office/drawing/2014/main" id="{E777B31E-D137-2602-54D2-A923224BDD08}"/>
                </a:ext>
              </a:extLst>
            </p:cNvPr>
            <p:cNvSpPr txBox="1"/>
            <p:nvPr/>
          </p:nvSpPr>
          <p:spPr>
            <a:xfrm>
              <a:off x="1168576" y="19880487"/>
              <a:ext cx="7334822" cy="646331"/>
            </a:xfrm>
            <a:prstGeom prst="rect">
              <a:avLst/>
            </a:prstGeom>
            <a:noFill/>
          </p:spPr>
          <p:txBody>
            <a:bodyPr wrap="square" rtlCol="0">
              <a:spAutoFit/>
            </a:bodyPr>
            <a:lstStyle/>
            <a:p>
              <a:r>
                <a:rPr lang="en-US" sz="3600" dirty="0">
                  <a:solidFill>
                    <a:prstClr val="black"/>
                  </a:solidFill>
                  <a:hlinkClick r:id="rId4" tooltip="Product Support Manager Guidebook"/>
                </a:rPr>
                <a:t>Product Support Manager Guidebook</a:t>
              </a:r>
              <a:endParaRPr lang="en-US" sz="3600" dirty="0">
                <a:solidFill>
                  <a:prstClr val="black"/>
                </a:solidFill>
              </a:endParaRPr>
            </a:p>
          </p:txBody>
        </p:sp>
        <p:sp>
          <p:nvSpPr>
            <p:cNvPr id="18" name="TextBox 17">
              <a:extLst>
                <a:ext uri="{FF2B5EF4-FFF2-40B4-BE49-F238E27FC236}">
                  <a16:creationId xmlns:a16="http://schemas.microsoft.com/office/drawing/2014/main" id="{6E5C2F93-D13C-3B76-261D-61C1B458EC51}"/>
                </a:ext>
              </a:extLst>
            </p:cNvPr>
            <p:cNvSpPr txBox="1"/>
            <p:nvPr/>
          </p:nvSpPr>
          <p:spPr>
            <a:xfrm>
              <a:off x="1168576" y="20526818"/>
              <a:ext cx="8071677" cy="1200329"/>
            </a:xfrm>
            <a:prstGeom prst="rect">
              <a:avLst/>
            </a:prstGeom>
            <a:noFill/>
          </p:spPr>
          <p:txBody>
            <a:bodyPr wrap="square" rtlCol="0">
              <a:spAutoFit/>
            </a:bodyPr>
            <a:lstStyle/>
            <a:p>
              <a:r>
                <a:rPr lang="en-US" sz="3600" dirty="0">
                  <a:hlinkClick r:id="rId5" tooltip="Product Support Management for the AAF"/>
                </a:rPr>
                <a:t>DoDI 5000.91 Product Support Management for the AAF</a:t>
              </a:r>
              <a:endParaRPr lang="en-US" sz="3600" dirty="0"/>
            </a:p>
          </p:txBody>
        </p:sp>
      </p:grpSp>
    </p:spTree>
    <p:extLst>
      <p:ext uri="{BB962C8B-B14F-4D97-AF65-F5344CB8AC3E}">
        <p14:creationId xmlns:p14="http://schemas.microsoft.com/office/powerpoint/2010/main" val="7292581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Performance Based Product Support Strategy</a:t>
            </a:r>
          </a:p>
        </p:txBody>
      </p:sp>
      <p:sp>
        <p:nvSpPr>
          <p:cNvPr id="3" name="Content Placeholder 2"/>
          <p:cNvSpPr>
            <a:spLocks noGrp="1"/>
          </p:cNvSpPr>
          <p:nvPr>
            <p:ph idx="1"/>
          </p:nvPr>
        </p:nvSpPr>
        <p:spPr>
          <a:xfrm>
            <a:off x="1255725" y="2931458"/>
            <a:ext cx="29626560" cy="10808812"/>
          </a:xfrm>
        </p:spPr>
        <p:txBody>
          <a:bodyPr>
            <a:normAutofit/>
          </a:bodyPr>
          <a:lstStyle/>
          <a:p>
            <a:pPr algn="l" rtl="0" fontAlgn="base">
              <a:buFont typeface="Arial" panose="020B0604020202020204" pitchFamily="34" charset="0"/>
              <a:buChar char="•"/>
            </a:pPr>
            <a:r>
              <a:rPr lang="en-US" sz="5400" i="0" u="none" strike="noStrike" dirty="0">
                <a:solidFill>
                  <a:srgbClr val="000000"/>
                </a:solidFill>
                <a:effectLst/>
              </a:rPr>
              <a:t>Performance-based life cycle Product Support Strategy (PSS) is synonymous with a Performance-Based Logistics (PBL) strategy</a:t>
            </a:r>
            <a:r>
              <a:rPr lang="en-US" sz="5400" i="0" dirty="0">
                <a:solidFill>
                  <a:srgbClr val="000000"/>
                </a:solidFill>
                <a:effectLst/>
              </a:rPr>
              <a:t>​</a:t>
            </a:r>
          </a:p>
          <a:p>
            <a:pPr algn="l" rtl="0" fontAlgn="base">
              <a:buFont typeface="Arial" panose="020B0604020202020204" pitchFamily="34" charset="0"/>
              <a:buChar char="•"/>
            </a:pPr>
            <a:r>
              <a:rPr lang="en-US" sz="5400" i="0" u="none" strike="noStrike" dirty="0">
                <a:solidFill>
                  <a:srgbClr val="262626"/>
                </a:solidFill>
                <a:effectLst/>
              </a:rPr>
              <a:t>An outcome-based product support strategy that plans and delivers an </a:t>
            </a:r>
            <a:r>
              <a:rPr lang="en-US" sz="5400" i="1" u="none" strike="noStrike" dirty="0">
                <a:solidFill>
                  <a:srgbClr val="C00000"/>
                </a:solidFill>
                <a:effectLst/>
              </a:rPr>
              <a:t>integrated, affordable performance solution</a:t>
            </a:r>
            <a:r>
              <a:rPr lang="en-US" sz="5400" i="1" u="none" strike="noStrike" dirty="0">
                <a:solidFill>
                  <a:srgbClr val="262626"/>
                </a:solidFill>
                <a:effectLst/>
              </a:rPr>
              <a:t> </a:t>
            </a:r>
            <a:r>
              <a:rPr lang="en-US" sz="5400" i="0" u="none" strike="noStrike" dirty="0">
                <a:solidFill>
                  <a:srgbClr val="262626"/>
                </a:solidFill>
                <a:effectLst/>
              </a:rPr>
              <a:t>designed to </a:t>
            </a:r>
            <a:r>
              <a:rPr lang="en-US" sz="5400" i="1" u="none" strike="noStrike" dirty="0">
                <a:solidFill>
                  <a:srgbClr val="C00000"/>
                </a:solidFill>
                <a:effectLst/>
              </a:rPr>
              <a:t>optimize system readiness</a:t>
            </a:r>
            <a:r>
              <a:rPr lang="en-US" sz="5400" i="0" dirty="0">
                <a:solidFill>
                  <a:srgbClr val="000000"/>
                </a:solidFill>
                <a:effectLst/>
              </a:rPr>
              <a:t>​</a:t>
            </a:r>
          </a:p>
          <a:p>
            <a:pPr algn="l" rtl="0" fontAlgn="base">
              <a:buFont typeface="Arial" panose="020B0604020202020204" pitchFamily="34" charset="0"/>
              <a:buChar char="•"/>
            </a:pPr>
            <a:r>
              <a:rPr lang="en-US" sz="5400" i="0" u="none" strike="noStrike" dirty="0">
                <a:solidFill>
                  <a:srgbClr val="262626"/>
                </a:solidFill>
                <a:effectLst/>
              </a:rPr>
              <a:t>Product support solutions will include an appropriate mix of product and process metrics with threshold values to monitor performance that may be adjusted as needed to satisfy warfighter requirements</a:t>
            </a:r>
            <a:r>
              <a:rPr lang="en-US" sz="5400" i="0" dirty="0">
                <a:solidFill>
                  <a:srgbClr val="000000"/>
                </a:solidFill>
                <a:effectLst/>
              </a:rPr>
              <a:t>​</a:t>
            </a:r>
          </a:p>
          <a:p>
            <a:pPr algn="l" rtl="0" fontAlgn="base">
              <a:buFont typeface="Arial" panose="020B0604020202020204" pitchFamily="34" charset="0"/>
              <a:buChar char="•"/>
            </a:pPr>
            <a:r>
              <a:rPr lang="en-US" sz="5400" i="0" u="none" strike="noStrike" dirty="0">
                <a:solidFill>
                  <a:srgbClr val="262626"/>
                </a:solidFill>
                <a:effectLst/>
              </a:rPr>
              <a:t>All product support solutions will be </a:t>
            </a:r>
            <a:r>
              <a:rPr lang="en-US" sz="5400" i="1" u="none" strike="noStrike" dirty="0">
                <a:solidFill>
                  <a:srgbClr val="C00000"/>
                </a:solidFill>
                <a:effectLst/>
              </a:rPr>
              <a:t>performance based</a:t>
            </a:r>
            <a:r>
              <a:rPr lang="en-US" sz="5400" i="0" dirty="0">
                <a:solidFill>
                  <a:srgbClr val="000000"/>
                </a:solidFill>
                <a:effectLst/>
              </a:rPr>
              <a:t>​</a:t>
            </a:r>
          </a:p>
          <a:p>
            <a:pPr algn="l" rtl="0" fontAlgn="base">
              <a:buFont typeface="Arial" panose="020B0604020202020204" pitchFamily="34" charset="0"/>
              <a:buChar char="•"/>
            </a:pPr>
            <a:r>
              <a:rPr lang="en-US" sz="5400" i="0" u="none" strike="noStrike" dirty="0">
                <a:solidFill>
                  <a:srgbClr val="000000"/>
                </a:solidFill>
                <a:effectLst/>
              </a:rPr>
              <a:t>Not all arrangements with industry will be PBL contracts</a:t>
            </a:r>
            <a:r>
              <a:rPr lang="en-US" sz="5400" i="0" dirty="0">
                <a:solidFill>
                  <a:srgbClr val="000000"/>
                </a:solidFill>
                <a:effectLst/>
              </a:rPr>
              <a:t>​</a:t>
            </a:r>
          </a:p>
          <a:p>
            <a:pPr algn="l" rtl="0" fontAlgn="base">
              <a:buFont typeface="Arial" panose="020B0604020202020204" pitchFamily="34" charset="0"/>
              <a:buChar char="•"/>
            </a:pPr>
            <a:r>
              <a:rPr lang="en-US" sz="5400" i="1" u="none" strike="noStrike" dirty="0">
                <a:solidFill>
                  <a:srgbClr val="000000"/>
                </a:solidFill>
                <a:effectLst/>
              </a:rPr>
              <a:t>Recommended Resources</a:t>
            </a:r>
            <a:r>
              <a:rPr lang="en-US" sz="5400" i="0" u="none" strike="noStrike" dirty="0">
                <a:solidFill>
                  <a:srgbClr val="000000"/>
                </a:solidFill>
                <a:effectLst/>
              </a:rPr>
              <a:t>: </a:t>
            </a:r>
            <a:r>
              <a:rPr lang="en-US" sz="5400" i="0" u="sng" strike="noStrike" dirty="0">
                <a:solidFill>
                  <a:srgbClr val="0563C1"/>
                </a:solidFill>
                <a:effectLst/>
                <a:hlinkClick r:id="rId2"/>
              </a:rPr>
              <a:t>PBL Guidebook</a:t>
            </a:r>
            <a:r>
              <a:rPr lang="en-US" sz="5400" i="0" u="none" strike="noStrike" dirty="0">
                <a:solidFill>
                  <a:srgbClr val="000000"/>
                </a:solidFill>
                <a:effectLst/>
              </a:rPr>
              <a:t>; </a:t>
            </a:r>
            <a:r>
              <a:rPr lang="en-US" sz="5400" i="0" u="sng" strike="noStrike" dirty="0">
                <a:solidFill>
                  <a:srgbClr val="0563C1"/>
                </a:solidFill>
                <a:effectLst/>
                <a:hlinkClick r:id="rId3"/>
              </a:rPr>
              <a:t>PSM Guidebook</a:t>
            </a:r>
            <a:r>
              <a:rPr lang="en-US" sz="5400" i="0" u="none" strike="noStrike" dirty="0">
                <a:solidFill>
                  <a:srgbClr val="000000"/>
                </a:solidFill>
                <a:effectLst/>
              </a:rPr>
              <a:t>; and </a:t>
            </a:r>
            <a:r>
              <a:rPr lang="en-US" sz="5400" i="0" u="sng" dirty="0">
                <a:solidFill>
                  <a:srgbClr val="000000"/>
                </a:solidFill>
                <a:effectLst/>
              </a:rPr>
              <a:t>DoDI 5000.91 </a:t>
            </a:r>
            <a:r>
              <a:rPr lang="en-US" sz="5400" i="0" u="none" strike="noStrike" dirty="0">
                <a:solidFill>
                  <a:srgbClr val="000000"/>
                </a:solidFill>
                <a:effectLst/>
              </a:rPr>
              <a:t>(Product Support Management for the Adaptive Acquisition Framework)</a:t>
            </a:r>
            <a:endParaRPr lang="en-US" sz="5400" i="0" dirty="0">
              <a:solidFill>
                <a:srgbClr val="000000"/>
              </a:solidFill>
              <a:effectLst/>
            </a:endParaRP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4"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0799058" y="18953183"/>
            <a:ext cx="8898276" cy="646331"/>
          </a:xfrm>
          <a:prstGeom prst="rect">
            <a:avLst/>
          </a:prstGeom>
          <a:noFill/>
        </p:spPr>
        <p:txBody>
          <a:bodyPr wrap="square" rtlCol="0">
            <a:spAutoFit/>
          </a:bodyPr>
          <a:lstStyle/>
          <a:p>
            <a:r>
              <a:rPr lang="en-US" sz="3600" dirty="0">
                <a:solidFill>
                  <a:prstClr val="black"/>
                </a:solidFill>
                <a:hlinkClick r:id="rId2" tooltip="PBL Guidebook"/>
              </a:rPr>
              <a:t>Performance Based Logistics (PBL) Guidebook</a:t>
            </a:r>
            <a:endParaRPr lang="en-US" sz="3600" u="sng" dirty="0">
              <a:solidFill>
                <a:prstClr val="black"/>
              </a:solidFill>
            </a:endParaRPr>
          </a:p>
        </p:txBody>
      </p:sp>
      <p:sp>
        <p:nvSpPr>
          <p:cNvPr id="16" name="TextBox 15"/>
          <p:cNvSpPr txBox="1"/>
          <p:nvPr/>
        </p:nvSpPr>
        <p:spPr>
          <a:xfrm>
            <a:off x="10305569" y="15666874"/>
            <a:ext cx="9331235" cy="707886"/>
          </a:xfrm>
          <a:prstGeom prst="rect">
            <a:avLst/>
          </a:prstGeom>
          <a:noFill/>
        </p:spPr>
        <p:txBody>
          <a:bodyPr wrap="square" rtlCol="0">
            <a:spAutoFit/>
          </a:bodyPr>
          <a:lstStyle/>
          <a:p>
            <a:pPr algn="ctr"/>
            <a:r>
              <a:rPr lang="en-US" sz="4000" dirty="0">
                <a:solidFill>
                  <a:prstClr val="black"/>
                </a:solidFill>
                <a:hlinkClick r:id="rId5"/>
              </a:rPr>
              <a:t>CLL 011 Performance Based Logistics (PBL)</a:t>
            </a:r>
            <a:endParaRPr lang="en-US" dirty="0">
              <a:solidFill>
                <a:prstClr val="black"/>
              </a:solidFill>
            </a:endParaRPr>
          </a:p>
        </p:txBody>
      </p:sp>
      <p:sp>
        <p:nvSpPr>
          <p:cNvPr id="17" name="TextBox 16"/>
          <p:cNvSpPr txBox="1"/>
          <p:nvPr/>
        </p:nvSpPr>
        <p:spPr>
          <a:xfrm>
            <a:off x="8896957" y="16602142"/>
            <a:ext cx="12148457" cy="707886"/>
          </a:xfrm>
          <a:prstGeom prst="rect">
            <a:avLst/>
          </a:prstGeom>
          <a:noFill/>
        </p:spPr>
        <p:txBody>
          <a:bodyPr wrap="square" rtlCol="0">
            <a:spAutoFit/>
          </a:bodyPr>
          <a:lstStyle/>
          <a:p>
            <a:pPr algn="ctr"/>
            <a:r>
              <a:rPr lang="en-US" sz="4000" dirty="0">
                <a:solidFill>
                  <a:prstClr val="black"/>
                </a:solidFill>
                <a:hlinkClick r:id="rId6"/>
              </a:rPr>
              <a:t>CLL 001 Life Cycle Management &amp; Sustainment Metrics</a:t>
            </a:r>
            <a:endParaRPr lang="en-US" dirty="0">
              <a:solidFill>
                <a:prstClr val="black"/>
              </a:solidFill>
            </a:endParaRPr>
          </a:p>
        </p:txBody>
      </p:sp>
      <p:sp>
        <p:nvSpPr>
          <p:cNvPr id="19" name="TextBox 18"/>
          <p:cNvSpPr txBox="1"/>
          <p:nvPr/>
        </p:nvSpPr>
        <p:spPr>
          <a:xfrm>
            <a:off x="10799058" y="14239163"/>
            <a:ext cx="8246760" cy="1200329"/>
          </a:xfrm>
          <a:prstGeom prst="rect">
            <a:avLst/>
          </a:prstGeom>
          <a:noFill/>
        </p:spPr>
        <p:txBody>
          <a:bodyPr wrap="square" rtlCol="0">
            <a:spAutoFit/>
          </a:bodyPr>
          <a:lstStyle/>
          <a:p>
            <a:pPr algn="ctr"/>
            <a:r>
              <a:rPr lang="en-US" sz="3600" dirty="0">
                <a:solidFill>
                  <a:prstClr val="black"/>
                </a:solidFill>
                <a:hlinkClick r:id="rId7"/>
              </a:rPr>
              <a:t>DoD Integrated Product Support (IPS) Implementation Roadmap</a:t>
            </a:r>
            <a:endParaRPr lang="en-US" sz="3600" dirty="0">
              <a:solidFill>
                <a:prstClr val="black"/>
              </a:solidFill>
            </a:endParaRPr>
          </a:p>
        </p:txBody>
      </p:sp>
      <p:grpSp>
        <p:nvGrpSpPr>
          <p:cNvPr id="11" name="Group 10">
            <a:extLst>
              <a:ext uri="{FF2B5EF4-FFF2-40B4-BE49-F238E27FC236}">
                <a16:creationId xmlns:a16="http://schemas.microsoft.com/office/drawing/2014/main" id="{B4E2A6BA-4272-371C-D735-E29D6145B4BD}"/>
              </a:ext>
            </a:extLst>
          </p:cNvPr>
          <p:cNvGrpSpPr/>
          <p:nvPr/>
        </p:nvGrpSpPr>
        <p:grpSpPr>
          <a:xfrm>
            <a:off x="687313" y="19553347"/>
            <a:ext cx="8071677" cy="1846660"/>
            <a:chOff x="1168576" y="19880487"/>
            <a:chExt cx="8071677" cy="1846660"/>
          </a:xfrm>
        </p:grpSpPr>
        <p:sp>
          <p:nvSpPr>
            <p:cNvPr id="12" name="TextBox 11">
              <a:hlinkClick r:id="rId8" tooltip="PSM Guidebook"/>
              <a:extLst>
                <a:ext uri="{FF2B5EF4-FFF2-40B4-BE49-F238E27FC236}">
                  <a16:creationId xmlns:a16="http://schemas.microsoft.com/office/drawing/2014/main" id="{EEEABE6C-50DC-106B-069C-A8542C1D3D0C}"/>
                </a:ext>
              </a:extLst>
            </p:cNvPr>
            <p:cNvSpPr txBox="1"/>
            <p:nvPr/>
          </p:nvSpPr>
          <p:spPr>
            <a:xfrm>
              <a:off x="1168576" y="19880487"/>
              <a:ext cx="7334822" cy="646331"/>
            </a:xfrm>
            <a:prstGeom prst="rect">
              <a:avLst/>
            </a:prstGeom>
            <a:noFill/>
          </p:spPr>
          <p:txBody>
            <a:bodyPr wrap="square" rtlCol="0">
              <a:spAutoFit/>
            </a:bodyPr>
            <a:lstStyle/>
            <a:p>
              <a:r>
                <a:rPr lang="en-US" sz="3600" dirty="0">
                  <a:solidFill>
                    <a:prstClr val="black"/>
                  </a:solidFill>
                  <a:hlinkClick r:id="rId8" tooltip="Product Support Manager Guidebook"/>
                </a:rPr>
                <a:t>Product Support Manager Guidebook</a:t>
              </a:r>
              <a:endParaRPr lang="en-US" sz="3600" dirty="0">
                <a:solidFill>
                  <a:prstClr val="black"/>
                </a:solidFill>
              </a:endParaRPr>
            </a:p>
          </p:txBody>
        </p:sp>
        <p:sp>
          <p:nvSpPr>
            <p:cNvPr id="13" name="TextBox 12">
              <a:extLst>
                <a:ext uri="{FF2B5EF4-FFF2-40B4-BE49-F238E27FC236}">
                  <a16:creationId xmlns:a16="http://schemas.microsoft.com/office/drawing/2014/main" id="{E12388FB-542D-8297-3E91-82C07BD53EB7}"/>
                </a:ext>
              </a:extLst>
            </p:cNvPr>
            <p:cNvSpPr txBox="1"/>
            <p:nvPr/>
          </p:nvSpPr>
          <p:spPr>
            <a:xfrm>
              <a:off x="1168576" y="20526818"/>
              <a:ext cx="8071677" cy="1200329"/>
            </a:xfrm>
            <a:prstGeom prst="rect">
              <a:avLst/>
            </a:prstGeom>
            <a:noFill/>
          </p:spPr>
          <p:txBody>
            <a:bodyPr wrap="square" rtlCol="0">
              <a:spAutoFit/>
            </a:bodyPr>
            <a:lstStyle/>
            <a:p>
              <a:r>
                <a:rPr lang="en-US" sz="3600" dirty="0">
                  <a:hlinkClick r:id="rId9" tooltip="Product Support Management for the AAF"/>
                </a:rPr>
                <a:t>DoDI 5000.91 Product Support Management for the AAF</a:t>
              </a:r>
              <a:endParaRPr lang="en-US" sz="3600" dirty="0"/>
            </a:p>
          </p:txBody>
        </p:sp>
      </p:grpSp>
      <p:sp>
        <p:nvSpPr>
          <p:cNvPr id="15" name="TextBox 14">
            <a:hlinkClick r:id="rId10" tooltip="LCSP Outline"/>
            <a:extLst>
              <a:ext uri="{FF2B5EF4-FFF2-40B4-BE49-F238E27FC236}">
                <a16:creationId xmlns:a16="http://schemas.microsoft.com/office/drawing/2014/main" id="{4368CBAC-6663-24DA-2AFF-B3801E017301}"/>
              </a:ext>
            </a:extLst>
          </p:cNvPr>
          <p:cNvSpPr txBox="1"/>
          <p:nvPr/>
        </p:nvSpPr>
        <p:spPr>
          <a:xfrm>
            <a:off x="9173967" y="17777662"/>
            <a:ext cx="12148457" cy="707886"/>
          </a:xfrm>
          <a:prstGeom prst="rect">
            <a:avLst/>
          </a:prstGeom>
          <a:noFill/>
        </p:spPr>
        <p:txBody>
          <a:bodyPr wrap="square" rtlCol="0">
            <a:spAutoFit/>
          </a:bodyPr>
          <a:lstStyle/>
          <a:p>
            <a:pPr algn="ctr"/>
            <a:r>
              <a:rPr lang="en-US" sz="4000" dirty="0">
                <a:solidFill>
                  <a:prstClr val="black"/>
                </a:solidFill>
                <a:hlinkClick r:id="rId10" tooltip="LCSP Outline"/>
              </a:rPr>
              <a:t>DoD Life Cycle Sustainment Plan (LCSP) Outline</a:t>
            </a:r>
            <a:endParaRPr lang="en-US" dirty="0">
              <a:solidFill>
                <a:prstClr val="black"/>
              </a:solidFill>
            </a:endParaRPr>
          </a:p>
        </p:txBody>
      </p:sp>
    </p:spTree>
    <p:extLst>
      <p:ext uri="{BB962C8B-B14F-4D97-AF65-F5344CB8AC3E}">
        <p14:creationId xmlns:p14="http://schemas.microsoft.com/office/powerpoint/2010/main" val="2133977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F70D-9274-252C-08B2-697573D2E3FF}"/>
              </a:ext>
            </a:extLst>
          </p:cNvPr>
          <p:cNvSpPr>
            <a:spLocks noGrp="1"/>
          </p:cNvSpPr>
          <p:nvPr>
            <p:ph type="title"/>
          </p:nvPr>
        </p:nvSpPr>
        <p:spPr>
          <a:xfrm>
            <a:off x="1645920" y="0"/>
            <a:ext cx="29626560" cy="2056863"/>
          </a:xfrm>
        </p:spPr>
        <p:txBody>
          <a:bodyPr vert="horz" lIns="313502" tIns="156751" rIns="313502" bIns="156751" rtlCol="0" anchor="ctr">
            <a:normAutofit/>
          </a:bodyPr>
          <a:lstStyle/>
          <a:p>
            <a:r>
              <a:rPr lang="en-US" sz="9600" dirty="0"/>
              <a:t>Sustainment Reviews (SR)</a:t>
            </a:r>
          </a:p>
        </p:txBody>
      </p:sp>
      <p:sp>
        <p:nvSpPr>
          <p:cNvPr id="3" name="Content Placeholder 2">
            <a:extLst>
              <a:ext uri="{FF2B5EF4-FFF2-40B4-BE49-F238E27FC236}">
                <a16:creationId xmlns:a16="http://schemas.microsoft.com/office/drawing/2014/main" id="{08BB0B9D-ED77-618E-B2FF-A4429EF2BCD1}"/>
              </a:ext>
            </a:extLst>
          </p:cNvPr>
          <p:cNvSpPr>
            <a:spLocks noGrp="1"/>
          </p:cNvSpPr>
          <p:nvPr>
            <p:ph idx="1"/>
          </p:nvPr>
        </p:nvSpPr>
        <p:spPr>
          <a:xfrm>
            <a:off x="1645920" y="2961825"/>
            <a:ext cx="29626560" cy="11892012"/>
          </a:xfrm>
        </p:spPr>
        <p:txBody>
          <a:bodyPr>
            <a:normAutofit/>
          </a:bodyPr>
          <a:lstStyle/>
          <a:p>
            <a:r>
              <a:rPr lang="en-US" sz="4800" dirty="0"/>
              <a:t>Pursuant to Section 2441 of Title 10, U.S.C., DoD Components will conduct SRs of covered systems (ACAT I programs) no later than 5 years after initial operational capability, and then every 5 years thereafter, to assess the program’s performance and O&amp;S costs.  The SR will be conducted in conjunction with revalidating the PS BCA and updating the LCSP.  For covered systems the SR process is used to satisfy the requirement to conduct ILAs after initial operational capability is achieved.</a:t>
            </a:r>
          </a:p>
          <a:p>
            <a:r>
              <a:rPr lang="en-US" sz="4800" dirty="0"/>
              <a:t>A SR will answer each of the statutory elements specified in Section 2441 of Title 10, U.S.C.  The Military Departments will conduct an independent cost estimate (ICE) of the program IAW DoDI 5000.73.  This ICE will be compared to prior ICEs to track O&amp;S cost growth against earlier estimates.  Any critical growth above the parameters set in Section 2441 of Title 10, U.S.C., will be addressed via a remediation plan or certification of necessary cost increases in the SR.  The SR briefings and any subsequent remediation plans and certifications will be submitted to the congressional defense committees by the Military Departments at the end of each fiscal year.  SR briefings will also be uploaded into the Acquisition Information Repository located in the Defense Acquisition Visibility Environment for future review at the end of each fiscal year.  The Government Accountability Office will select and assess SRs for 10 covered systems each year pursuant to Section 802(d) of the National Defense Authorization Act for Fiscal Year 2021. </a:t>
            </a:r>
          </a:p>
        </p:txBody>
      </p:sp>
      <p:grpSp>
        <p:nvGrpSpPr>
          <p:cNvPr id="8" name="Group 7">
            <a:extLst>
              <a:ext uri="{FF2B5EF4-FFF2-40B4-BE49-F238E27FC236}">
                <a16:creationId xmlns:a16="http://schemas.microsoft.com/office/drawing/2014/main" id="{E2AF82FC-B0FC-B1F0-7BF6-75A2CECC1777}"/>
              </a:ext>
            </a:extLst>
          </p:cNvPr>
          <p:cNvGrpSpPr/>
          <p:nvPr/>
        </p:nvGrpSpPr>
        <p:grpSpPr>
          <a:xfrm>
            <a:off x="687313" y="19553347"/>
            <a:ext cx="8071677" cy="1846660"/>
            <a:chOff x="1168576" y="19880487"/>
            <a:chExt cx="8071677" cy="1846660"/>
          </a:xfrm>
        </p:grpSpPr>
        <p:sp>
          <p:nvSpPr>
            <p:cNvPr id="9" name="TextBox 8">
              <a:hlinkClick r:id="rId2" tooltip="PSM Guidebook"/>
              <a:extLst>
                <a:ext uri="{FF2B5EF4-FFF2-40B4-BE49-F238E27FC236}">
                  <a16:creationId xmlns:a16="http://schemas.microsoft.com/office/drawing/2014/main" id="{ED6761F9-9DB9-0006-C848-8C4B2F6390E5}"/>
                </a:ext>
              </a:extLst>
            </p:cNvPr>
            <p:cNvSpPr txBox="1"/>
            <p:nvPr/>
          </p:nvSpPr>
          <p:spPr>
            <a:xfrm>
              <a:off x="1168576" y="19880487"/>
              <a:ext cx="7334822" cy="646331"/>
            </a:xfrm>
            <a:prstGeom prst="rect">
              <a:avLst/>
            </a:prstGeom>
            <a:noFill/>
          </p:spPr>
          <p:txBody>
            <a:bodyPr wrap="square" rtlCol="0">
              <a:spAutoFit/>
            </a:bodyPr>
            <a:lstStyle/>
            <a:p>
              <a:r>
                <a:rPr lang="en-US" sz="3600" dirty="0">
                  <a:solidFill>
                    <a:prstClr val="black"/>
                  </a:solidFill>
                  <a:hlinkClick r:id="rId2" tooltip="Product Support Manager Guidebook"/>
                </a:rPr>
                <a:t>Product Support Manager Guidebook</a:t>
              </a:r>
              <a:endParaRPr lang="en-US" sz="3600" dirty="0">
                <a:solidFill>
                  <a:prstClr val="black"/>
                </a:solidFill>
              </a:endParaRPr>
            </a:p>
          </p:txBody>
        </p:sp>
        <p:sp>
          <p:nvSpPr>
            <p:cNvPr id="10" name="TextBox 9">
              <a:extLst>
                <a:ext uri="{FF2B5EF4-FFF2-40B4-BE49-F238E27FC236}">
                  <a16:creationId xmlns:a16="http://schemas.microsoft.com/office/drawing/2014/main" id="{58BC7464-B382-48BD-D044-B8DADE560F39}"/>
                </a:ext>
              </a:extLst>
            </p:cNvPr>
            <p:cNvSpPr txBox="1"/>
            <p:nvPr/>
          </p:nvSpPr>
          <p:spPr>
            <a:xfrm>
              <a:off x="1168576" y="20526818"/>
              <a:ext cx="8071677" cy="1200329"/>
            </a:xfrm>
            <a:prstGeom prst="rect">
              <a:avLst/>
            </a:prstGeom>
            <a:noFill/>
          </p:spPr>
          <p:txBody>
            <a:bodyPr wrap="square" rtlCol="0">
              <a:spAutoFit/>
            </a:bodyPr>
            <a:lstStyle/>
            <a:p>
              <a:r>
                <a:rPr lang="en-US" sz="3600" dirty="0">
                  <a:hlinkClick r:id="rId3" tooltip="Product Support Management for the AAF"/>
                </a:rPr>
                <a:t>DoDI 5000.91 Product Support Management for the AAF</a:t>
              </a:r>
              <a:endParaRPr lang="en-US" sz="3600" dirty="0"/>
            </a:p>
          </p:txBody>
        </p:sp>
      </p:grpSp>
    </p:spTree>
    <p:extLst>
      <p:ext uri="{BB962C8B-B14F-4D97-AF65-F5344CB8AC3E}">
        <p14:creationId xmlns:p14="http://schemas.microsoft.com/office/powerpoint/2010/main" val="36968289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Platinum Card</a:t>
            </a:r>
          </a:p>
        </p:txBody>
      </p:sp>
      <p:sp>
        <p:nvSpPr>
          <p:cNvPr id="3" name="Content Placeholder 2"/>
          <p:cNvSpPr>
            <a:spLocks noGrp="1"/>
          </p:cNvSpPr>
          <p:nvPr>
            <p:ph idx="1"/>
          </p:nvPr>
        </p:nvSpPr>
        <p:spPr>
          <a:xfrm>
            <a:off x="1255725" y="2931458"/>
            <a:ext cx="29626560" cy="3547719"/>
          </a:xfrm>
        </p:spPr>
        <p:txBody>
          <a:bodyPr>
            <a:normAutofit/>
          </a:bodyPr>
          <a:lstStyle/>
          <a:p>
            <a:pPr marL="0" indent="0" defTabSz="862013">
              <a:buNone/>
            </a:pPr>
            <a:r>
              <a:rPr lang="en-US" sz="5200" dirty="0">
                <a:solidFill>
                  <a:srgbClr val="000000"/>
                </a:solidFill>
                <a:latin typeface="Times New Roman" panose="02020603050405020304" pitchFamily="18" charset="0"/>
              </a:rPr>
              <a:t>This tool provides a convenient quick reference to key DoD funds management definitions, policy, and processes. It serves as a valuable reference source for anyone dealing with the financial management aspects of the Defense acquisition process.</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255725" y="20375634"/>
            <a:ext cx="12582003" cy="646331"/>
          </a:xfrm>
          <a:prstGeom prst="rect">
            <a:avLst/>
          </a:prstGeom>
          <a:noFill/>
        </p:spPr>
        <p:txBody>
          <a:bodyPr wrap="square" rtlCol="0">
            <a:spAutoFit/>
          </a:bodyPr>
          <a:lstStyle/>
          <a:p>
            <a:r>
              <a:rPr lang="en-US" sz="3600" dirty="0">
                <a:solidFill>
                  <a:prstClr val="black"/>
                </a:solidFill>
                <a:hlinkClick r:id="rId3"/>
              </a:rPr>
              <a:t>https://www.dau.edu/tools/t/Funds-Management-Platinum-Card</a:t>
            </a:r>
            <a:r>
              <a:rPr lang="en-US" sz="3600" dirty="0">
                <a:solidFill>
                  <a:prstClr val="black"/>
                </a:solidFill>
              </a:rPr>
              <a:t> </a:t>
            </a:r>
            <a:endParaRPr lang="en-US" sz="3600" u="sng" dirty="0">
              <a:solidFill>
                <a:prstClr val="black"/>
              </a:solidFill>
            </a:endParaRPr>
          </a:p>
        </p:txBody>
      </p:sp>
      <p:pic>
        <p:nvPicPr>
          <p:cNvPr id="4" name="Picture 3">
            <a:hlinkClick r:id="rId3"/>
          </p:cNvPr>
          <p:cNvPicPr>
            <a:picLocks noChangeAspect="1"/>
          </p:cNvPicPr>
          <p:nvPr/>
        </p:nvPicPr>
        <p:blipFill>
          <a:blip r:embed="rId4"/>
          <a:stretch>
            <a:fillRect/>
          </a:stretch>
        </p:blipFill>
        <p:spPr>
          <a:xfrm>
            <a:off x="7555255" y="7046258"/>
            <a:ext cx="15994318" cy="4948518"/>
          </a:xfrm>
          <a:prstGeom prst="rect">
            <a:avLst/>
          </a:prstGeom>
        </p:spPr>
      </p:pic>
    </p:spTree>
    <p:extLst>
      <p:ext uri="{BB962C8B-B14F-4D97-AF65-F5344CB8AC3E}">
        <p14:creationId xmlns:p14="http://schemas.microsoft.com/office/powerpoint/2010/main" val="11405546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show="0">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28751151"/>
              </p:ext>
            </p:extLst>
          </p:nvPr>
        </p:nvGraphicFramePr>
        <p:xfrm>
          <a:off x="3169920" y="2713897"/>
          <a:ext cx="26578555" cy="11216643"/>
        </p:xfrm>
        <a:graphic>
          <a:graphicData uri="http://schemas.openxmlformats.org/drawingml/2006/table">
            <a:tbl>
              <a:tblPr firstRow="1" firstCol="1" bandRow="1">
                <a:tableStyleId>{5940675A-B579-460E-94D1-54222C63F5DA}</a:tableStyleId>
              </a:tblPr>
              <a:tblGrid>
                <a:gridCol w="5385798">
                  <a:extLst>
                    <a:ext uri="{9D8B030D-6E8A-4147-A177-3AD203B41FA5}">
                      <a16:colId xmlns:a16="http://schemas.microsoft.com/office/drawing/2014/main" val="20000"/>
                    </a:ext>
                  </a:extLst>
                </a:gridCol>
                <a:gridCol w="1936499">
                  <a:extLst>
                    <a:ext uri="{9D8B030D-6E8A-4147-A177-3AD203B41FA5}">
                      <a16:colId xmlns:a16="http://schemas.microsoft.com/office/drawing/2014/main" val="20001"/>
                    </a:ext>
                  </a:extLst>
                </a:gridCol>
                <a:gridCol w="1936499">
                  <a:extLst>
                    <a:ext uri="{9D8B030D-6E8A-4147-A177-3AD203B41FA5}">
                      <a16:colId xmlns:a16="http://schemas.microsoft.com/office/drawing/2014/main" val="20002"/>
                    </a:ext>
                  </a:extLst>
                </a:gridCol>
                <a:gridCol w="1941677">
                  <a:extLst>
                    <a:ext uri="{9D8B030D-6E8A-4147-A177-3AD203B41FA5}">
                      <a16:colId xmlns:a16="http://schemas.microsoft.com/office/drawing/2014/main" val="20003"/>
                    </a:ext>
                  </a:extLst>
                </a:gridCol>
                <a:gridCol w="1941677">
                  <a:extLst>
                    <a:ext uri="{9D8B030D-6E8A-4147-A177-3AD203B41FA5}">
                      <a16:colId xmlns:a16="http://schemas.microsoft.com/office/drawing/2014/main" val="20004"/>
                    </a:ext>
                  </a:extLst>
                </a:gridCol>
                <a:gridCol w="1941677">
                  <a:extLst>
                    <a:ext uri="{9D8B030D-6E8A-4147-A177-3AD203B41FA5}">
                      <a16:colId xmlns:a16="http://schemas.microsoft.com/office/drawing/2014/main" val="20005"/>
                    </a:ext>
                  </a:extLst>
                </a:gridCol>
                <a:gridCol w="1941677">
                  <a:extLst>
                    <a:ext uri="{9D8B030D-6E8A-4147-A177-3AD203B41FA5}">
                      <a16:colId xmlns:a16="http://schemas.microsoft.com/office/drawing/2014/main" val="20006"/>
                    </a:ext>
                  </a:extLst>
                </a:gridCol>
                <a:gridCol w="1941677">
                  <a:extLst>
                    <a:ext uri="{9D8B030D-6E8A-4147-A177-3AD203B41FA5}">
                      <a16:colId xmlns:a16="http://schemas.microsoft.com/office/drawing/2014/main" val="20007"/>
                    </a:ext>
                  </a:extLst>
                </a:gridCol>
                <a:gridCol w="1941677">
                  <a:extLst>
                    <a:ext uri="{9D8B030D-6E8A-4147-A177-3AD203B41FA5}">
                      <a16:colId xmlns:a16="http://schemas.microsoft.com/office/drawing/2014/main" val="20008"/>
                    </a:ext>
                  </a:extLst>
                </a:gridCol>
                <a:gridCol w="1941677">
                  <a:extLst>
                    <a:ext uri="{9D8B030D-6E8A-4147-A177-3AD203B41FA5}">
                      <a16:colId xmlns:a16="http://schemas.microsoft.com/office/drawing/2014/main" val="20009"/>
                    </a:ext>
                  </a:extLst>
                </a:gridCol>
                <a:gridCol w="1864010">
                  <a:extLst>
                    <a:ext uri="{9D8B030D-6E8A-4147-A177-3AD203B41FA5}">
                      <a16:colId xmlns:a16="http://schemas.microsoft.com/office/drawing/2014/main" val="20010"/>
                    </a:ext>
                  </a:extLst>
                </a:gridCol>
                <a:gridCol w="1864010">
                  <a:extLst>
                    <a:ext uri="{9D8B030D-6E8A-4147-A177-3AD203B41FA5}">
                      <a16:colId xmlns:a16="http://schemas.microsoft.com/office/drawing/2014/main" val="20011"/>
                    </a:ext>
                  </a:extLst>
                </a:gridCol>
              </a:tblGrid>
              <a:tr h="1329619">
                <a:tc rowSpan="2">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tc>
                <a:tc gridSpan="11">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Years </a:t>
                      </a:r>
                      <a:endParaRPr lang="en-US" sz="5800" b="1" dirty="0">
                        <a:effectLst/>
                        <a:latin typeface="Arial" pitchFamily="34" charset="0"/>
                        <a:ea typeface="Calibri"/>
                        <a:cs typeface="Arial" pitchFamily="34" charset="0"/>
                      </a:endParaRPr>
                    </a:p>
                  </a:txBody>
                  <a:tcPr marL="219456" marR="219456" marT="0" marB="0" anchor="ctr" anchorCtr="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412432">
                <a:tc vMerge="1">
                  <a:txBody>
                    <a:bodyPr/>
                    <a:lstStyle/>
                    <a:p>
                      <a:endParaRPr lang="en-US"/>
                    </a:p>
                  </a:txBody>
                  <a:tcPr/>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1</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2</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3</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4</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5</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6</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7</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8</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9</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10</a:t>
                      </a:r>
                      <a:endParaRPr lang="en-US" sz="5800" b="1" dirty="0">
                        <a:effectLst/>
                        <a:latin typeface="Arial" pitchFamily="34" charset="0"/>
                        <a:ea typeface="Calibri"/>
                        <a:cs typeface="Arial" pitchFamily="34" charset="0"/>
                      </a:endParaRPr>
                    </a:p>
                  </a:txBody>
                  <a:tcPr marL="219456" marR="219456" marT="0" marB="0" anchor="ctr" anchorCtr="1"/>
                </a:tc>
                <a:tc>
                  <a:txBody>
                    <a:bodyPr/>
                    <a:lstStyle/>
                    <a:p>
                      <a:pPr marL="0" marR="0" algn="ctr">
                        <a:lnSpc>
                          <a:spcPct val="115000"/>
                        </a:lnSpc>
                        <a:spcBef>
                          <a:spcPts val="0"/>
                        </a:spcBef>
                        <a:spcAft>
                          <a:spcPts val="0"/>
                        </a:spcAft>
                      </a:pPr>
                      <a:r>
                        <a:rPr lang="en-US" sz="5800" b="1" dirty="0">
                          <a:effectLst/>
                          <a:latin typeface="Arial" pitchFamily="34" charset="0"/>
                          <a:cs typeface="Arial" pitchFamily="34" charset="0"/>
                        </a:rPr>
                        <a:t>11</a:t>
                      </a:r>
                      <a:endParaRPr lang="en-US" sz="5800" b="1" dirty="0">
                        <a:effectLst/>
                        <a:latin typeface="Arial" pitchFamily="34" charset="0"/>
                        <a:ea typeface="Calibri"/>
                        <a:cs typeface="Arial" pitchFamily="34" charset="0"/>
                      </a:endParaRPr>
                    </a:p>
                  </a:txBody>
                  <a:tcPr marL="219456" marR="219456" marT="0" marB="0" anchor="ctr" anchorCtr="1"/>
                </a:tc>
                <a:extLst>
                  <a:ext uri="{0D108BD9-81ED-4DB2-BD59-A6C34878D82A}">
                    <a16:rowId xmlns:a16="http://schemas.microsoft.com/office/drawing/2014/main" val="10001"/>
                  </a:ext>
                </a:extLst>
              </a:tr>
              <a:tr h="1412432">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O&amp;M</a:t>
                      </a:r>
                      <a:endParaRPr lang="en-US" sz="5800" b="1" dirty="0">
                        <a:effectLst/>
                        <a:latin typeface="Arial" pitchFamily="34" charset="0"/>
                        <a:ea typeface="Calibri"/>
                        <a:cs typeface="Arial" pitchFamily="34" charset="0"/>
                      </a:endParaRPr>
                    </a:p>
                  </a:txBody>
                  <a:tcPr marL="219456" marR="219456" marT="0" marB="0" anchor="ct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extLst>
                  <a:ext uri="{0D108BD9-81ED-4DB2-BD59-A6C34878D82A}">
                    <a16:rowId xmlns:a16="http://schemas.microsoft.com/office/drawing/2014/main" val="10002"/>
                  </a:ext>
                </a:extLst>
              </a:tr>
              <a:tr h="1412432">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RDT&amp;E</a:t>
                      </a:r>
                      <a:endParaRPr lang="en-US" sz="5800" b="1" dirty="0">
                        <a:effectLst/>
                        <a:latin typeface="Arial" pitchFamily="34" charset="0"/>
                        <a:ea typeface="Calibri"/>
                        <a:cs typeface="Arial" pitchFamily="34" charset="0"/>
                      </a:endParaRPr>
                    </a:p>
                  </a:txBody>
                  <a:tcPr marL="219456" marR="219456" marT="0" marB="0" anchor="ct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extLst>
                  <a:ext uri="{0D108BD9-81ED-4DB2-BD59-A6C34878D82A}">
                    <a16:rowId xmlns:a16="http://schemas.microsoft.com/office/drawing/2014/main" val="10003"/>
                  </a:ext>
                </a:extLst>
              </a:tr>
              <a:tr h="1412432">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Procurement</a:t>
                      </a:r>
                      <a:endParaRPr lang="en-US" sz="5800" b="1" dirty="0">
                        <a:effectLst/>
                        <a:latin typeface="Arial" pitchFamily="34" charset="0"/>
                        <a:ea typeface="Calibri"/>
                        <a:cs typeface="Arial" pitchFamily="34" charset="0"/>
                      </a:endParaRPr>
                    </a:p>
                  </a:txBody>
                  <a:tcPr marL="219456" marR="219456" marT="0" marB="0" anchor="ct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extLst>
                  <a:ext uri="{0D108BD9-81ED-4DB2-BD59-A6C34878D82A}">
                    <a16:rowId xmlns:a16="http://schemas.microsoft.com/office/drawing/2014/main" val="10004"/>
                  </a:ext>
                </a:extLst>
              </a:tr>
              <a:tr h="1412432">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Ships</a:t>
                      </a:r>
                      <a:endParaRPr lang="en-US" sz="5800" b="1" dirty="0">
                        <a:effectLst/>
                        <a:latin typeface="Arial" pitchFamily="34" charset="0"/>
                        <a:ea typeface="Calibri"/>
                        <a:cs typeface="Arial" pitchFamily="34" charset="0"/>
                      </a:endParaRPr>
                    </a:p>
                  </a:txBody>
                  <a:tcPr marL="219456" marR="219456" marT="0" marB="0" anchor="ct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extLst>
                  <a:ext uri="{0D108BD9-81ED-4DB2-BD59-A6C34878D82A}">
                    <a16:rowId xmlns:a16="http://schemas.microsoft.com/office/drawing/2014/main" val="10005"/>
                  </a:ext>
                </a:extLst>
              </a:tr>
              <a:tr h="1412432">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MILCON</a:t>
                      </a:r>
                      <a:endParaRPr lang="en-US" sz="5800" b="1" dirty="0">
                        <a:effectLst/>
                        <a:latin typeface="Arial" pitchFamily="34" charset="0"/>
                        <a:ea typeface="Calibri"/>
                        <a:cs typeface="Arial" pitchFamily="34" charset="0"/>
                      </a:endParaRPr>
                    </a:p>
                  </a:txBody>
                  <a:tcPr marL="219456" marR="219456" marT="0" marB="0" anchor="ct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extLst>
                  <a:ext uri="{0D108BD9-81ED-4DB2-BD59-A6C34878D82A}">
                    <a16:rowId xmlns:a16="http://schemas.microsoft.com/office/drawing/2014/main" val="10006"/>
                  </a:ext>
                </a:extLst>
              </a:tr>
              <a:tr h="1412432">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MILPERS</a:t>
                      </a:r>
                      <a:endParaRPr lang="en-US" sz="5800" b="1" dirty="0">
                        <a:effectLst/>
                        <a:latin typeface="Arial" pitchFamily="34" charset="0"/>
                        <a:ea typeface="Calibri"/>
                        <a:cs typeface="Arial" pitchFamily="34" charset="0"/>
                      </a:endParaRPr>
                    </a:p>
                  </a:txBody>
                  <a:tcPr marL="219456" marR="219456" marT="0" marB="0" anchor="ct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solidFill>
                      <a:schemeClr val="tx1"/>
                    </a:solid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smCheck">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tc>
                  <a:txBody>
                    <a:bodyPr/>
                    <a:lstStyle/>
                    <a:p>
                      <a:pPr marL="0" marR="0">
                        <a:lnSpc>
                          <a:spcPct val="115000"/>
                        </a:lnSpc>
                        <a:spcBef>
                          <a:spcPts val="0"/>
                        </a:spcBef>
                        <a:spcAft>
                          <a:spcPts val="0"/>
                        </a:spcAft>
                      </a:pPr>
                      <a:r>
                        <a:rPr lang="en-US" sz="5800" b="1" dirty="0">
                          <a:effectLst/>
                          <a:latin typeface="Arial" pitchFamily="34" charset="0"/>
                          <a:cs typeface="Arial" pitchFamily="34" charset="0"/>
                        </a:rPr>
                        <a:t> </a:t>
                      </a:r>
                      <a:endParaRPr lang="en-US" sz="5800" b="1" dirty="0">
                        <a:effectLst/>
                        <a:latin typeface="Arial" pitchFamily="34" charset="0"/>
                        <a:ea typeface="Calibri"/>
                        <a:cs typeface="Arial" pitchFamily="34" charset="0"/>
                      </a:endParaRPr>
                    </a:p>
                  </a:txBody>
                  <a:tcPr marL="219456" marR="219456" marT="0" marB="0">
                    <a:pattFill prst="wdUpDiag">
                      <a:fgClr>
                        <a:schemeClr val="tx1"/>
                      </a:fgClr>
                      <a:bgClr>
                        <a:schemeClr val="bg1"/>
                      </a:bgClr>
                    </a:pattFill>
                  </a:tcPr>
                </a:tc>
                <a:extLst>
                  <a:ext uri="{0D108BD9-81ED-4DB2-BD59-A6C34878D82A}">
                    <a16:rowId xmlns:a16="http://schemas.microsoft.com/office/drawing/2014/main" val="10007"/>
                  </a:ext>
                </a:extLst>
              </a:tr>
            </a:tbl>
          </a:graphicData>
        </a:graphic>
      </p:graphicFrame>
      <p:sp>
        <p:nvSpPr>
          <p:cNvPr id="10350" name="Rectangle 56"/>
          <p:cNvSpPr>
            <a:spLocks noChangeArrowheads="1"/>
          </p:cNvSpPr>
          <p:nvPr/>
        </p:nvSpPr>
        <p:spPr bwMode="auto">
          <a:xfrm>
            <a:off x="3108046" y="63824"/>
            <a:ext cx="26640429" cy="1477328"/>
          </a:xfrm>
          <a:prstGeom prst="rect">
            <a:avLst/>
          </a:prstGeom>
        </p:spPr>
        <p:txBody>
          <a:bodyPr vert="horz" lIns="313502" tIns="156751" rIns="313502" bIns="156751" rtlCol="0" anchor="ctr">
            <a:normAutofit fontScale="92500" lnSpcReduction="20000"/>
          </a:bodyPr>
          <a:lstStyle/>
          <a:p>
            <a:pPr algn="ctr">
              <a:spcBef>
                <a:spcPct val="0"/>
              </a:spcBef>
            </a:pPr>
            <a:r>
              <a:rPr lang="en-US" altLang="en-US" sz="9600" dirty="0">
                <a:latin typeface="+mj-lt"/>
                <a:ea typeface="+mj-ea"/>
                <a:cs typeface="+mj-cs"/>
              </a:rPr>
              <a:t>Appropriation Life Cycle</a:t>
            </a:r>
          </a:p>
        </p:txBody>
      </p:sp>
      <p:grpSp>
        <p:nvGrpSpPr>
          <p:cNvPr id="10351" name="Group 36"/>
          <p:cNvGrpSpPr>
            <a:grpSpLocks/>
          </p:cNvGrpSpPr>
          <p:nvPr/>
        </p:nvGrpSpPr>
        <p:grpSpPr bwMode="auto">
          <a:xfrm>
            <a:off x="4876800" y="14400012"/>
            <a:ext cx="23164800" cy="5247231"/>
            <a:chOff x="1371600" y="5029200"/>
            <a:chExt cx="7239000" cy="1639338"/>
          </a:xfrm>
        </p:grpSpPr>
        <p:grpSp>
          <p:nvGrpSpPr>
            <p:cNvPr id="10361" name="Group 33"/>
            <p:cNvGrpSpPr>
              <a:grpSpLocks/>
            </p:cNvGrpSpPr>
            <p:nvPr/>
          </p:nvGrpSpPr>
          <p:grpSpPr bwMode="auto">
            <a:xfrm>
              <a:off x="1371600" y="5029200"/>
              <a:ext cx="7239000" cy="521163"/>
              <a:chOff x="1371600" y="5029200"/>
              <a:chExt cx="7239000" cy="521163"/>
            </a:xfrm>
          </p:grpSpPr>
          <p:sp>
            <p:nvSpPr>
              <p:cNvPr id="27" name="Rectangle 26"/>
              <p:cNvSpPr/>
              <p:nvPr/>
            </p:nvSpPr>
            <p:spPr>
              <a:xfrm>
                <a:off x="1371600" y="5206954"/>
                <a:ext cx="762000" cy="22854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26080" eaLnBrk="0" fontAlgn="base" hangingPunct="0">
                  <a:spcBef>
                    <a:spcPct val="0"/>
                  </a:spcBef>
                  <a:spcAft>
                    <a:spcPct val="0"/>
                  </a:spcAft>
                  <a:defRPr/>
                </a:pPr>
                <a:endParaRPr lang="en-US" sz="7680" dirty="0">
                  <a:solidFill>
                    <a:srgbClr val="FFFFFF"/>
                  </a:solidFill>
                </a:endParaRPr>
              </a:p>
            </p:txBody>
          </p:sp>
          <p:sp>
            <p:nvSpPr>
              <p:cNvPr id="10369" name="TextBox 30"/>
              <p:cNvSpPr txBox="1">
                <a:spLocks noChangeArrowheads="1"/>
              </p:cNvSpPr>
              <p:nvPr/>
            </p:nvSpPr>
            <p:spPr bwMode="auto">
              <a:xfrm>
                <a:off x="2438400" y="5029200"/>
                <a:ext cx="6172200" cy="5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defTabSz="2926080" eaLnBrk="0" fontAlgn="base" hangingPunct="0">
                  <a:spcBef>
                    <a:spcPct val="0"/>
                  </a:spcBef>
                  <a:spcAft>
                    <a:spcPct val="0"/>
                  </a:spcAft>
                  <a:buSzTx/>
                  <a:buNone/>
                </a:pPr>
                <a:r>
                  <a:rPr lang="en-US" altLang="en-US" sz="5120" b="1" i="1" u="sng" dirty="0">
                    <a:solidFill>
                      <a:srgbClr val="000000"/>
                    </a:solidFill>
                    <a:cs typeface="Arial" charset="0"/>
                  </a:rPr>
                  <a:t>Current Period</a:t>
                </a:r>
                <a:r>
                  <a:rPr lang="en-US" altLang="en-US" sz="5120" b="1" i="1" dirty="0">
                    <a:solidFill>
                      <a:srgbClr val="000000"/>
                    </a:solidFill>
                    <a:cs typeface="Arial" charset="0"/>
                  </a:rPr>
                  <a:t>:  </a:t>
                </a:r>
                <a:r>
                  <a:rPr lang="en-US" altLang="en-US" sz="5120" b="1" dirty="0">
                    <a:solidFill>
                      <a:srgbClr val="000000"/>
                    </a:solidFill>
                    <a:cs typeface="Arial" charset="0"/>
                  </a:rPr>
                  <a:t>Available for new obligations, obligation adjustments, expenditures, and outlays</a:t>
                </a:r>
              </a:p>
            </p:txBody>
          </p:sp>
        </p:grpSp>
        <p:grpSp>
          <p:nvGrpSpPr>
            <p:cNvPr id="10362" name="Group 34"/>
            <p:cNvGrpSpPr>
              <a:grpSpLocks/>
            </p:cNvGrpSpPr>
            <p:nvPr/>
          </p:nvGrpSpPr>
          <p:grpSpPr bwMode="auto">
            <a:xfrm>
              <a:off x="1371600" y="5588288"/>
              <a:ext cx="7239000" cy="521162"/>
              <a:chOff x="1371600" y="5562600"/>
              <a:chExt cx="7239000" cy="521162"/>
            </a:xfrm>
          </p:grpSpPr>
          <p:sp>
            <p:nvSpPr>
              <p:cNvPr id="28" name="Rectangle 27"/>
              <p:cNvSpPr/>
              <p:nvPr/>
            </p:nvSpPr>
            <p:spPr>
              <a:xfrm>
                <a:off x="1371600" y="5739923"/>
                <a:ext cx="762000" cy="230129"/>
              </a:xfrm>
              <a:prstGeom prst="rect">
                <a:avLst/>
              </a:prstGeom>
              <a:pattFill prst="smCheck">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26080" eaLnBrk="0" fontAlgn="base" hangingPunct="0">
                  <a:spcBef>
                    <a:spcPct val="0"/>
                  </a:spcBef>
                  <a:spcAft>
                    <a:spcPct val="0"/>
                  </a:spcAft>
                  <a:defRPr/>
                </a:pPr>
                <a:endParaRPr lang="en-US" sz="7680" dirty="0">
                  <a:solidFill>
                    <a:srgbClr val="FFFFFF"/>
                  </a:solidFill>
                </a:endParaRPr>
              </a:p>
            </p:txBody>
          </p:sp>
          <p:sp>
            <p:nvSpPr>
              <p:cNvPr id="10367" name="TextBox 31"/>
              <p:cNvSpPr txBox="1">
                <a:spLocks noChangeArrowheads="1"/>
              </p:cNvSpPr>
              <p:nvPr/>
            </p:nvSpPr>
            <p:spPr bwMode="auto">
              <a:xfrm>
                <a:off x="2438400" y="5562600"/>
                <a:ext cx="6172200" cy="5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defTabSz="2926080" eaLnBrk="0" fontAlgn="base" hangingPunct="0">
                  <a:spcBef>
                    <a:spcPct val="0"/>
                  </a:spcBef>
                  <a:spcAft>
                    <a:spcPct val="0"/>
                  </a:spcAft>
                  <a:buSzTx/>
                  <a:buNone/>
                </a:pPr>
                <a:r>
                  <a:rPr lang="en-US" altLang="en-US" sz="5120" b="1" i="1" u="sng" dirty="0">
                    <a:solidFill>
                      <a:srgbClr val="000000"/>
                    </a:solidFill>
                    <a:cs typeface="Arial" charset="0"/>
                  </a:rPr>
                  <a:t>Expired Period</a:t>
                </a:r>
                <a:r>
                  <a:rPr lang="en-US" altLang="en-US" sz="5120" b="1" i="1" dirty="0">
                    <a:solidFill>
                      <a:srgbClr val="000000"/>
                    </a:solidFill>
                    <a:cs typeface="Arial" charset="0"/>
                  </a:rPr>
                  <a:t>:  </a:t>
                </a:r>
                <a:r>
                  <a:rPr lang="en-US" altLang="en-US" sz="5120" b="1" dirty="0">
                    <a:solidFill>
                      <a:srgbClr val="000000"/>
                    </a:solidFill>
                    <a:cs typeface="Arial" charset="0"/>
                  </a:rPr>
                  <a:t>Available for obligation adjustments, expenditures, and outlays</a:t>
                </a:r>
              </a:p>
            </p:txBody>
          </p:sp>
        </p:grpSp>
        <p:grpSp>
          <p:nvGrpSpPr>
            <p:cNvPr id="10363" name="Group 35"/>
            <p:cNvGrpSpPr>
              <a:grpSpLocks/>
            </p:cNvGrpSpPr>
            <p:nvPr/>
          </p:nvGrpSpPr>
          <p:grpSpPr bwMode="auto">
            <a:xfrm>
              <a:off x="1371600" y="6147375"/>
              <a:ext cx="7239000" cy="521163"/>
              <a:chOff x="1371600" y="6147375"/>
              <a:chExt cx="7239000" cy="521163"/>
            </a:xfrm>
          </p:grpSpPr>
          <p:sp>
            <p:nvSpPr>
              <p:cNvPr id="29" name="Rectangle 28"/>
              <p:cNvSpPr/>
              <p:nvPr/>
            </p:nvSpPr>
            <p:spPr>
              <a:xfrm>
                <a:off x="1371600" y="6325854"/>
                <a:ext cx="762000" cy="228541"/>
              </a:xfrm>
              <a:prstGeom prst="rect">
                <a:avLst/>
              </a:prstGeom>
              <a:pattFill prst="wdUpDiag">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26080" eaLnBrk="0" fontAlgn="base" hangingPunct="0">
                  <a:spcBef>
                    <a:spcPct val="0"/>
                  </a:spcBef>
                  <a:spcAft>
                    <a:spcPct val="0"/>
                  </a:spcAft>
                  <a:defRPr/>
                </a:pPr>
                <a:endParaRPr lang="en-US" sz="7680" dirty="0">
                  <a:solidFill>
                    <a:srgbClr val="FFFFFF"/>
                  </a:solidFill>
                </a:endParaRPr>
              </a:p>
            </p:txBody>
          </p:sp>
          <p:sp>
            <p:nvSpPr>
              <p:cNvPr id="10365" name="TextBox 32"/>
              <p:cNvSpPr txBox="1">
                <a:spLocks noChangeArrowheads="1"/>
              </p:cNvSpPr>
              <p:nvPr/>
            </p:nvSpPr>
            <p:spPr bwMode="auto">
              <a:xfrm>
                <a:off x="2438400" y="6147375"/>
                <a:ext cx="6172200" cy="5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defTabSz="2926080" eaLnBrk="0" fontAlgn="base" hangingPunct="0">
                  <a:spcBef>
                    <a:spcPct val="0"/>
                  </a:spcBef>
                  <a:spcAft>
                    <a:spcPct val="0"/>
                  </a:spcAft>
                  <a:buSzTx/>
                  <a:buNone/>
                </a:pPr>
                <a:r>
                  <a:rPr lang="en-US" altLang="en-US" sz="5120" b="1" i="1" u="sng" dirty="0">
                    <a:solidFill>
                      <a:srgbClr val="000000"/>
                    </a:solidFill>
                    <a:cs typeface="Arial" charset="0"/>
                  </a:rPr>
                  <a:t>Cancelled</a:t>
                </a:r>
                <a:r>
                  <a:rPr lang="en-US" altLang="en-US" sz="5120" b="1" i="1" dirty="0">
                    <a:solidFill>
                      <a:srgbClr val="000000"/>
                    </a:solidFill>
                    <a:cs typeface="Arial" charset="0"/>
                  </a:rPr>
                  <a:t>:  </a:t>
                </a:r>
                <a:r>
                  <a:rPr lang="en-US" altLang="en-US" sz="5120" b="1" dirty="0">
                    <a:solidFill>
                      <a:srgbClr val="000000"/>
                    </a:solidFill>
                    <a:cs typeface="Arial" charset="0"/>
                  </a:rPr>
                  <a:t>Unavailable for obligations, obligation adjustments, expenditures, and outlays</a:t>
                </a:r>
              </a:p>
            </p:txBody>
          </p:sp>
        </p:grpSp>
      </p:grpSp>
      <p:cxnSp>
        <p:nvCxnSpPr>
          <p:cNvPr id="10352" name="Straight Connector 2"/>
          <p:cNvCxnSpPr>
            <a:cxnSpLocks noChangeShapeType="1"/>
          </p:cNvCxnSpPr>
          <p:nvPr/>
        </p:nvCxnSpPr>
        <p:spPr bwMode="auto">
          <a:xfrm>
            <a:off x="10464802" y="5467256"/>
            <a:ext cx="30480" cy="702056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3" name="Straight Connector 15"/>
          <p:cNvCxnSpPr>
            <a:cxnSpLocks noChangeShapeType="1"/>
          </p:cNvCxnSpPr>
          <p:nvPr/>
        </p:nvCxnSpPr>
        <p:spPr bwMode="auto">
          <a:xfrm>
            <a:off x="12415520" y="6940456"/>
            <a:ext cx="0" cy="5603242"/>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4" name="Straight Connector 18"/>
          <p:cNvCxnSpPr>
            <a:cxnSpLocks noChangeShapeType="1"/>
          </p:cNvCxnSpPr>
          <p:nvPr/>
        </p:nvCxnSpPr>
        <p:spPr bwMode="auto">
          <a:xfrm>
            <a:off x="14366240" y="9688737"/>
            <a:ext cx="0" cy="2799078"/>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5" name="Straight Connector 20"/>
          <p:cNvCxnSpPr>
            <a:cxnSpLocks noChangeShapeType="1"/>
          </p:cNvCxnSpPr>
          <p:nvPr/>
        </p:nvCxnSpPr>
        <p:spPr bwMode="auto">
          <a:xfrm>
            <a:off x="16316960" y="9673495"/>
            <a:ext cx="0" cy="280416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6" name="Straight Connector 8"/>
          <p:cNvCxnSpPr>
            <a:cxnSpLocks noChangeShapeType="1"/>
          </p:cNvCxnSpPr>
          <p:nvPr/>
        </p:nvCxnSpPr>
        <p:spPr bwMode="auto">
          <a:xfrm flipH="1">
            <a:off x="8290560" y="11075575"/>
            <a:ext cx="987552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7" name="Straight Connector 23"/>
          <p:cNvCxnSpPr>
            <a:cxnSpLocks noChangeShapeType="1"/>
          </p:cNvCxnSpPr>
          <p:nvPr/>
        </p:nvCxnSpPr>
        <p:spPr bwMode="auto">
          <a:xfrm flipH="1">
            <a:off x="8290560" y="12477655"/>
            <a:ext cx="217424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8" name="Straight Connector 25"/>
          <p:cNvCxnSpPr>
            <a:cxnSpLocks noChangeShapeType="1"/>
          </p:cNvCxnSpPr>
          <p:nvPr/>
        </p:nvCxnSpPr>
        <p:spPr bwMode="auto">
          <a:xfrm flipH="1">
            <a:off x="8585202" y="9739536"/>
            <a:ext cx="578104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59" name="Straight Connector 29"/>
          <p:cNvCxnSpPr>
            <a:cxnSpLocks noChangeShapeType="1"/>
          </p:cNvCxnSpPr>
          <p:nvPr/>
        </p:nvCxnSpPr>
        <p:spPr bwMode="auto">
          <a:xfrm flipH="1">
            <a:off x="8580122" y="8286656"/>
            <a:ext cx="3835398"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0360" name="Straight Connector 30"/>
          <p:cNvCxnSpPr>
            <a:cxnSpLocks noChangeShapeType="1"/>
          </p:cNvCxnSpPr>
          <p:nvPr/>
        </p:nvCxnSpPr>
        <p:spPr bwMode="auto">
          <a:xfrm flipH="1" flipV="1">
            <a:off x="8569963" y="6869336"/>
            <a:ext cx="1920240" cy="7112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31" name="TextBox 30"/>
          <p:cNvSpPr txBox="1"/>
          <p:nvPr/>
        </p:nvSpPr>
        <p:spPr>
          <a:xfrm>
            <a:off x="10306982" y="20006321"/>
            <a:ext cx="14996159" cy="646331"/>
          </a:xfrm>
          <a:prstGeom prst="rect">
            <a:avLst/>
          </a:prstGeom>
          <a:noFill/>
        </p:spPr>
        <p:txBody>
          <a:bodyPr wrap="square" rtlCol="0">
            <a:spAutoFit/>
          </a:bodyPr>
          <a:lstStyle/>
          <a:p>
            <a:r>
              <a:rPr lang="en-US" sz="3600" dirty="0">
                <a:solidFill>
                  <a:srgbClr val="0033CC"/>
                </a:solidFill>
                <a:hlinkClick r:id="rId4"/>
              </a:rPr>
              <a:t>CLB 009 Planning, Programming, Budgeting, and Execution and Budget Exhibits</a:t>
            </a:r>
            <a:endParaRPr lang="en-US" sz="3600" dirty="0">
              <a:solidFill>
                <a:srgbClr val="0033CC"/>
              </a:solidFill>
              <a:latin typeface="Calibri"/>
            </a:endParaRPr>
          </a:p>
        </p:txBody>
      </p:sp>
      <p:sp>
        <p:nvSpPr>
          <p:cNvPr id="32" name="TextBox 31"/>
          <p:cNvSpPr txBox="1"/>
          <p:nvPr/>
        </p:nvSpPr>
        <p:spPr>
          <a:xfrm>
            <a:off x="9826363" y="20839333"/>
            <a:ext cx="17978845" cy="646331"/>
          </a:xfrm>
          <a:prstGeom prst="rect">
            <a:avLst/>
          </a:prstGeom>
          <a:noFill/>
        </p:spPr>
        <p:txBody>
          <a:bodyPr wrap="square" rtlCol="0">
            <a:spAutoFit/>
          </a:bodyPr>
          <a:lstStyle/>
          <a:p>
            <a:pPr fontAlgn="base"/>
            <a:r>
              <a:rPr lang="en-US" sz="3600" dirty="0">
                <a:hlinkClick r:id="rId5"/>
              </a:rPr>
              <a:t>DoD 7000.14-R Department of Defense Financial Management Regulation (DoD FMR)</a:t>
            </a:r>
            <a:endParaRPr lang="en-US" sz="3600" dirty="0"/>
          </a:p>
        </p:txBody>
      </p:sp>
      <p:sp>
        <p:nvSpPr>
          <p:cNvPr id="34" name="TextBox 33"/>
          <p:cNvSpPr txBox="1"/>
          <p:nvPr/>
        </p:nvSpPr>
        <p:spPr>
          <a:xfrm>
            <a:off x="648319" y="20739813"/>
            <a:ext cx="8046719" cy="646331"/>
          </a:xfrm>
          <a:prstGeom prst="rect">
            <a:avLst/>
          </a:prstGeom>
          <a:noFill/>
        </p:spPr>
        <p:txBody>
          <a:bodyPr wrap="square" rtlCol="0">
            <a:spAutoFit/>
          </a:bodyPr>
          <a:lstStyle/>
          <a:p>
            <a:r>
              <a:rPr lang="en-US" sz="3600" dirty="0">
                <a:solidFill>
                  <a:srgbClr val="0033CC"/>
                </a:solidFill>
                <a:latin typeface="Calibri"/>
                <a:hlinkClick r:id="rId6"/>
              </a:rPr>
              <a:t>Types of Funds Acquipedia Article</a:t>
            </a:r>
            <a:endParaRPr lang="en-US" sz="3600" dirty="0">
              <a:solidFill>
                <a:srgbClr val="0033CC"/>
              </a:solidFill>
              <a:latin typeface="Calibri"/>
            </a:endParaRPr>
          </a:p>
        </p:txBody>
      </p:sp>
      <p:grpSp>
        <p:nvGrpSpPr>
          <p:cNvPr id="33" name="Group 32"/>
          <p:cNvGrpSpPr/>
          <p:nvPr/>
        </p:nvGrpSpPr>
        <p:grpSpPr>
          <a:xfrm>
            <a:off x="30817756" y="19359972"/>
            <a:ext cx="1917195" cy="2239639"/>
            <a:chOff x="8495953" y="6173511"/>
            <a:chExt cx="559293" cy="555765"/>
          </a:xfrm>
        </p:grpSpPr>
        <p:sp>
          <p:nvSpPr>
            <p:cNvPr id="35" name="Right Arrow 34">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36" name="TextBox 35"/>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37" name="Rectangle 36">
            <a:hlinkClick r:id="rId7"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8" name="Group 37"/>
          <p:cNvGrpSpPr/>
          <p:nvPr/>
        </p:nvGrpSpPr>
        <p:grpSpPr>
          <a:xfrm>
            <a:off x="30161906" y="16534041"/>
            <a:ext cx="2843984" cy="2344142"/>
            <a:chOff x="30161906" y="16534041"/>
            <a:chExt cx="2843984" cy="2344142"/>
          </a:xfrm>
        </p:grpSpPr>
        <p:sp>
          <p:nvSpPr>
            <p:cNvPr id="39" name="Right Arrow 38">
              <a:hlinkClick r:id="" action="ppaction://noaction"/>
            </p:cNvPr>
            <p:cNvSpPr/>
            <p:nvPr/>
          </p:nvSpPr>
          <p:spPr>
            <a:xfrm>
              <a:off x="30661571" y="17804918"/>
              <a:ext cx="1917195" cy="107326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40" name="TextBox 39"/>
            <p:cNvSpPr txBox="1"/>
            <p:nvPr/>
          </p:nvSpPr>
          <p:spPr>
            <a:xfrm>
              <a:off x="30161906" y="16534041"/>
              <a:ext cx="2843984" cy="1015663"/>
            </a:xfrm>
            <a:prstGeom prst="rect">
              <a:avLst/>
            </a:prstGeom>
            <a:noFill/>
          </p:spPr>
          <p:txBody>
            <a:bodyPr wrap="none" rtlCol="0">
              <a:spAutoFit/>
            </a:bodyPr>
            <a:lstStyle/>
            <a:p>
              <a:r>
                <a:rPr lang="en-US" sz="6000" b="1" dirty="0">
                  <a:solidFill>
                    <a:prstClr val="black"/>
                  </a:solidFill>
                </a:rPr>
                <a:t>Forward</a:t>
              </a:r>
            </a:p>
          </p:txBody>
        </p:sp>
      </p:grpSp>
      <p:sp>
        <p:nvSpPr>
          <p:cNvPr id="41" name="Rectangle 40">
            <a:hlinkClick r:id="rId8" action="ppaction://hlinksldjump"/>
          </p:cNvPr>
          <p:cNvSpPr/>
          <p:nvPr/>
        </p:nvSpPr>
        <p:spPr>
          <a:xfrm rot="10800000">
            <a:off x="30305827" y="16716806"/>
            <a:ext cx="2612572"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2"/>
    </p:custDataLst>
    <p:extLst>
      <p:ext uri="{BB962C8B-B14F-4D97-AF65-F5344CB8AC3E}">
        <p14:creationId xmlns:p14="http://schemas.microsoft.com/office/powerpoint/2010/main" val="282151661"/>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p:nvPr/>
        </p:nvGrpSpPr>
        <p:grpSpPr>
          <a:xfrm>
            <a:off x="2706629" y="29780"/>
            <a:ext cx="27689491" cy="20666141"/>
            <a:chOff x="274321" y="9306"/>
            <a:chExt cx="8652966" cy="6458169"/>
          </a:xfrm>
        </p:grpSpPr>
        <p:sp>
          <p:nvSpPr>
            <p:cNvPr id="2051" name="AutoShape 4"/>
            <p:cNvSpPr>
              <a:spLocks noChangeAspect="1" noChangeArrowheads="1" noTextEdit="1"/>
            </p:cNvSpPr>
            <p:nvPr/>
          </p:nvSpPr>
          <p:spPr bwMode="auto">
            <a:xfrm>
              <a:off x="396875" y="231775"/>
              <a:ext cx="8416925"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9840" dirty="0"/>
            </a:p>
          </p:txBody>
        </p:sp>
        <p:sp>
          <p:nvSpPr>
            <p:cNvPr id="2053" name="Rectangle 11"/>
            <p:cNvSpPr>
              <a:spLocks noChangeArrowheads="1"/>
            </p:cNvSpPr>
            <p:nvPr/>
          </p:nvSpPr>
          <p:spPr bwMode="auto">
            <a:xfrm>
              <a:off x="304773" y="9306"/>
              <a:ext cx="8622514" cy="461665"/>
            </a:xfrm>
            <a:prstGeom prst="rect">
              <a:avLst/>
            </a:prstGeom>
          </p:spPr>
          <p:txBody>
            <a:bodyPr vert="horz" lIns="313502" tIns="156751" rIns="313502" bIns="156751" rtlCol="0" anchor="ctr">
              <a:normAutofit fontScale="92500" lnSpcReduction="20000"/>
            </a:bodyPr>
            <a:lstStyle/>
            <a:p>
              <a:pPr algn="ctr">
                <a:spcBef>
                  <a:spcPct val="0"/>
                </a:spcBef>
              </a:pPr>
              <a:r>
                <a:rPr lang="en-US" altLang="en-US" sz="9600" dirty="0">
                  <a:latin typeface="+mj-lt"/>
                  <a:ea typeface="+mj-ea"/>
                  <a:cs typeface="+mj-cs"/>
                </a:rPr>
                <a:t>Life Cycle Cost Composition</a:t>
              </a:r>
            </a:p>
          </p:txBody>
        </p:sp>
        <p:sp>
          <p:nvSpPr>
            <p:cNvPr id="2161" name="Freeform 18"/>
            <p:cNvSpPr>
              <a:spLocks noEditPoints="1"/>
            </p:cNvSpPr>
            <p:nvPr/>
          </p:nvSpPr>
          <p:spPr bwMode="auto">
            <a:xfrm>
              <a:off x="4770345" y="2352354"/>
              <a:ext cx="1494127" cy="767243"/>
            </a:xfrm>
            <a:custGeom>
              <a:avLst/>
              <a:gdLst>
                <a:gd name="T0" fmla="*/ 20 w 807"/>
                <a:gd name="T1" fmla="*/ 21 h 292"/>
                <a:gd name="T2" fmla="*/ 20 w 807"/>
                <a:gd name="T3" fmla="*/ 272 h 292"/>
                <a:gd name="T4" fmla="*/ 787 w 807"/>
                <a:gd name="T5" fmla="*/ 272 h 292"/>
                <a:gd name="T6" fmla="*/ 787 w 807"/>
                <a:gd name="T7" fmla="*/ 21 h 292"/>
                <a:gd name="T8" fmla="*/ 20 w 807"/>
                <a:gd name="T9" fmla="*/ 21 h 292"/>
                <a:gd name="T10" fmla="*/ 794 w 807"/>
                <a:gd name="T11" fmla="*/ 14 h 292"/>
                <a:gd name="T12" fmla="*/ 794 w 807"/>
                <a:gd name="T13" fmla="*/ 279 h 292"/>
                <a:gd name="T14" fmla="*/ 13 w 807"/>
                <a:gd name="T15" fmla="*/ 279 h 292"/>
                <a:gd name="T16" fmla="*/ 13 w 807"/>
                <a:gd name="T17" fmla="*/ 14 h 292"/>
                <a:gd name="T18" fmla="*/ 794 w 807"/>
                <a:gd name="T19" fmla="*/ 14 h 292"/>
                <a:gd name="T20" fmla="*/ 7 w 807"/>
                <a:gd name="T21" fmla="*/ 7 h 292"/>
                <a:gd name="T22" fmla="*/ 7 w 807"/>
                <a:gd name="T23" fmla="*/ 285 h 292"/>
                <a:gd name="T24" fmla="*/ 800 w 807"/>
                <a:gd name="T25" fmla="*/ 285 h 292"/>
                <a:gd name="T26" fmla="*/ 800 w 807"/>
                <a:gd name="T27" fmla="*/ 7 h 292"/>
                <a:gd name="T28" fmla="*/ 7 w 807"/>
                <a:gd name="T29" fmla="*/ 7 h 292"/>
                <a:gd name="T30" fmla="*/ 807 w 807"/>
                <a:gd name="T31" fmla="*/ 0 h 292"/>
                <a:gd name="T32" fmla="*/ 807 w 807"/>
                <a:gd name="T33" fmla="*/ 292 h 292"/>
                <a:gd name="T34" fmla="*/ 0 w 807"/>
                <a:gd name="T35" fmla="*/ 292 h 292"/>
                <a:gd name="T36" fmla="*/ 0 w 807"/>
                <a:gd name="T37" fmla="*/ 0 h 292"/>
                <a:gd name="T38" fmla="*/ 807 w 807"/>
                <a:gd name="T39" fmla="*/ 0 h 2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7"/>
                <a:gd name="T61" fmla="*/ 0 h 292"/>
                <a:gd name="T62" fmla="*/ 807 w 807"/>
                <a:gd name="T63" fmla="*/ 292 h 2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7" h="292">
                  <a:moveTo>
                    <a:pt x="20" y="21"/>
                  </a:moveTo>
                  <a:lnTo>
                    <a:pt x="20" y="272"/>
                  </a:lnTo>
                  <a:lnTo>
                    <a:pt x="787" y="272"/>
                  </a:lnTo>
                  <a:lnTo>
                    <a:pt x="787" y="21"/>
                  </a:lnTo>
                  <a:lnTo>
                    <a:pt x="20" y="21"/>
                  </a:lnTo>
                  <a:close/>
                  <a:moveTo>
                    <a:pt x="794" y="14"/>
                  </a:moveTo>
                  <a:lnTo>
                    <a:pt x="794" y="279"/>
                  </a:lnTo>
                  <a:lnTo>
                    <a:pt x="13" y="279"/>
                  </a:lnTo>
                  <a:lnTo>
                    <a:pt x="13" y="14"/>
                  </a:lnTo>
                  <a:lnTo>
                    <a:pt x="794" y="14"/>
                  </a:lnTo>
                  <a:close/>
                  <a:moveTo>
                    <a:pt x="7" y="7"/>
                  </a:moveTo>
                  <a:lnTo>
                    <a:pt x="7" y="285"/>
                  </a:lnTo>
                  <a:lnTo>
                    <a:pt x="800" y="285"/>
                  </a:lnTo>
                  <a:lnTo>
                    <a:pt x="800" y="7"/>
                  </a:lnTo>
                  <a:lnTo>
                    <a:pt x="7" y="7"/>
                  </a:lnTo>
                  <a:close/>
                  <a:moveTo>
                    <a:pt x="807" y="0"/>
                  </a:moveTo>
                  <a:lnTo>
                    <a:pt x="807" y="292"/>
                  </a:lnTo>
                  <a:lnTo>
                    <a:pt x="0" y="292"/>
                  </a:lnTo>
                  <a:lnTo>
                    <a:pt x="0" y="0"/>
                  </a:lnTo>
                  <a:lnTo>
                    <a:pt x="807" y="0"/>
                  </a:lnTo>
                  <a:close/>
                </a:path>
              </a:pathLst>
            </a:custGeom>
            <a:solidFill>
              <a:srgbClr val="000000"/>
            </a:solidFill>
            <a:ln w="3175">
              <a:solidFill>
                <a:srgbClr val="000000"/>
              </a:solidFill>
              <a:bevel/>
              <a:headEnd/>
              <a:tailEnd/>
            </a:ln>
          </p:spPr>
          <p:txBody>
            <a:bodyPr/>
            <a:lstStyle/>
            <a:p>
              <a:endParaRPr lang="en-US" sz="19840" dirty="0"/>
            </a:p>
          </p:txBody>
        </p:sp>
        <p:sp>
          <p:nvSpPr>
            <p:cNvPr id="2058" name="Rectangle 20"/>
            <p:cNvSpPr>
              <a:spLocks noChangeArrowheads="1"/>
            </p:cNvSpPr>
            <p:nvPr/>
          </p:nvSpPr>
          <p:spPr bwMode="auto">
            <a:xfrm>
              <a:off x="5089606" y="2474059"/>
              <a:ext cx="8556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5120" b="1" u="sng" dirty="0">
                  <a:solidFill>
                    <a:srgbClr val="000000"/>
                  </a:solidFill>
                </a:rPr>
                <a:t>MILCON</a:t>
              </a:r>
              <a:r>
                <a:rPr lang="en-US" altLang="en-US" sz="4160" b="1" dirty="0">
                  <a:solidFill>
                    <a:srgbClr val="000000"/>
                  </a:solidFill>
                </a:rPr>
                <a:t> </a:t>
              </a:r>
              <a:endParaRPr lang="en-US" altLang="en-US" sz="7680" dirty="0">
                <a:latin typeface="Times New Roman" pitchFamily="18" charset="0"/>
              </a:endParaRPr>
            </a:p>
          </p:txBody>
        </p:sp>
        <p:sp>
          <p:nvSpPr>
            <p:cNvPr id="2060" name="Rectangle 22"/>
            <p:cNvSpPr>
              <a:spLocks noChangeArrowheads="1"/>
            </p:cNvSpPr>
            <p:nvPr/>
          </p:nvSpPr>
          <p:spPr bwMode="auto">
            <a:xfrm>
              <a:off x="5133188" y="2798128"/>
              <a:ext cx="7684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4480" b="1" dirty="0">
                  <a:solidFill>
                    <a:srgbClr val="000000"/>
                  </a:solidFill>
                </a:rPr>
                <a:t>Facilities</a:t>
              </a:r>
              <a:endParaRPr lang="en-US" altLang="en-US" sz="7680" dirty="0">
                <a:latin typeface="Times New Roman" pitchFamily="18" charset="0"/>
              </a:endParaRPr>
            </a:p>
          </p:txBody>
        </p:sp>
        <p:sp>
          <p:nvSpPr>
            <p:cNvPr id="2157" name="Freeform 31"/>
            <p:cNvSpPr>
              <a:spLocks noEditPoints="1"/>
            </p:cNvSpPr>
            <p:nvPr/>
          </p:nvSpPr>
          <p:spPr bwMode="auto">
            <a:xfrm>
              <a:off x="6887944" y="4331827"/>
              <a:ext cx="1609298" cy="940141"/>
            </a:xfrm>
            <a:custGeom>
              <a:avLst/>
              <a:gdLst>
                <a:gd name="T0" fmla="*/ 21 w 946"/>
                <a:gd name="T1" fmla="*/ 20 h 427"/>
                <a:gd name="T2" fmla="*/ 21 w 946"/>
                <a:gd name="T3" fmla="*/ 407 h 427"/>
                <a:gd name="T4" fmla="*/ 926 w 946"/>
                <a:gd name="T5" fmla="*/ 407 h 427"/>
                <a:gd name="T6" fmla="*/ 926 w 946"/>
                <a:gd name="T7" fmla="*/ 20 h 427"/>
                <a:gd name="T8" fmla="*/ 21 w 946"/>
                <a:gd name="T9" fmla="*/ 20 h 427"/>
                <a:gd name="T10" fmla="*/ 932 w 946"/>
                <a:gd name="T11" fmla="*/ 14 h 427"/>
                <a:gd name="T12" fmla="*/ 932 w 946"/>
                <a:gd name="T13" fmla="*/ 414 h 427"/>
                <a:gd name="T14" fmla="*/ 14 w 946"/>
                <a:gd name="T15" fmla="*/ 414 h 427"/>
                <a:gd name="T16" fmla="*/ 14 w 946"/>
                <a:gd name="T17" fmla="*/ 14 h 427"/>
                <a:gd name="T18" fmla="*/ 932 w 946"/>
                <a:gd name="T19" fmla="*/ 14 h 427"/>
                <a:gd name="T20" fmla="*/ 7 w 946"/>
                <a:gd name="T21" fmla="*/ 7 h 427"/>
                <a:gd name="T22" fmla="*/ 7 w 946"/>
                <a:gd name="T23" fmla="*/ 421 h 427"/>
                <a:gd name="T24" fmla="*/ 939 w 946"/>
                <a:gd name="T25" fmla="*/ 421 h 427"/>
                <a:gd name="T26" fmla="*/ 939 w 946"/>
                <a:gd name="T27" fmla="*/ 7 h 427"/>
                <a:gd name="T28" fmla="*/ 7 w 946"/>
                <a:gd name="T29" fmla="*/ 7 h 427"/>
                <a:gd name="T30" fmla="*/ 946 w 946"/>
                <a:gd name="T31" fmla="*/ 0 h 427"/>
                <a:gd name="T32" fmla="*/ 946 w 946"/>
                <a:gd name="T33" fmla="*/ 427 h 427"/>
                <a:gd name="T34" fmla="*/ 0 w 946"/>
                <a:gd name="T35" fmla="*/ 427 h 427"/>
                <a:gd name="T36" fmla="*/ 0 w 946"/>
                <a:gd name="T37" fmla="*/ 0 h 427"/>
                <a:gd name="T38" fmla="*/ 946 w 946"/>
                <a:gd name="T39" fmla="*/ 0 h 4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6"/>
                <a:gd name="T61" fmla="*/ 0 h 427"/>
                <a:gd name="T62" fmla="*/ 946 w 946"/>
                <a:gd name="T63" fmla="*/ 427 h 4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6" h="427">
                  <a:moveTo>
                    <a:pt x="21" y="20"/>
                  </a:moveTo>
                  <a:lnTo>
                    <a:pt x="21" y="407"/>
                  </a:lnTo>
                  <a:lnTo>
                    <a:pt x="926" y="407"/>
                  </a:lnTo>
                  <a:lnTo>
                    <a:pt x="926" y="20"/>
                  </a:lnTo>
                  <a:lnTo>
                    <a:pt x="21" y="20"/>
                  </a:lnTo>
                  <a:close/>
                  <a:moveTo>
                    <a:pt x="932" y="14"/>
                  </a:moveTo>
                  <a:lnTo>
                    <a:pt x="932" y="414"/>
                  </a:lnTo>
                  <a:lnTo>
                    <a:pt x="14" y="414"/>
                  </a:lnTo>
                  <a:lnTo>
                    <a:pt x="14" y="14"/>
                  </a:lnTo>
                  <a:lnTo>
                    <a:pt x="932" y="14"/>
                  </a:lnTo>
                  <a:close/>
                  <a:moveTo>
                    <a:pt x="7" y="7"/>
                  </a:moveTo>
                  <a:lnTo>
                    <a:pt x="7" y="421"/>
                  </a:lnTo>
                  <a:lnTo>
                    <a:pt x="939" y="421"/>
                  </a:lnTo>
                  <a:lnTo>
                    <a:pt x="939" y="7"/>
                  </a:lnTo>
                  <a:lnTo>
                    <a:pt x="7" y="7"/>
                  </a:lnTo>
                  <a:close/>
                  <a:moveTo>
                    <a:pt x="946" y="0"/>
                  </a:moveTo>
                  <a:lnTo>
                    <a:pt x="946" y="427"/>
                  </a:lnTo>
                  <a:lnTo>
                    <a:pt x="0" y="427"/>
                  </a:lnTo>
                  <a:lnTo>
                    <a:pt x="0" y="0"/>
                  </a:lnTo>
                  <a:lnTo>
                    <a:pt x="946" y="0"/>
                  </a:lnTo>
                  <a:close/>
                </a:path>
              </a:pathLst>
            </a:custGeom>
            <a:solidFill>
              <a:srgbClr val="000000"/>
            </a:solidFill>
            <a:ln w="3175">
              <a:solidFill>
                <a:srgbClr val="000000"/>
              </a:solidFill>
              <a:bevel/>
              <a:headEnd/>
              <a:tailEnd/>
            </a:ln>
          </p:spPr>
          <p:txBody>
            <a:bodyPr/>
            <a:lstStyle/>
            <a:p>
              <a:endParaRPr lang="en-US" sz="19840" dirty="0"/>
            </a:p>
          </p:txBody>
        </p:sp>
        <p:sp>
          <p:nvSpPr>
            <p:cNvPr id="2067" name="Rectangle 33"/>
            <p:cNvSpPr>
              <a:spLocks noChangeArrowheads="1"/>
            </p:cNvSpPr>
            <p:nvPr/>
          </p:nvSpPr>
          <p:spPr bwMode="auto">
            <a:xfrm>
              <a:off x="6926535" y="4417680"/>
              <a:ext cx="15286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5120" b="1" u="sng" dirty="0">
                  <a:solidFill>
                    <a:srgbClr val="000000"/>
                  </a:solidFill>
                </a:rPr>
                <a:t>Disposal</a:t>
              </a:r>
              <a:endParaRPr lang="en-US" altLang="en-US" sz="5120" u="sng" dirty="0">
                <a:latin typeface="Times New Roman" pitchFamily="18" charset="0"/>
              </a:endParaRPr>
            </a:p>
          </p:txBody>
        </p:sp>
        <p:sp>
          <p:nvSpPr>
            <p:cNvPr id="2069" name="Rectangle 36"/>
            <p:cNvSpPr>
              <a:spLocks noChangeArrowheads="1"/>
            </p:cNvSpPr>
            <p:nvPr/>
          </p:nvSpPr>
          <p:spPr bwMode="auto">
            <a:xfrm>
              <a:off x="7016126" y="4723520"/>
              <a:ext cx="13565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480" b="1" dirty="0">
                  <a:solidFill>
                    <a:srgbClr val="000000"/>
                  </a:solidFill>
                </a:rPr>
                <a:t>O&amp;M (or others </a:t>
              </a:r>
              <a:endParaRPr lang="en-US" altLang="en-US" sz="4480" dirty="0">
                <a:latin typeface="Times New Roman" pitchFamily="18" charset="0"/>
              </a:endParaRPr>
            </a:p>
          </p:txBody>
        </p:sp>
        <p:sp>
          <p:nvSpPr>
            <p:cNvPr id="2070" name="Rectangle 37"/>
            <p:cNvSpPr>
              <a:spLocks noChangeArrowheads="1"/>
            </p:cNvSpPr>
            <p:nvPr/>
          </p:nvSpPr>
          <p:spPr bwMode="auto">
            <a:xfrm>
              <a:off x="7048186" y="4923478"/>
              <a:ext cx="1291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480" b="1" dirty="0">
                  <a:solidFill>
                    <a:srgbClr val="000000"/>
                  </a:solidFill>
                </a:rPr>
                <a:t>as appropriate</a:t>
              </a:r>
              <a:r>
                <a:rPr lang="en-US" altLang="en-US" sz="4160" b="1" dirty="0">
                  <a:solidFill>
                    <a:srgbClr val="000000"/>
                  </a:solidFill>
                </a:rPr>
                <a:t>)</a:t>
              </a:r>
              <a:endParaRPr lang="en-US" altLang="en-US" sz="7680" dirty="0">
                <a:latin typeface="Times New Roman" pitchFamily="18" charset="0"/>
              </a:endParaRPr>
            </a:p>
          </p:txBody>
        </p:sp>
        <p:sp>
          <p:nvSpPr>
            <p:cNvPr id="2071" name="Rectangle 38"/>
            <p:cNvSpPr>
              <a:spLocks noChangeArrowheads="1"/>
            </p:cNvSpPr>
            <p:nvPr/>
          </p:nvSpPr>
          <p:spPr bwMode="auto">
            <a:xfrm>
              <a:off x="896028" y="2322784"/>
              <a:ext cx="8190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480" b="1" dirty="0">
                  <a:solidFill>
                    <a:srgbClr val="919191"/>
                  </a:solidFill>
                </a:rPr>
                <a:t>RDT &amp; E  </a:t>
              </a:r>
              <a:endParaRPr lang="en-US" altLang="en-US" sz="8960" dirty="0">
                <a:latin typeface="Times New Roman" pitchFamily="18" charset="0"/>
              </a:endParaRPr>
            </a:p>
          </p:txBody>
        </p:sp>
        <p:sp>
          <p:nvSpPr>
            <p:cNvPr id="2072" name="Rectangle 39"/>
            <p:cNvSpPr>
              <a:spLocks noChangeArrowheads="1"/>
            </p:cNvSpPr>
            <p:nvPr/>
          </p:nvSpPr>
          <p:spPr bwMode="auto">
            <a:xfrm>
              <a:off x="830940" y="2489471"/>
              <a:ext cx="650875" cy="15875"/>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4800" dirty="0"/>
            </a:p>
          </p:txBody>
        </p:sp>
        <p:sp>
          <p:nvSpPr>
            <p:cNvPr id="2073" name="Rectangle 40"/>
            <p:cNvSpPr>
              <a:spLocks noChangeArrowheads="1"/>
            </p:cNvSpPr>
            <p:nvPr/>
          </p:nvSpPr>
          <p:spPr bwMode="auto">
            <a:xfrm>
              <a:off x="830940" y="2518046"/>
              <a:ext cx="2086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919191"/>
                  </a:solidFill>
                </a:rPr>
                <a:t>Development Costs of </a:t>
              </a:r>
              <a:endParaRPr lang="en-US" altLang="en-US" sz="4800" dirty="0">
                <a:latin typeface="Times New Roman" pitchFamily="18" charset="0"/>
              </a:endParaRPr>
            </a:p>
          </p:txBody>
        </p:sp>
        <p:sp>
          <p:nvSpPr>
            <p:cNvPr id="2074" name="Rectangle 41"/>
            <p:cNvSpPr>
              <a:spLocks noChangeArrowheads="1"/>
            </p:cNvSpPr>
            <p:nvPr/>
          </p:nvSpPr>
          <p:spPr bwMode="auto">
            <a:xfrm>
              <a:off x="830940" y="2694259"/>
              <a:ext cx="19571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919191"/>
                  </a:solidFill>
                </a:rPr>
                <a:t>PME &amp; Support Items</a:t>
              </a:r>
              <a:endParaRPr lang="en-US" altLang="en-US" sz="4800" dirty="0">
                <a:latin typeface="Times New Roman" pitchFamily="18" charset="0"/>
              </a:endParaRPr>
            </a:p>
          </p:txBody>
        </p:sp>
        <p:sp>
          <p:nvSpPr>
            <p:cNvPr id="2075" name="Rectangle 42"/>
            <p:cNvSpPr>
              <a:spLocks noChangeArrowheads="1"/>
            </p:cNvSpPr>
            <p:nvPr/>
          </p:nvSpPr>
          <p:spPr bwMode="auto">
            <a:xfrm>
              <a:off x="830940" y="2889521"/>
              <a:ext cx="19586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919191"/>
                  </a:solidFill>
                </a:rPr>
                <a:t>Systems Engineering</a:t>
              </a:r>
              <a:endParaRPr lang="en-US" altLang="en-US" sz="4800" dirty="0">
                <a:latin typeface="Times New Roman" pitchFamily="18" charset="0"/>
              </a:endParaRPr>
            </a:p>
          </p:txBody>
        </p:sp>
        <p:sp>
          <p:nvSpPr>
            <p:cNvPr id="2076" name="Rectangle 43"/>
            <p:cNvSpPr>
              <a:spLocks noChangeArrowheads="1"/>
            </p:cNvSpPr>
            <p:nvPr/>
          </p:nvSpPr>
          <p:spPr bwMode="auto">
            <a:xfrm>
              <a:off x="830940" y="3086371"/>
              <a:ext cx="20217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919191"/>
                  </a:solidFill>
                </a:rPr>
                <a:t>Program Management</a:t>
              </a:r>
              <a:endParaRPr lang="en-US" altLang="en-US" sz="4800" dirty="0">
                <a:latin typeface="Times New Roman" pitchFamily="18" charset="0"/>
              </a:endParaRPr>
            </a:p>
          </p:txBody>
        </p:sp>
        <p:sp>
          <p:nvSpPr>
            <p:cNvPr id="2077" name="Rectangle 44"/>
            <p:cNvSpPr>
              <a:spLocks noChangeArrowheads="1"/>
            </p:cNvSpPr>
            <p:nvPr/>
          </p:nvSpPr>
          <p:spPr bwMode="auto">
            <a:xfrm>
              <a:off x="830940" y="3281634"/>
              <a:ext cx="16022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919191"/>
                  </a:solidFill>
                </a:rPr>
                <a:t>Test &amp; Evaluation</a:t>
              </a:r>
              <a:endParaRPr lang="en-US" altLang="en-US" sz="4800" dirty="0">
                <a:latin typeface="Times New Roman" pitchFamily="18" charset="0"/>
              </a:endParaRPr>
            </a:p>
          </p:txBody>
        </p:sp>
        <p:grpSp>
          <p:nvGrpSpPr>
            <p:cNvPr id="2078" name="Group 49"/>
            <p:cNvGrpSpPr>
              <a:grpSpLocks/>
            </p:cNvGrpSpPr>
            <p:nvPr/>
          </p:nvGrpSpPr>
          <p:grpSpPr bwMode="auto">
            <a:xfrm>
              <a:off x="720606" y="2090335"/>
              <a:ext cx="2999655" cy="1477354"/>
              <a:chOff x="630" y="1423"/>
              <a:chExt cx="1519" cy="785"/>
            </a:xfrm>
          </p:grpSpPr>
          <p:sp>
            <p:nvSpPr>
              <p:cNvPr id="2152" name="Rectangle 47"/>
              <p:cNvSpPr>
                <a:spLocks noChangeArrowheads="1"/>
              </p:cNvSpPr>
              <p:nvPr/>
            </p:nvSpPr>
            <p:spPr bwMode="auto">
              <a:xfrm>
                <a:off x="641" y="1433"/>
                <a:ext cx="1508" cy="76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11520" dirty="0"/>
              </a:p>
            </p:txBody>
          </p:sp>
          <p:sp>
            <p:nvSpPr>
              <p:cNvPr id="2153" name="Freeform 48"/>
              <p:cNvSpPr>
                <a:spLocks noEditPoints="1"/>
              </p:cNvSpPr>
              <p:nvPr/>
            </p:nvSpPr>
            <p:spPr bwMode="auto">
              <a:xfrm>
                <a:off x="630" y="1423"/>
                <a:ext cx="1518" cy="785"/>
              </a:xfrm>
              <a:custGeom>
                <a:avLst/>
                <a:gdLst>
                  <a:gd name="T0" fmla="*/ 21 w 1251"/>
                  <a:gd name="T1" fmla="*/ 21 h 785"/>
                  <a:gd name="T2" fmla="*/ 21 w 1251"/>
                  <a:gd name="T3" fmla="*/ 764 h 785"/>
                  <a:gd name="T4" fmla="*/ 1231 w 1251"/>
                  <a:gd name="T5" fmla="*/ 764 h 785"/>
                  <a:gd name="T6" fmla="*/ 1231 w 1251"/>
                  <a:gd name="T7" fmla="*/ 21 h 785"/>
                  <a:gd name="T8" fmla="*/ 21 w 1251"/>
                  <a:gd name="T9" fmla="*/ 21 h 785"/>
                  <a:gd name="T10" fmla="*/ 1238 w 1251"/>
                  <a:gd name="T11" fmla="*/ 14 h 785"/>
                  <a:gd name="T12" fmla="*/ 1238 w 1251"/>
                  <a:gd name="T13" fmla="*/ 771 h 785"/>
                  <a:gd name="T14" fmla="*/ 14 w 1251"/>
                  <a:gd name="T15" fmla="*/ 771 h 785"/>
                  <a:gd name="T16" fmla="*/ 14 w 1251"/>
                  <a:gd name="T17" fmla="*/ 14 h 785"/>
                  <a:gd name="T18" fmla="*/ 1238 w 1251"/>
                  <a:gd name="T19" fmla="*/ 14 h 785"/>
                  <a:gd name="T20" fmla="*/ 7 w 1251"/>
                  <a:gd name="T21" fmla="*/ 7 h 785"/>
                  <a:gd name="T22" fmla="*/ 7 w 1251"/>
                  <a:gd name="T23" fmla="*/ 778 h 785"/>
                  <a:gd name="T24" fmla="*/ 1244 w 1251"/>
                  <a:gd name="T25" fmla="*/ 778 h 785"/>
                  <a:gd name="T26" fmla="*/ 1244 w 1251"/>
                  <a:gd name="T27" fmla="*/ 7 h 785"/>
                  <a:gd name="T28" fmla="*/ 7 w 1251"/>
                  <a:gd name="T29" fmla="*/ 7 h 785"/>
                  <a:gd name="T30" fmla="*/ 1251 w 1251"/>
                  <a:gd name="T31" fmla="*/ 0 h 785"/>
                  <a:gd name="T32" fmla="*/ 1251 w 1251"/>
                  <a:gd name="T33" fmla="*/ 785 h 785"/>
                  <a:gd name="T34" fmla="*/ 0 w 1251"/>
                  <a:gd name="T35" fmla="*/ 785 h 785"/>
                  <a:gd name="T36" fmla="*/ 0 w 1251"/>
                  <a:gd name="T37" fmla="*/ 0 h 785"/>
                  <a:gd name="T38" fmla="*/ 1251 w 1251"/>
                  <a:gd name="T39" fmla="*/ 0 h 7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1"/>
                  <a:gd name="T61" fmla="*/ 0 h 785"/>
                  <a:gd name="T62" fmla="*/ 1251 w 1251"/>
                  <a:gd name="T63" fmla="*/ 785 h 7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1" h="785">
                    <a:moveTo>
                      <a:pt x="21" y="21"/>
                    </a:moveTo>
                    <a:lnTo>
                      <a:pt x="21" y="764"/>
                    </a:lnTo>
                    <a:lnTo>
                      <a:pt x="1231" y="764"/>
                    </a:lnTo>
                    <a:lnTo>
                      <a:pt x="1231" y="21"/>
                    </a:lnTo>
                    <a:lnTo>
                      <a:pt x="21" y="21"/>
                    </a:lnTo>
                    <a:close/>
                    <a:moveTo>
                      <a:pt x="1238" y="14"/>
                    </a:moveTo>
                    <a:lnTo>
                      <a:pt x="1238" y="771"/>
                    </a:lnTo>
                    <a:lnTo>
                      <a:pt x="14" y="771"/>
                    </a:lnTo>
                    <a:lnTo>
                      <a:pt x="14" y="14"/>
                    </a:lnTo>
                    <a:lnTo>
                      <a:pt x="1238" y="14"/>
                    </a:lnTo>
                    <a:close/>
                    <a:moveTo>
                      <a:pt x="7" y="7"/>
                    </a:moveTo>
                    <a:lnTo>
                      <a:pt x="7" y="778"/>
                    </a:lnTo>
                    <a:lnTo>
                      <a:pt x="1244" y="778"/>
                    </a:lnTo>
                    <a:lnTo>
                      <a:pt x="1244" y="7"/>
                    </a:lnTo>
                    <a:lnTo>
                      <a:pt x="7" y="7"/>
                    </a:lnTo>
                    <a:close/>
                    <a:moveTo>
                      <a:pt x="1251" y="0"/>
                    </a:moveTo>
                    <a:lnTo>
                      <a:pt x="1251" y="785"/>
                    </a:lnTo>
                    <a:lnTo>
                      <a:pt x="0" y="785"/>
                    </a:lnTo>
                    <a:lnTo>
                      <a:pt x="0" y="0"/>
                    </a:lnTo>
                    <a:lnTo>
                      <a:pt x="1251" y="0"/>
                    </a:lnTo>
                    <a:close/>
                  </a:path>
                </a:pathLst>
              </a:custGeom>
              <a:solidFill>
                <a:srgbClr val="000000"/>
              </a:solidFill>
              <a:ln w="3175">
                <a:solidFill>
                  <a:srgbClr val="000000"/>
                </a:solidFill>
                <a:bevel/>
                <a:headEnd/>
                <a:tailEnd/>
              </a:ln>
            </p:spPr>
            <p:txBody>
              <a:bodyPr/>
              <a:lstStyle/>
              <a:p>
                <a:endParaRPr lang="en-US" sz="8960" dirty="0"/>
              </a:p>
            </p:txBody>
          </p:sp>
        </p:grpSp>
        <p:sp>
          <p:nvSpPr>
            <p:cNvPr id="2079" name="Rectangle 50"/>
            <p:cNvSpPr>
              <a:spLocks noChangeArrowheads="1"/>
            </p:cNvSpPr>
            <p:nvPr/>
          </p:nvSpPr>
          <p:spPr bwMode="auto">
            <a:xfrm>
              <a:off x="830940" y="2179318"/>
              <a:ext cx="1051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760" b="1" u="sng" dirty="0">
                  <a:solidFill>
                    <a:srgbClr val="000000"/>
                  </a:solidFill>
                </a:rPr>
                <a:t>RDT &amp; E  </a:t>
              </a:r>
              <a:endParaRPr lang="en-US" altLang="en-US" sz="5760" u="sng" dirty="0">
                <a:latin typeface="Times New Roman" pitchFamily="18" charset="0"/>
              </a:endParaRPr>
            </a:p>
          </p:txBody>
        </p:sp>
        <p:sp>
          <p:nvSpPr>
            <p:cNvPr id="2081" name="Rectangle 52"/>
            <p:cNvSpPr>
              <a:spLocks noChangeArrowheads="1"/>
            </p:cNvSpPr>
            <p:nvPr/>
          </p:nvSpPr>
          <p:spPr bwMode="auto">
            <a:xfrm>
              <a:off x="830940" y="2452959"/>
              <a:ext cx="2086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000000"/>
                  </a:solidFill>
                </a:rPr>
                <a:t>Development Costs of </a:t>
              </a:r>
              <a:endParaRPr lang="en-US" altLang="en-US" sz="4800" dirty="0">
                <a:latin typeface="Times New Roman" pitchFamily="18" charset="0"/>
              </a:endParaRPr>
            </a:p>
          </p:txBody>
        </p:sp>
        <p:sp>
          <p:nvSpPr>
            <p:cNvPr id="2082" name="Rectangle 53"/>
            <p:cNvSpPr>
              <a:spLocks noChangeArrowheads="1"/>
            </p:cNvSpPr>
            <p:nvPr/>
          </p:nvSpPr>
          <p:spPr bwMode="auto">
            <a:xfrm>
              <a:off x="1039948" y="2656919"/>
              <a:ext cx="19571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000000"/>
                  </a:solidFill>
                </a:rPr>
                <a:t>PME &amp; Support Items</a:t>
              </a:r>
              <a:endParaRPr lang="en-US" altLang="en-US" sz="4800" dirty="0">
                <a:latin typeface="Times New Roman" pitchFamily="18" charset="0"/>
              </a:endParaRPr>
            </a:p>
          </p:txBody>
        </p:sp>
        <p:sp>
          <p:nvSpPr>
            <p:cNvPr id="2083" name="Rectangle 54"/>
            <p:cNvSpPr>
              <a:spLocks noChangeArrowheads="1"/>
            </p:cNvSpPr>
            <p:nvPr/>
          </p:nvSpPr>
          <p:spPr bwMode="auto">
            <a:xfrm>
              <a:off x="830940" y="2860879"/>
              <a:ext cx="19586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000000"/>
                  </a:solidFill>
                </a:rPr>
                <a:t>Systems Engineering</a:t>
              </a:r>
              <a:endParaRPr lang="en-US" altLang="en-US" sz="4800" dirty="0">
                <a:latin typeface="Times New Roman" pitchFamily="18" charset="0"/>
              </a:endParaRPr>
            </a:p>
          </p:txBody>
        </p:sp>
        <p:sp>
          <p:nvSpPr>
            <p:cNvPr id="2084" name="Rectangle 55"/>
            <p:cNvSpPr>
              <a:spLocks noChangeArrowheads="1"/>
            </p:cNvSpPr>
            <p:nvPr/>
          </p:nvSpPr>
          <p:spPr bwMode="auto">
            <a:xfrm>
              <a:off x="830940" y="3064839"/>
              <a:ext cx="20217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000000"/>
                  </a:solidFill>
                </a:rPr>
                <a:t>Program Management</a:t>
              </a:r>
              <a:endParaRPr lang="en-US" altLang="en-US" sz="4800" dirty="0">
                <a:latin typeface="Times New Roman" pitchFamily="18" charset="0"/>
              </a:endParaRPr>
            </a:p>
          </p:txBody>
        </p:sp>
        <p:sp>
          <p:nvSpPr>
            <p:cNvPr id="2085" name="Rectangle 56"/>
            <p:cNvSpPr>
              <a:spLocks noChangeArrowheads="1"/>
            </p:cNvSpPr>
            <p:nvPr/>
          </p:nvSpPr>
          <p:spPr bwMode="auto">
            <a:xfrm>
              <a:off x="830940" y="3268798"/>
              <a:ext cx="16022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800" b="1" dirty="0">
                  <a:solidFill>
                    <a:srgbClr val="000000"/>
                  </a:solidFill>
                </a:rPr>
                <a:t>Test &amp; Evaluation</a:t>
              </a:r>
              <a:endParaRPr lang="en-US" altLang="en-US" sz="4800" dirty="0">
                <a:latin typeface="Times New Roman" pitchFamily="18" charset="0"/>
              </a:endParaRPr>
            </a:p>
          </p:txBody>
        </p:sp>
        <p:sp>
          <p:nvSpPr>
            <p:cNvPr id="2086" name="Rectangle 57"/>
            <p:cNvSpPr>
              <a:spLocks noChangeArrowheads="1"/>
            </p:cNvSpPr>
            <p:nvPr/>
          </p:nvSpPr>
          <p:spPr bwMode="auto">
            <a:xfrm>
              <a:off x="1096372" y="1788430"/>
              <a:ext cx="1801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120" b="1" dirty="0">
                  <a:solidFill>
                    <a:srgbClr val="000000"/>
                  </a:solidFill>
                </a:rPr>
                <a:t>Development Cost</a:t>
              </a:r>
              <a:endParaRPr lang="en-US" altLang="en-US" sz="5120" dirty="0">
                <a:latin typeface="Times New Roman" pitchFamily="18" charset="0"/>
              </a:endParaRPr>
            </a:p>
          </p:txBody>
        </p:sp>
        <p:sp>
          <p:nvSpPr>
            <p:cNvPr id="2087" name="Rectangle 58"/>
            <p:cNvSpPr>
              <a:spLocks noChangeArrowheads="1"/>
            </p:cNvSpPr>
            <p:nvPr/>
          </p:nvSpPr>
          <p:spPr bwMode="auto">
            <a:xfrm>
              <a:off x="7079683" y="2652621"/>
              <a:ext cx="11381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160" b="1" dirty="0">
                  <a:solidFill>
                    <a:srgbClr val="919191"/>
                  </a:solidFill>
                </a:rPr>
                <a:t>Operations  &amp; </a:t>
              </a:r>
              <a:endParaRPr lang="en-US" altLang="en-US" sz="7680" dirty="0">
                <a:latin typeface="Times New Roman" pitchFamily="18" charset="0"/>
              </a:endParaRPr>
            </a:p>
          </p:txBody>
        </p:sp>
        <p:sp>
          <p:nvSpPr>
            <p:cNvPr id="2088" name="Rectangle 59"/>
            <p:cNvSpPr>
              <a:spLocks noChangeArrowheads="1"/>
            </p:cNvSpPr>
            <p:nvPr/>
          </p:nvSpPr>
          <p:spPr bwMode="auto">
            <a:xfrm>
              <a:off x="7112227" y="2819308"/>
              <a:ext cx="1066800" cy="15875"/>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7680" dirty="0"/>
            </a:p>
          </p:txBody>
        </p:sp>
        <p:sp>
          <p:nvSpPr>
            <p:cNvPr id="2089" name="Rectangle 60"/>
            <p:cNvSpPr>
              <a:spLocks noChangeArrowheads="1"/>
            </p:cNvSpPr>
            <p:nvPr/>
          </p:nvSpPr>
          <p:spPr bwMode="auto">
            <a:xfrm>
              <a:off x="7328127" y="2828833"/>
              <a:ext cx="6386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160" b="1" dirty="0">
                  <a:solidFill>
                    <a:srgbClr val="919191"/>
                  </a:solidFill>
                </a:rPr>
                <a:t>Support</a:t>
              </a:r>
              <a:endParaRPr lang="en-US" altLang="en-US" sz="7680" dirty="0">
                <a:latin typeface="Times New Roman" pitchFamily="18" charset="0"/>
              </a:endParaRPr>
            </a:p>
          </p:txBody>
        </p:sp>
        <p:sp>
          <p:nvSpPr>
            <p:cNvPr id="2090" name="Rectangle 61"/>
            <p:cNvSpPr>
              <a:spLocks noChangeArrowheads="1"/>
            </p:cNvSpPr>
            <p:nvPr/>
          </p:nvSpPr>
          <p:spPr bwMode="auto">
            <a:xfrm>
              <a:off x="7334477" y="2995521"/>
              <a:ext cx="622300" cy="15875"/>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7680" dirty="0"/>
            </a:p>
          </p:txBody>
        </p:sp>
        <p:sp>
          <p:nvSpPr>
            <p:cNvPr id="2091" name="Rectangle 62"/>
            <p:cNvSpPr>
              <a:spLocks noChangeArrowheads="1"/>
            </p:cNvSpPr>
            <p:nvPr/>
          </p:nvSpPr>
          <p:spPr bwMode="auto">
            <a:xfrm>
              <a:off x="7617052" y="3046321"/>
              <a:ext cx="586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160" dirty="0">
                  <a:solidFill>
                    <a:srgbClr val="919191"/>
                  </a:solidFill>
                </a:rPr>
                <a:t>•</a:t>
              </a:r>
              <a:endParaRPr lang="en-US" altLang="en-US" sz="7680" dirty="0">
                <a:latin typeface="Times New Roman" pitchFamily="18" charset="0"/>
              </a:endParaRPr>
            </a:p>
          </p:txBody>
        </p:sp>
        <p:sp>
          <p:nvSpPr>
            <p:cNvPr id="2092" name="Rectangle 63"/>
            <p:cNvSpPr>
              <a:spLocks noChangeArrowheads="1"/>
            </p:cNvSpPr>
            <p:nvPr/>
          </p:nvSpPr>
          <p:spPr bwMode="auto">
            <a:xfrm>
              <a:off x="7039996" y="3041558"/>
              <a:ext cx="1221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160" b="1" dirty="0">
                  <a:solidFill>
                    <a:srgbClr val="919191"/>
                  </a:solidFill>
                </a:rPr>
                <a:t>O&amp;M, MILPERS</a:t>
              </a:r>
              <a:endParaRPr lang="en-US" altLang="en-US" sz="7680" dirty="0">
                <a:latin typeface="Times New Roman" pitchFamily="18" charset="0"/>
              </a:endParaRPr>
            </a:p>
          </p:txBody>
        </p:sp>
        <p:grpSp>
          <p:nvGrpSpPr>
            <p:cNvPr id="2093" name="Group 68"/>
            <p:cNvGrpSpPr>
              <a:grpSpLocks/>
            </p:cNvGrpSpPr>
            <p:nvPr/>
          </p:nvGrpSpPr>
          <p:grpSpPr bwMode="auto">
            <a:xfrm>
              <a:off x="6744834" y="2293181"/>
              <a:ext cx="1956056" cy="1506280"/>
              <a:chOff x="4254" y="1673"/>
              <a:chExt cx="1026" cy="495"/>
            </a:xfrm>
            <a:effectLst/>
          </p:grpSpPr>
          <p:sp>
            <p:nvSpPr>
              <p:cNvPr id="2148" name="Rectangle 66"/>
              <p:cNvSpPr>
                <a:spLocks noChangeArrowheads="1"/>
              </p:cNvSpPr>
              <p:nvPr/>
            </p:nvSpPr>
            <p:spPr bwMode="auto">
              <a:xfrm>
                <a:off x="4284" y="1684"/>
                <a:ext cx="916" cy="4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7680" dirty="0"/>
              </a:p>
            </p:txBody>
          </p:sp>
          <p:sp>
            <p:nvSpPr>
              <p:cNvPr id="2149" name="Freeform 67"/>
              <p:cNvSpPr>
                <a:spLocks noEditPoints="1"/>
              </p:cNvSpPr>
              <p:nvPr/>
            </p:nvSpPr>
            <p:spPr bwMode="auto">
              <a:xfrm>
                <a:off x="4254" y="1673"/>
                <a:ext cx="1026" cy="495"/>
              </a:xfrm>
              <a:custGeom>
                <a:avLst/>
                <a:gdLst>
                  <a:gd name="T0" fmla="*/ 21 w 936"/>
                  <a:gd name="T1" fmla="*/ 21 h 428"/>
                  <a:gd name="T2" fmla="*/ 21 w 936"/>
                  <a:gd name="T3" fmla="*/ 407 h 428"/>
                  <a:gd name="T4" fmla="*/ 915 w 936"/>
                  <a:gd name="T5" fmla="*/ 407 h 428"/>
                  <a:gd name="T6" fmla="*/ 915 w 936"/>
                  <a:gd name="T7" fmla="*/ 21 h 428"/>
                  <a:gd name="T8" fmla="*/ 21 w 936"/>
                  <a:gd name="T9" fmla="*/ 21 h 428"/>
                  <a:gd name="T10" fmla="*/ 922 w 936"/>
                  <a:gd name="T11" fmla="*/ 14 h 428"/>
                  <a:gd name="T12" fmla="*/ 922 w 936"/>
                  <a:gd name="T13" fmla="*/ 414 h 428"/>
                  <a:gd name="T14" fmla="*/ 14 w 936"/>
                  <a:gd name="T15" fmla="*/ 414 h 428"/>
                  <a:gd name="T16" fmla="*/ 14 w 936"/>
                  <a:gd name="T17" fmla="*/ 14 h 428"/>
                  <a:gd name="T18" fmla="*/ 922 w 936"/>
                  <a:gd name="T19" fmla="*/ 14 h 428"/>
                  <a:gd name="T20" fmla="*/ 7 w 936"/>
                  <a:gd name="T21" fmla="*/ 7 h 428"/>
                  <a:gd name="T22" fmla="*/ 7 w 936"/>
                  <a:gd name="T23" fmla="*/ 421 h 428"/>
                  <a:gd name="T24" fmla="*/ 929 w 936"/>
                  <a:gd name="T25" fmla="*/ 421 h 428"/>
                  <a:gd name="T26" fmla="*/ 929 w 936"/>
                  <a:gd name="T27" fmla="*/ 7 h 428"/>
                  <a:gd name="T28" fmla="*/ 7 w 936"/>
                  <a:gd name="T29" fmla="*/ 7 h 428"/>
                  <a:gd name="T30" fmla="*/ 936 w 936"/>
                  <a:gd name="T31" fmla="*/ 0 h 428"/>
                  <a:gd name="T32" fmla="*/ 936 w 936"/>
                  <a:gd name="T33" fmla="*/ 428 h 428"/>
                  <a:gd name="T34" fmla="*/ 0 w 936"/>
                  <a:gd name="T35" fmla="*/ 428 h 428"/>
                  <a:gd name="T36" fmla="*/ 0 w 936"/>
                  <a:gd name="T37" fmla="*/ 0 h 428"/>
                  <a:gd name="T38" fmla="*/ 936 w 936"/>
                  <a:gd name="T39" fmla="*/ 0 h 4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6"/>
                  <a:gd name="T61" fmla="*/ 0 h 428"/>
                  <a:gd name="T62" fmla="*/ 936 w 936"/>
                  <a:gd name="T63" fmla="*/ 428 h 4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6" h="428">
                    <a:moveTo>
                      <a:pt x="21" y="21"/>
                    </a:moveTo>
                    <a:lnTo>
                      <a:pt x="21" y="407"/>
                    </a:lnTo>
                    <a:lnTo>
                      <a:pt x="915" y="407"/>
                    </a:lnTo>
                    <a:lnTo>
                      <a:pt x="915" y="21"/>
                    </a:lnTo>
                    <a:lnTo>
                      <a:pt x="21" y="21"/>
                    </a:lnTo>
                    <a:close/>
                    <a:moveTo>
                      <a:pt x="922" y="14"/>
                    </a:moveTo>
                    <a:lnTo>
                      <a:pt x="922" y="414"/>
                    </a:lnTo>
                    <a:lnTo>
                      <a:pt x="14" y="414"/>
                    </a:lnTo>
                    <a:lnTo>
                      <a:pt x="14" y="14"/>
                    </a:lnTo>
                    <a:lnTo>
                      <a:pt x="922" y="14"/>
                    </a:lnTo>
                    <a:close/>
                    <a:moveTo>
                      <a:pt x="7" y="7"/>
                    </a:moveTo>
                    <a:lnTo>
                      <a:pt x="7" y="421"/>
                    </a:lnTo>
                    <a:lnTo>
                      <a:pt x="929" y="421"/>
                    </a:lnTo>
                    <a:lnTo>
                      <a:pt x="929" y="7"/>
                    </a:lnTo>
                    <a:lnTo>
                      <a:pt x="7" y="7"/>
                    </a:lnTo>
                    <a:close/>
                    <a:moveTo>
                      <a:pt x="936" y="0"/>
                    </a:moveTo>
                    <a:lnTo>
                      <a:pt x="936" y="428"/>
                    </a:lnTo>
                    <a:lnTo>
                      <a:pt x="0" y="428"/>
                    </a:lnTo>
                    <a:lnTo>
                      <a:pt x="0" y="0"/>
                    </a:lnTo>
                    <a:lnTo>
                      <a:pt x="936" y="0"/>
                    </a:lnTo>
                    <a:close/>
                  </a:path>
                </a:pathLst>
              </a:custGeom>
              <a:solidFill>
                <a:srgbClr val="000000"/>
              </a:solidFill>
              <a:ln w="3175">
                <a:solidFill>
                  <a:srgbClr val="000000"/>
                </a:solidFill>
                <a:bevel/>
                <a:headEnd/>
                <a:tailEnd/>
              </a:ln>
              <a:effectLst/>
            </p:spPr>
            <p:txBody>
              <a:bodyPr/>
              <a:lstStyle/>
              <a:p>
                <a:endParaRPr lang="en-US" sz="19840" dirty="0"/>
              </a:p>
            </p:txBody>
          </p:sp>
        </p:grpSp>
        <p:sp>
          <p:nvSpPr>
            <p:cNvPr id="2094" name="Rectangle 69"/>
            <p:cNvSpPr>
              <a:spLocks noChangeArrowheads="1"/>
            </p:cNvSpPr>
            <p:nvPr/>
          </p:nvSpPr>
          <p:spPr bwMode="auto">
            <a:xfrm>
              <a:off x="6921070" y="2469966"/>
              <a:ext cx="14477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120" b="1" dirty="0">
                  <a:solidFill>
                    <a:srgbClr val="000000"/>
                  </a:solidFill>
                </a:rPr>
                <a:t>Operating and </a:t>
              </a:r>
              <a:endParaRPr lang="en-US" altLang="en-US" sz="5120" dirty="0">
                <a:latin typeface="Times New Roman" pitchFamily="18" charset="0"/>
              </a:endParaRPr>
            </a:p>
          </p:txBody>
        </p:sp>
        <p:sp>
          <p:nvSpPr>
            <p:cNvPr id="2096" name="Rectangle 71"/>
            <p:cNvSpPr>
              <a:spLocks noChangeArrowheads="1"/>
            </p:cNvSpPr>
            <p:nvPr/>
          </p:nvSpPr>
          <p:spPr bwMode="auto">
            <a:xfrm>
              <a:off x="7252892" y="2698431"/>
              <a:ext cx="7854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120" b="1" u="sng" dirty="0">
                  <a:solidFill>
                    <a:srgbClr val="000000"/>
                  </a:solidFill>
                </a:rPr>
                <a:t>Support</a:t>
              </a:r>
              <a:endParaRPr lang="en-US" altLang="en-US" sz="8960" u="sng" dirty="0">
                <a:latin typeface="Times New Roman" pitchFamily="18" charset="0"/>
              </a:endParaRPr>
            </a:p>
          </p:txBody>
        </p:sp>
        <p:sp>
          <p:nvSpPr>
            <p:cNvPr id="2098" name="Rectangle 74"/>
            <p:cNvSpPr>
              <a:spLocks noChangeArrowheads="1"/>
            </p:cNvSpPr>
            <p:nvPr/>
          </p:nvSpPr>
          <p:spPr bwMode="auto">
            <a:xfrm>
              <a:off x="6986643" y="3043373"/>
              <a:ext cx="13179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4480" b="1" dirty="0">
                  <a:solidFill>
                    <a:srgbClr val="000000"/>
                  </a:solidFill>
                </a:rPr>
                <a:t>O&amp;M, MILPERS</a:t>
              </a:r>
            </a:p>
            <a:p>
              <a:pPr algn="ctr">
                <a:spcBef>
                  <a:spcPct val="0"/>
                </a:spcBef>
                <a:buSzTx/>
                <a:buFontTx/>
                <a:buNone/>
              </a:pPr>
              <a:r>
                <a:rPr lang="en-US" altLang="en-US" sz="4160" b="1" dirty="0">
                  <a:solidFill>
                    <a:srgbClr val="000000"/>
                  </a:solidFill>
                </a:rPr>
                <a:t> (or others as</a:t>
              </a:r>
            </a:p>
            <a:p>
              <a:pPr algn="ctr">
                <a:spcBef>
                  <a:spcPct val="0"/>
                </a:spcBef>
                <a:buSzTx/>
                <a:buFontTx/>
                <a:buNone/>
              </a:pPr>
              <a:r>
                <a:rPr lang="en-US" altLang="en-US" sz="4160" b="1" dirty="0">
                  <a:solidFill>
                    <a:srgbClr val="000000"/>
                  </a:solidFill>
                </a:rPr>
                <a:t> appropriate)</a:t>
              </a:r>
              <a:endParaRPr lang="en-US" altLang="en-US" sz="4160" dirty="0">
                <a:latin typeface="Times New Roman" pitchFamily="18" charset="0"/>
              </a:endParaRPr>
            </a:p>
          </p:txBody>
        </p:sp>
        <p:sp>
          <p:nvSpPr>
            <p:cNvPr id="2099" name="Rectangle 75"/>
            <p:cNvSpPr>
              <a:spLocks noChangeArrowheads="1"/>
            </p:cNvSpPr>
            <p:nvPr/>
          </p:nvSpPr>
          <p:spPr bwMode="auto">
            <a:xfrm>
              <a:off x="622978" y="2046331"/>
              <a:ext cx="3220791" cy="1587229"/>
            </a:xfrm>
            <a:prstGeom prst="rect">
              <a:avLst/>
            </a:prstGeom>
            <a:noFill/>
            <a:ln w="285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7680" dirty="0"/>
            </a:p>
          </p:txBody>
        </p:sp>
        <p:grpSp>
          <p:nvGrpSpPr>
            <p:cNvPr id="4" name="Group 3"/>
            <p:cNvGrpSpPr/>
            <p:nvPr/>
          </p:nvGrpSpPr>
          <p:grpSpPr>
            <a:xfrm>
              <a:off x="4760586" y="4801898"/>
              <a:ext cx="1607599" cy="830717"/>
              <a:chOff x="4841489" y="4473760"/>
              <a:chExt cx="1607599" cy="830717"/>
            </a:xfrm>
          </p:grpSpPr>
          <p:sp>
            <p:nvSpPr>
              <p:cNvPr id="2145" name="Freeform 82"/>
              <p:cNvSpPr>
                <a:spLocks noEditPoints="1"/>
              </p:cNvSpPr>
              <p:nvPr/>
            </p:nvSpPr>
            <p:spPr bwMode="auto">
              <a:xfrm>
                <a:off x="4841489" y="4473760"/>
                <a:ext cx="1607599" cy="830717"/>
              </a:xfrm>
              <a:custGeom>
                <a:avLst/>
                <a:gdLst>
                  <a:gd name="T0" fmla="*/ 21 w 958"/>
                  <a:gd name="T1" fmla="*/ 20 h 304"/>
                  <a:gd name="T2" fmla="*/ 21 w 958"/>
                  <a:gd name="T3" fmla="*/ 283 h 304"/>
                  <a:gd name="T4" fmla="*/ 938 w 958"/>
                  <a:gd name="T5" fmla="*/ 283 h 304"/>
                  <a:gd name="T6" fmla="*/ 938 w 958"/>
                  <a:gd name="T7" fmla="*/ 20 h 304"/>
                  <a:gd name="T8" fmla="*/ 21 w 958"/>
                  <a:gd name="T9" fmla="*/ 20 h 304"/>
                  <a:gd name="T10" fmla="*/ 945 w 958"/>
                  <a:gd name="T11" fmla="*/ 13 h 304"/>
                  <a:gd name="T12" fmla="*/ 945 w 958"/>
                  <a:gd name="T13" fmla="*/ 290 h 304"/>
                  <a:gd name="T14" fmla="*/ 14 w 958"/>
                  <a:gd name="T15" fmla="*/ 290 h 304"/>
                  <a:gd name="T16" fmla="*/ 14 w 958"/>
                  <a:gd name="T17" fmla="*/ 13 h 304"/>
                  <a:gd name="T18" fmla="*/ 945 w 958"/>
                  <a:gd name="T19" fmla="*/ 13 h 304"/>
                  <a:gd name="T20" fmla="*/ 7 w 958"/>
                  <a:gd name="T21" fmla="*/ 7 h 304"/>
                  <a:gd name="T22" fmla="*/ 7 w 958"/>
                  <a:gd name="T23" fmla="*/ 297 h 304"/>
                  <a:gd name="T24" fmla="*/ 951 w 958"/>
                  <a:gd name="T25" fmla="*/ 297 h 304"/>
                  <a:gd name="T26" fmla="*/ 951 w 958"/>
                  <a:gd name="T27" fmla="*/ 7 h 304"/>
                  <a:gd name="T28" fmla="*/ 7 w 958"/>
                  <a:gd name="T29" fmla="*/ 7 h 304"/>
                  <a:gd name="T30" fmla="*/ 958 w 958"/>
                  <a:gd name="T31" fmla="*/ 0 h 304"/>
                  <a:gd name="T32" fmla="*/ 958 w 958"/>
                  <a:gd name="T33" fmla="*/ 304 h 304"/>
                  <a:gd name="T34" fmla="*/ 0 w 958"/>
                  <a:gd name="T35" fmla="*/ 304 h 304"/>
                  <a:gd name="T36" fmla="*/ 0 w 958"/>
                  <a:gd name="T37" fmla="*/ 0 h 304"/>
                  <a:gd name="T38" fmla="*/ 958 w 958"/>
                  <a:gd name="T39" fmla="*/ 0 h 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304"/>
                  <a:gd name="T62" fmla="*/ 958 w 958"/>
                  <a:gd name="T63" fmla="*/ 304 h 3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304">
                    <a:moveTo>
                      <a:pt x="21" y="20"/>
                    </a:moveTo>
                    <a:lnTo>
                      <a:pt x="21" y="283"/>
                    </a:lnTo>
                    <a:lnTo>
                      <a:pt x="938" y="283"/>
                    </a:lnTo>
                    <a:lnTo>
                      <a:pt x="938" y="20"/>
                    </a:lnTo>
                    <a:lnTo>
                      <a:pt x="21" y="20"/>
                    </a:lnTo>
                    <a:close/>
                    <a:moveTo>
                      <a:pt x="945" y="13"/>
                    </a:moveTo>
                    <a:lnTo>
                      <a:pt x="945" y="290"/>
                    </a:lnTo>
                    <a:lnTo>
                      <a:pt x="14" y="290"/>
                    </a:lnTo>
                    <a:lnTo>
                      <a:pt x="14" y="13"/>
                    </a:lnTo>
                    <a:lnTo>
                      <a:pt x="945" y="13"/>
                    </a:lnTo>
                    <a:close/>
                    <a:moveTo>
                      <a:pt x="7" y="7"/>
                    </a:moveTo>
                    <a:lnTo>
                      <a:pt x="7" y="297"/>
                    </a:lnTo>
                    <a:lnTo>
                      <a:pt x="951" y="297"/>
                    </a:lnTo>
                    <a:lnTo>
                      <a:pt x="951" y="7"/>
                    </a:lnTo>
                    <a:lnTo>
                      <a:pt x="7" y="7"/>
                    </a:lnTo>
                    <a:close/>
                    <a:moveTo>
                      <a:pt x="958" y="0"/>
                    </a:moveTo>
                    <a:lnTo>
                      <a:pt x="958" y="304"/>
                    </a:lnTo>
                    <a:lnTo>
                      <a:pt x="0" y="304"/>
                    </a:lnTo>
                    <a:lnTo>
                      <a:pt x="0" y="0"/>
                    </a:lnTo>
                    <a:lnTo>
                      <a:pt x="958" y="0"/>
                    </a:lnTo>
                    <a:close/>
                  </a:path>
                </a:pathLst>
              </a:custGeom>
              <a:solidFill>
                <a:srgbClr val="000000"/>
              </a:solidFill>
              <a:ln w="3175">
                <a:solidFill>
                  <a:srgbClr val="000000"/>
                </a:solidFill>
                <a:bevel/>
                <a:headEnd/>
                <a:tailEnd/>
              </a:ln>
            </p:spPr>
            <p:txBody>
              <a:bodyPr/>
              <a:lstStyle/>
              <a:p>
                <a:endParaRPr lang="en-US" sz="19840" dirty="0"/>
              </a:p>
            </p:txBody>
          </p:sp>
          <p:sp>
            <p:nvSpPr>
              <p:cNvPr id="2104" name="Rectangle 84"/>
              <p:cNvSpPr>
                <a:spLocks noChangeArrowheads="1"/>
              </p:cNvSpPr>
              <p:nvPr/>
            </p:nvSpPr>
            <p:spPr bwMode="auto">
              <a:xfrm>
                <a:off x="4941721" y="4639543"/>
                <a:ext cx="14071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4480" b="1" u="sng" dirty="0">
                    <a:solidFill>
                      <a:srgbClr val="000000"/>
                    </a:solidFill>
                  </a:rPr>
                  <a:t>PROCUREMENT</a:t>
                </a:r>
                <a:endParaRPr lang="en-US" altLang="en-US" sz="8960" u="sng" dirty="0">
                  <a:latin typeface="Times New Roman" pitchFamily="18" charset="0"/>
                </a:endParaRPr>
              </a:p>
            </p:txBody>
          </p:sp>
          <p:sp>
            <p:nvSpPr>
              <p:cNvPr id="2106" name="Rectangle 86"/>
              <p:cNvSpPr>
                <a:spLocks noChangeArrowheads="1"/>
              </p:cNvSpPr>
              <p:nvPr/>
            </p:nvSpPr>
            <p:spPr bwMode="auto">
              <a:xfrm>
                <a:off x="5086491" y="4900890"/>
                <a:ext cx="11175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4480" b="1" dirty="0">
                    <a:solidFill>
                      <a:srgbClr val="000000"/>
                    </a:solidFill>
                  </a:rPr>
                  <a:t>Initial Spares</a:t>
                </a:r>
                <a:endParaRPr lang="en-US" altLang="en-US" sz="4480" dirty="0">
                  <a:latin typeface="Times New Roman" pitchFamily="18" charset="0"/>
                </a:endParaRPr>
              </a:p>
            </p:txBody>
          </p:sp>
        </p:grpSp>
        <p:sp>
          <p:nvSpPr>
            <p:cNvPr id="2112" name="Rectangle 96"/>
            <p:cNvSpPr>
              <a:spLocks noChangeArrowheads="1"/>
            </p:cNvSpPr>
            <p:nvPr/>
          </p:nvSpPr>
          <p:spPr bwMode="auto">
            <a:xfrm>
              <a:off x="994225" y="4961122"/>
              <a:ext cx="16535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120" b="1" u="sng" dirty="0">
                  <a:solidFill>
                    <a:srgbClr val="000000"/>
                  </a:solidFill>
                </a:rPr>
                <a:t>PROCUREMENT</a:t>
              </a:r>
              <a:r>
                <a:rPr lang="en-US" altLang="en-US" sz="4160" b="1" u="sng" dirty="0">
                  <a:solidFill>
                    <a:srgbClr val="000000"/>
                  </a:solidFill>
                </a:rPr>
                <a:t> </a:t>
              </a:r>
              <a:endParaRPr lang="en-US" altLang="en-US" sz="7680" u="sng" dirty="0">
                <a:latin typeface="Times New Roman" pitchFamily="18" charset="0"/>
              </a:endParaRPr>
            </a:p>
          </p:txBody>
        </p:sp>
        <p:sp>
          <p:nvSpPr>
            <p:cNvPr id="2114" name="Rectangle 98"/>
            <p:cNvSpPr>
              <a:spLocks noChangeArrowheads="1"/>
            </p:cNvSpPr>
            <p:nvPr/>
          </p:nvSpPr>
          <p:spPr bwMode="auto">
            <a:xfrm>
              <a:off x="1063193" y="5271256"/>
              <a:ext cx="12177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480" b="1" dirty="0">
                  <a:solidFill>
                    <a:srgbClr val="000000"/>
                  </a:solidFill>
                </a:rPr>
                <a:t>Prime Mission</a:t>
              </a:r>
              <a:endParaRPr lang="en-US" altLang="en-US" sz="4480" dirty="0">
                <a:latin typeface="Times New Roman" pitchFamily="18" charset="0"/>
              </a:endParaRPr>
            </a:p>
          </p:txBody>
        </p:sp>
        <p:sp>
          <p:nvSpPr>
            <p:cNvPr id="2115" name="Rectangle 99"/>
            <p:cNvSpPr>
              <a:spLocks noChangeArrowheads="1"/>
            </p:cNvSpPr>
            <p:nvPr/>
          </p:nvSpPr>
          <p:spPr bwMode="auto">
            <a:xfrm>
              <a:off x="1039948" y="5480116"/>
              <a:ext cx="14822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4480" b="1" dirty="0">
                  <a:solidFill>
                    <a:srgbClr val="000000"/>
                  </a:solidFill>
                </a:rPr>
                <a:t>Equipment (PME</a:t>
              </a:r>
              <a:r>
                <a:rPr lang="en-US" altLang="en-US" sz="4160" b="1" dirty="0">
                  <a:solidFill>
                    <a:srgbClr val="000000"/>
                  </a:solidFill>
                </a:rPr>
                <a:t>)</a:t>
              </a:r>
              <a:endParaRPr lang="en-US" altLang="en-US" sz="7680" dirty="0">
                <a:latin typeface="Times New Roman" pitchFamily="18" charset="0"/>
              </a:endParaRPr>
            </a:p>
          </p:txBody>
        </p:sp>
        <p:grpSp>
          <p:nvGrpSpPr>
            <p:cNvPr id="5" name="Group 4"/>
            <p:cNvGrpSpPr/>
            <p:nvPr/>
          </p:nvGrpSpPr>
          <p:grpSpPr>
            <a:xfrm>
              <a:off x="2839702" y="4961122"/>
              <a:ext cx="1776328" cy="739943"/>
              <a:chOff x="2839702" y="5039500"/>
              <a:chExt cx="1776328" cy="739943"/>
            </a:xfrm>
          </p:grpSpPr>
          <p:sp>
            <p:nvSpPr>
              <p:cNvPr id="2137" name="Freeform 106"/>
              <p:cNvSpPr>
                <a:spLocks noEditPoints="1"/>
              </p:cNvSpPr>
              <p:nvPr/>
            </p:nvSpPr>
            <p:spPr bwMode="auto">
              <a:xfrm>
                <a:off x="2839702" y="5039500"/>
                <a:ext cx="1776328" cy="739943"/>
              </a:xfrm>
              <a:custGeom>
                <a:avLst/>
                <a:gdLst>
                  <a:gd name="T0" fmla="*/ 21 w 975"/>
                  <a:gd name="T1" fmla="*/ 20 h 304"/>
                  <a:gd name="T2" fmla="*/ 21 w 975"/>
                  <a:gd name="T3" fmla="*/ 283 h 304"/>
                  <a:gd name="T4" fmla="*/ 955 w 975"/>
                  <a:gd name="T5" fmla="*/ 283 h 304"/>
                  <a:gd name="T6" fmla="*/ 955 w 975"/>
                  <a:gd name="T7" fmla="*/ 20 h 304"/>
                  <a:gd name="T8" fmla="*/ 21 w 975"/>
                  <a:gd name="T9" fmla="*/ 20 h 304"/>
                  <a:gd name="T10" fmla="*/ 961 w 975"/>
                  <a:gd name="T11" fmla="*/ 13 h 304"/>
                  <a:gd name="T12" fmla="*/ 961 w 975"/>
                  <a:gd name="T13" fmla="*/ 290 h 304"/>
                  <a:gd name="T14" fmla="*/ 14 w 975"/>
                  <a:gd name="T15" fmla="*/ 290 h 304"/>
                  <a:gd name="T16" fmla="*/ 14 w 975"/>
                  <a:gd name="T17" fmla="*/ 13 h 304"/>
                  <a:gd name="T18" fmla="*/ 961 w 975"/>
                  <a:gd name="T19" fmla="*/ 13 h 304"/>
                  <a:gd name="T20" fmla="*/ 7 w 975"/>
                  <a:gd name="T21" fmla="*/ 6 h 304"/>
                  <a:gd name="T22" fmla="*/ 7 w 975"/>
                  <a:gd name="T23" fmla="*/ 297 h 304"/>
                  <a:gd name="T24" fmla="*/ 968 w 975"/>
                  <a:gd name="T25" fmla="*/ 297 h 304"/>
                  <a:gd name="T26" fmla="*/ 968 w 975"/>
                  <a:gd name="T27" fmla="*/ 6 h 304"/>
                  <a:gd name="T28" fmla="*/ 7 w 975"/>
                  <a:gd name="T29" fmla="*/ 6 h 304"/>
                  <a:gd name="T30" fmla="*/ 975 w 975"/>
                  <a:gd name="T31" fmla="*/ 0 h 304"/>
                  <a:gd name="T32" fmla="*/ 975 w 975"/>
                  <a:gd name="T33" fmla="*/ 304 h 304"/>
                  <a:gd name="T34" fmla="*/ 0 w 975"/>
                  <a:gd name="T35" fmla="*/ 304 h 304"/>
                  <a:gd name="T36" fmla="*/ 0 w 975"/>
                  <a:gd name="T37" fmla="*/ 0 h 304"/>
                  <a:gd name="T38" fmla="*/ 975 w 975"/>
                  <a:gd name="T39" fmla="*/ 0 h 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5"/>
                  <a:gd name="T61" fmla="*/ 0 h 304"/>
                  <a:gd name="T62" fmla="*/ 975 w 975"/>
                  <a:gd name="T63" fmla="*/ 304 h 3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5" h="304">
                    <a:moveTo>
                      <a:pt x="21" y="20"/>
                    </a:moveTo>
                    <a:lnTo>
                      <a:pt x="21" y="283"/>
                    </a:lnTo>
                    <a:lnTo>
                      <a:pt x="955" y="283"/>
                    </a:lnTo>
                    <a:lnTo>
                      <a:pt x="955" y="20"/>
                    </a:lnTo>
                    <a:lnTo>
                      <a:pt x="21" y="20"/>
                    </a:lnTo>
                    <a:close/>
                    <a:moveTo>
                      <a:pt x="961" y="13"/>
                    </a:moveTo>
                    <a:lnTo>
                      <a:pt x="961" y="290"/>
                    </a:lnTo>
                    <a:lnTo>
                      <a:pt x="14" y="290"/>
                    </a:lnTo>
                    <a:lnTo>
                      <a:pt x="14" y="13"/>
                    </a:lnTo>
                    <a:lnTo>
                      <a:pt x="961" y="13"/>
                    </a:lnTo>
                    <a:close/>
                    <a:moveTo>
                      <a:pt x="7" y="6"/>
                    </a:moveTo>
                    <a:lnTo>
                      <a:pt x="7" y="297"/>
                    </a:lnTo>
                    <a:lnTo>
                      <a:pt x="968" y="297"/>
                    </a:lnTo>
                    <a:lnTo>
                      <a:pt x="968" y="6"/>
                    </a:lnTo>
                    <a:lnTo>
                      <a:pt x="7" y="6"/>
                    </a:lnTo>
                    <a:close/>
                    <a:moveTo>
                      <a:pt x="975" y="0"/>
                    </a:moveTo>
                    <a:lnTo>
                      <a:pt x="975" y="304"/>
                    </a:lnTo>
                    <a:lnTo>
                      <a:pt x="0" y="304"/>
                    </a:lnTo>
                    <a:lnTo>
                      <a:pt x="0" y="0"/>
                    </a:lnTo>
                    <a:lnTo>
                      <a:pt x="975" y="0"/>
                    </a:lnTo>
                    <a:close/>
                  </a:path>
                </a:pathLst>
              </a:custGeom>
              <a:solidFill>
                <a:srgbClr val="000000"/>
              </a:solidFill>
              <a:ln w="3175">
                <a:solidFill>
                  <a:srgbClr val="000000"/>
                </a:solidFill>
                <a:bevel/>
                <a:headEnd/>
                <a:tailEnd/>
              </a:ln>
            </p:spPr>
            <p:txBody>
              <a:bodyPr/>
              <a:lstStyle/>
              <a:p>
                <a:endParaRPr lang="en-US" sz="19840" dirty="0"/>
              </a:p>
            </p:txBody>
          </p:sp>
          <p:sp>
            <p:nvSpPr>
              <p:cNvPr id="2120" name="Rectangle 108"/>
              <p:cNvSpPr>
                <a:spLocks noChangeArrowheads="1"/>
              </p:cNvSpPr>
              <p:nvPr/>
            </p:nvSpPr>
            <p:spPr bwMode="auto">
              <a:xfrm>
                <a:off x="2978213" y="5190270"/>
                <a:ext cx="14993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4480" b="1" u="sng" dirty="0">
                    <a:solidFill>
                      <a:srgbClr val="000000"/>
                    </a:solidFill>
                  </a:rPr>
                  <a:t>PROCUREMENT</a:t>
                </a:r>
                <a:r>
                  <a:rPr lang="en-US" altLang="en-US" sz="4160" b="1" dirty="0">
                    <a:solidFill>
                      <a:srgbClr val="000000"/>
                    </a:solidFill>
                  </a:rPr>
                  <a:t>  </a:t>
                </a:r>
                <a:endParaRPr lang="en-US" altLang="en-US" sz="7680" dirty="0">
                  <a:latin typeface="Times New Roman" pitchFamily="18" charset="0"/>
                </a:endParaRPr>
              </a:p>
            </p:txBody>
          </p:sp>
          <p:sp>
            <p:nvSpPr>
              <p:cNvPr id="2122" name="Rectangle 110"/>
              <p:cNvSpPr>
                <a:spLocks noChangeArrowheads="1"/>
              </p:cNvSpPr>
              <p:nvPr/>
            </p:nvSpPr>
            <p:spPr bwMode="auto">
              <a:xfrm>
                <a:off x="3126490" y="5429167"/>
                <a:ext cx="12027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4480" b="1" dirty="0">
                    <a:solidFill>
                      <a:srgbClr val="000000"/>
                    </a:solidFill>
                  </a:rPr>
                  <a:t>Support</a:t>
                </a:r>
                <a:r>
                  <a:rPr lang="en-US" altLang="en-US" sz="4160" b="1" dirty="0">
                    <a:solidFill>
                      <a:srgbClr val="000000"/>
                    </a:solidFill>
                  </a:rPr>
                  <a:t> </a:t>
                </a:r>
                <a:r>
                  <a:rPr lang="en-US" altLang="en-US" sz="4480" b="1" dirty="0">
                    <a:solidFill>
                      <a:srgbClr val="000000"/>
                    </a:solidFill>
                  </a:rPr>
                  <a:t>Items</a:t>
                </a:r>
                <a:endParaRPr lang="en-US" altLang="en-US" sz="8960" dirty="0">
                  <a:latin typeface="Times New Roman" pitchFamily="18" charset="0"/>
                </a:endParaRPr>
              </a:p>
            </p:txBody>
          </p:sp>
        </p:grpSp>
        <p:sp>
          <p:nvSpPr>
            <p:cNvPr id="2123" name="Rectangle 111"/>
            <p:cNvSpPr>
              <a:spLocks noChangeArrowheads="1"/>
            </p:cNvSpPr>
            <p:nvPr/>
          </p:nvSpPr>
          <p:spPr bwMode="auto">
            <a:xfrm>
              <a:off x="1075551" y="4528233"/>
              <a:ext cx="14737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760" b="1" dirty="0">
                  <a:solidFill>
                    <a:srgbClr val="000000"/>
                  </a:solidFill>
                </a:rPr>
                <a:t>Flyaway Cost</a:t>
              </a:r>
              <a:endParaRPr lang="en-US" altLang="en-US" sz="5760" dirty="0">
                <a:latin typeface="Times New Roman" pitchFamily="18" charset="0"/>
              </a:endParaRPr>
            </a:p>
          </p:txBody>
        </p:sp>
        <p:sp>
          <p:nvSpPr>
            <p:cNvPr id="2124" name="Rectangle 112"/>
            <p:cNvSpPr>
              <a:spLocks noChangeArrowheads="1"/>
            </p:cNvSpPr>
            <p:nvPr/>
          </p:nvSpPr>
          <p:spPr bwMode="auto">
            <a:xfrm>
              <a:off x="766672" y="4156609"/>
              <a:ext cx="39176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5120" b="1" dirty="0">
                  <a:solidFill>
                    <a:srgbClr val="000000"/>
                  </a:solidFill>
                </a:rPr>
                <a:t>Weapon System Cost</a:t>
              </a:r>
              <a:endParaRPr lang="en-US" altLang="en-US" sz="5120" dirty="0">
                <a:latin typeface="Times New Roman" pitchFamily="18" charset="0"/>
              </a:endParaRPr>
            </a:p>
          </p:txBody>
        </p:sp>
        <p:sp>
          <p:nvSpPr>
            <p:cNvPr id="2125" name="Rectangle 113"/>
            <p:cNvSpPr>
              <a:spLocks noChangeArrowheads="1"/>
            </p:cNvSpPr>
            <p:nvPr/>
          </p:nvSpPr>
          <p:spPr bwMode="auto">
            <a:xfrm>
              <a:off x="2843495" y="3711938"/>
              <a:ext cx="1998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760" b="1" dirty="0">
                  <a:solidFill>
                    <a:srgbClr val="000000"/>
                  </a:solidFill>
                </a:rPr>
                <a:t>Procurement Cost</a:t>
              </a:r>
              <a:endParaRPr lang="en-US" altLang="en-US" sz="10240" dirty="0">
                <a:latin typeface="Times New Roman" pitchFamily="18" charset="0"/>
              </a:endParaRPr>
            </a:p>
          </p:txBody>
        </p:sp>
        <p:sp>
          <p:nvSpPr>
            <p:cNvPr id="2126" name="Rectangle 114"/>
            <p:cNvSpPr>
              <a:spLocks noChangeArrowheads="1"/>
            </p:cNvSpPr>
            <p:nvPr/>
          </p:nvSpPr>
          <p:spPr bwMode="auto">
            <a:xfrm>
              <a:off x="889179" y="4845031"/>
              <a:ext cx="1873250" cy="991394"/>
            </a:xfrm>
            <a:prstGeom prst="rect">
              <a:avLst/>
            </a:prstGeom>
            <a:noFill/>
            <a:ln w="571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8960" dirty="0">
                <a:ln w="28575">
                  <a:solidFill>
                    <a:schemeClr val="tx1"/>
                  </a:solidFill>
                </a:ln>
              </a:endParaRPr>
            </a:p>
          </p:txBody>
        </p:sp>
        <p:sp>
          <p:nvSpPr>
            <p:cNvPr id="2127" name="Freeform 115"/>
            <p:cNvSpPr>
              <a:spLocks noEditPoints="1"/>
            </p:cNvSpPr>
            <p:nvPr/>
          </p:nvSpPr>
          <p:spPr bwMode="auto">
            <a:xfrm>
              <a:off x="743128" y="4456661"/>
              <a:ext cx="3941227" cy="1460500"/>
            </a:xfrm>
            <a:custGeom>
              <a:avLst/>
              <a:gdLst>
                <a:gd name="T0" fmla="*/ 2147483647 w 2400"/>
                <a:gd name="T1" fmla="*/ 0 h 882"/>
                <a:gd name="T2" fmla="*/ 2147483647 w 2400"/>
                <a:gd name="T3" fmla="*/ 2147483647 h 882"/>
                <a:gd name="T4" fmla="*/ 2147483647 w 2400"/>
                <a:gd name="T5" fmla="*/ 0 h 882"/>
                <a:gd name="T6" fmla="*/ 2147483647 w 2400"/>
                <a:gd name="T7" fmla="*/ 2147483647 h 882"/>
                <a:gd name="T8" fmla="*/ 2147483647 w 2400"/>
                <a:gd name="T9" fmla="*/ 2147483647 h 882"/>
                <a:gd name="T10" fmla="*/ 2147483647 w 2400"/>
                <a:gd name="T11" fmla="*/ 0 h 882"/>
                <a:gd name="T12" fmla="*/ 2147483647 w 2400"/>
                <a:gd name="T13" fmla="*/ 2147483647 h 882"/>
                <a:gd name="T14" fmla="*/ 2147483647 w 2400"/>
                <a:gd name="T15" fmla="*/ 0 h 882"/>
                <a:gd name="T16" fmla="*/ 2147483647 w 2400"/>
                <a:gd name="T17" fmla="*/ 2147483647 h 882"/>
                <a:gd name="T18" fmla="*/ 2147483647 w 2400"/>
                <a:gd name="T19" fmla="*/ 2147483647 h 882"/>
                <a:gd name="T20" fmla="*/ 2147483647 w 2400"/>
                <a:gd name="T21" fmla="*/ 0 h 882"/>
                <a:gd name="T22" fmla="*/ 2147483647 w 2400"/>
                <a:gd name="T23" fmla="*/ 2147483647 h 882"/>
                <a:gd name="T24" fmla="*/ 2147483647 w 2400"/>
                <a:gd name="T25" fmla="*/ 0 h 882"/>
                <a:gd name="T26" fmla="*/ 2147483647 w 2400"/>
                <a:gd name="T27" fmla="*/ 2147483647 h 882"/>
                <a:gd name="T28" fmla="*/ 2147483647 w 2400"/>
                <a:gd name="T29" fmla="*/ 2147483647 h 882"/>
                <a:gd name="T30" fmla="*/ 2147483647 w 2400"/>
                <a:gd name="T31" fmla="*/ 0 h 882"/>
                <a:gd name="T32" fmla="*/ 2147483647 w 2400"/>
                <a:gd name="T33" fmla="*/ 2147483647 h 882"/>
                <a:gd name="T34" fmla="*/ 2147483647 w 2400"/>
                <a:gd name="T35" fmla="*/ 0 h 882"/>
                <a:gd name="T36" fmla="*/ 2147483647 w 2400"/>
                <a:gd name="T37" fmla="*/ 2147483647 h 882"/>
                <a:gd name="T38" fmla="*/ 2147483647 w 2400"/>
                <a:gd name="T39" fmla="*/ 2147483647 h 882"/>
                <a:gd name="T40" fmla="*/ 2147483647 w 2400"/>
                <a:gd name="T41" fmla="*/ 0 h 882"/>
                <a:gd name="T42" fmla="*/ 2147483647 w 2400"/>
                <a:gd name="T43" fmla="*/ 2147483647 h 882"/>
                <a:gd name="T44" fmla="*/ 2147483647 w 2400"/>
                <a:gd name="T45" fmla="*/ 2147483647 h 882"/>
                <a:gd name="T46" fmla="*/ 0 w 2400"/>
                <a:gd name="T47" fmla="*/ 2147483647 h 882"/>
                <a:gd name="T48" fmla="*/ 2147483647 w 2400"/>
                <a:gd name="T49" fmla="*/ 2147483647 h 882"/>
                <a:gd name="T50" fmla="*/ 2147483647 w 2400"/>
                <a:gd name="T51" fmla="*/ 2147483647 h 882"/>
                <a:gd name="T52" fmla="*/ 0 w 2400"/>
                <a:gd name="T53" fmla="*/ 2147483647 h 882"/>
                <a:gd name="T54" fmla="*/ 2147483647 w 2400"/>
                <a:gd name="T55" fmla="*/ 2147483647 h 882"/>
                <a:gd name="T56" fmla="*/ 0 w 2400"/>
                <a:gd name="T57" fmla="*/ 2147483647 h 882"/>
                <a:gd name="T58" fmla="*/ 2147483647 w 2400"/>
                <a:gd name="T59" fmla="*/ 2147483647 h 882"/>
                <a:gd name="T60" fmla="*/ 2147483647 w 2400"/>
                <a:gd name="T61" fmla="*/ 2147483647 h 882"/>
                <a:gd name="T62" fmla="*/ 2147483647 w 2400"/>
                <a:gd name="T63" fmla="*/ 2147483647 h 882"/>
                <a:gd name="T64" fmla="*/ 2147483647 w 2400"/>
                <a:gd name="T65" fmla="*/ 2147483647 h 882"/>
                <a:gd name="T66" fmla="*/ 2147483647 w 2400"/>
                <a:gd name="T67" fmla="*/ 2147483647 h 882"/>
                <a:gd name="T68" fmla="*/ 2147483647 w 2400"/>
                <a:gd name="T69" fmla="*/ 2147483647 h 882"/>
                <a:gd name="T70" fmla="*/ 2147483647 w 2400"/>
                <a:gd name="T71" fmla="*/ 2147483647 h 882"/>
                <a:gd name="T72" fmla="*/ 2147483647 w 2400"/>
                <a:gd name="T73" fmla="*/ 2147483647 h 882"/>
                <a:gd name="T74" fmla="*/ 2147483647 w 2400"/>
                <a:gd name="T75" fmla="*/ 2147483647 h 882"/>
                <a:gd name="T76" fmla="*/ 2147483647 w 2400"/>
                <a:gd name="T77" fmla="*/ 2147483647 h 882"/>
                <a:gd name="T78" fmla="*/ 2147483647 w 2400"/>
                <a:gd name="T79" fmla="*/ 2147483647 h 882"/>
                <a:gd name="T80" fmla="*/ 2147483647 w 2400"/>
                <a:gd name="T81" fmla="*/ 2147483647 h 882"/>
                <a:gd name="T82" fmla="*/ 2147483647 w 2400"/>
                <a:gd name="T83" fmla="*/ 2147483647 h 882"/>
                <a:gd name="T84" fmla="*/ 2147483647 w 2400"/>
                <a:gd name="T85" fmla="*/ 2147483647 h 882"/>
                <a:gd name="T86" fmla="*/ 2147483647 w 2400"/>
                <a:gd name="T87" fmla="*/ 2147483647 h 882"/>
                <a:gd name="T88" fmla="*/ 2147483647 w 2400"/>
                <a:gd name="T89" fmla="*/ 2147483647 h 882"/>
                <a:gd name="T90" fmla="*/ 2147483647 w 2400"/>
                <a:gd name="T91" fmla="*/ 2147483647 h 882"/>
                <a:gd name="T92" fmla="*/ 2147483647 w 2400"/>
                <a:gd name="T93" fmla="*/ 2147483647 h 882"/>
                <a:gd name="T94" fmla="*/ 2147483647 w 2400"/>
                <a:gd name="T95" fmla="*/ 2147483647 h 882"/>
                <a:gd name="T96" fmla="*/ 2147483647 w 2400"/>
                <a:gd name="T97" fmla="*/ 2147483647 h 882"/>
                <a:gd name="T98" fmla="*/ 2147483647 w 2400"/>
                <a:gd name="T99" fmla="*/ 2147483647 h 882"/>
                <a:gd name="T100" fmla="*/ 2147483647 w 2400"/>
                <a:gd name="T101" fmla="*/ 2147483647 h 882"/>
                <a:gd name="T102" fmla="*/ 2147483647 w 2400"/>
                <a:gd name="T103" fmla="*/ 2147483647 h 882"/>
                <a:gd name="T104" fmla="*/ 2147483647 w 2400"/>
                <a:gd name="T105" fmla="*/ 2147483647 h 882"/>
                <a:gd name="T106" fmla="*/ 2147483647 w 2400"/>
                <a:gd name="T107" fmla="*/ 2147483647 h 882"/>
                <a:gd name="T108" fmla="*/ 2147483647 w 2400"/>
                <a:gd name="T109" fmla="*/ 2147483647 h 882"/>
                <a:gd name="T110" fmla="*/ 2147483647 w 2400"/>
                <a:gd name="T111" fmla="*/ 2147483647 h 882"/>
                <a:gd name="T112" fmla="*/ 2147483647 w 2400"/>
                <a:gd name="T113" fmla="*/ 2147483647 h 882"/>
                <a:gd name="T114" fmla="*/ 2147483647 w 2400"/>
                <a:gd name="T115" fmla="*/ 2147483647 h 882"/>
                <a:gd name="T116" fmla="*/ 2147483647 w 2400"/>
                <a:gd name="T117" fmla="*/ 2147483647 h 882"/>
                <a:gd name="T118" fmla="*/ 2147483647 w 2400"/>
                <a:gd name="T119" fmla="*/ 2147483647 h 882"/>
                <a:gd name="T120" fmla="*/ 2147483647 w 2400"/>
                <a:gd name="T121" fmla="*/ 2147483647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0"/>
                <a:gd name="T184" fmla="*/ 0 h 882"/>
                <a:gd name="T185" fmla="*/ 2400 w 2400"/>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0" h="882">
                  <a:moveTo>
                    <a:pt x="2389" y="20"/>
                  </a:moveTo>
                  <a:lnTo>
                    <a:pt x="2369" y="20"/>
                  </a:lnTo>
                  <a:lnTo>
                    <a:pt x="2369" y="0"/>
                  </a:lnTo>
                  <a:lnTo>
                    <a:pt x="2389" y="0"/>
                  </a:lnTo>
                  <a:lnTo>
                    <a:pt x="2389" y="20"/>
                  </a:lnTo>
                  <a:close/>
                  <a:moveTo>
                    <a:pt x="2348" y="20"/>
                  </a:moveTo>
                  <a:lnTo>
                    <a:pt x="2328" y="20"/>
                  </a:lnTo>
                  <a:lnTo>
                    <a:pt x="2328" y="0"/>
                  </a:lnTo>
                  <a:lnTo>
                    <a:pt x="2348" y="0"/>
                  </a:lnTo>
                  <a:lnTo>
                    <a:pt x="2348" y="20"/>
                  </a:lnTo>
                  <a:close/>
                  <a:moveTo>
                    <a:pt x="2308" y="20"/>
                  </a:moveTo>
                  <a:lnTo>
                    <a:pt x="2287" y="20"/>
                  </a:lnTo>
                  <a:lnTo>
                    <a:pt x="2287" y="0"/>
                  </a:lnTo>
                  <a:lnTo>
                    <a:pt x="2308" y="0"/>
                  </a:lnTo>
                  <a:lnTo>
                    <a:pt x="2308" y="20"/>
                  </a:lnTo>
                  <a:close/>
                  <a:moveTo>
                    <a:pt x="2266" y="20"/>
                  </a:moveTo>
                  <a:lnTo>
                    <a:pt x="2246" y="20"/>
                  </a:lnTo>
                  <a:lnTo>
                    <a:pt x="2246" y="0"/>
                  </a:lnTo>
                  <a:lnTo>
                    <a:pt x="2266" y="0"/>
                  </a:lnTo>
                  <a:lnTo>
                    <a:pt x="2266" y="20"/>
                  </a:lnTo>
                  <a:close/>
                  <a:moveTo>
                    <a:pt x="2225" y="20"/>
                  </a:moveTo>
                  <a:lnTo>
                    <a:pt x="2205" y="20"/>
                  </a:lnTo>
                  <a:lnTo>
                    <a:pt x="2205" y="0"/>
                  </a:lnTo>
                  <a:lnTo>
                    <a:pt x="2225" y="0"/>
                  </a:lnTo>
                  <a:lnTo>
                    <a:pt x="2225" y="20"/>
                  </a:lnTo>
                  <a:close/>
                  <a:moveTo>
                    <a:pt x="2184" y="20"/>
                  </a:moveTo>
                  <a:lnTo>
                    <a:pt x="2164" y="20"/>
                  </a:lnTo>
                  <a:lnTo>
                    <a:pt x="2164" y="0"/>
                  </a:lnTo>
                  <a:lnTo>
                    <a:pt x="2184" y="0"/>
                  </a:lnTo>
                  <a:lnTo>
                    <a:pt x="2184" y="20"/>
                  </a:lnTo>
                  <a:close/>
                  <a:moveTo>
                    <a:pt x="2143" y="20"/>
                  </a:moveTo>
                  <a:lnTo>
                    <a:pt x="2123" y="20"/>
                  </a:lnTo>
                  <a:lnTo>
                    <a:pt x="2123" y="0"/>
                  </a:lnTo>
                  <a:lnTo>
                    <a:pt x="2143" y="0"/>
                  </a:lnTo>
                  <a:lnTo>
                    <a:pt x="2143" y="20"/>
                  </a:lnTo>
                  <a:close/>
                  <a:moveTo>
                    <a:pt x="2102" y="20"/>
                  </a:moveTo>
                  <a:lnTo>
                    <a:pt x="2082" y="20"/>
                  </a:lnTo>
                  <a:lnTo>
                    <a:pt x="2082" y="0"/>
                  </a:lnTo>
                  <a:lnTo>
                    <a:pt x="2102" y="0"/>
                  </a:lnTo>
                  <a:lnTo>
                    <a:pt x="2102" y="20"/>
                  </a:lnTo>
                  <a:close/>
                  <a:moveTo>
                    <a:pt x="2061" y="20"/>
                  </a:moveTo>
                  <a:lnTo>
                    <a:pt x="2041" y="20"/>
                  </a:lnTo>
                  <a:lnTo>
                    <a:pt x="2041" y="0"/>
                  </a:lnTo>
                  <a:lnTo>
                    <a:pt x="2061" y="0"/>
                  </a:lnTo>
                  <a:lnTo>
                    <a:pt x="2061" y="20"/>
                  </a:lnTo>
                  <a:close/>
                  <a:moveTo>
                    <a:pt x="2020" y="20"/>
                  </a:moveTo>
                  <a:lnTo>
                    <a:pt x="2000" y="20"/>
                  </a:lnTo>
                  <a:lnTo>
                    <a:pt x="2000" y="0"/>
                  </a:lnTo>
                  <a:lnTo>
                    <a:pt x="2020" y="0"/>
                  </a:lnTo>
                  <a:lnTo>
                    <a:pt x="2020" y="20"/>
                  </a:lnTo>
                  <a:close/>
                  <a:moveTo>
                    <a:pt x="1979" y="20"/>
                  </a:moveTo>
                  <a:lnTo>
                    <a:pt x="1959" y="20"/>
                  </a:lnTo>
                  <a:lnTo>
                    <a:pt x="1959" y="0"/>
                  </a:lnTo>
                  <a:lnTo>
                    <a:pt x="1979" y="0"/>
                  </a:lnTo>
                  <a:lnTo>
                    <a:pt x="1979" y="20"/>
                  </a:lnTo>
                  <a:close/>
                  <a:moveTo>
                    <a:pt x="1938" y="20"/>
                  </a:moveTo>
                  <a:lnTo>
                    <a:pt x="1918" y="20"/>
                  </a:lnTo>
                  <a:lnTo>
                    <a:pt x="1918" y="0"/>
                  </a:lnTo>
                  <a:lnTo>
                    <a:pt x="1938" y="0"/>
                  </a:lnTo>
                  <a:lnTo>
                    <a:pt x="1938" y="20"/>
                  </a:lnTo>
                  <a:close/>
                  <a:moveTo>
                    <a:pt x="1897" y="20"/>
                  </a:moveTo>
                  <a:lnTo>
                    <a:pt x="1877" y="20"/>
                  </a:lnTo>
                  <a:lnTo>
                    <a:pt x="1877" y="0"/>
                  </a:lnTo>
                  <a:lnTo>
                    <a:pt x="1897" y="0"/>
                  </a:lnTo>
                  <a:lnTo>
                    <a:pt x="1897" y="20"/>
                  </a:lnTo>
                  <a:close/>
                  <a:moveTo>
                    <a:pt x="1856" y="20"/>
                  </a:moveTo>
                  <a:lnTo>
                    <a:pt x="1836" y="20"/>
                  </a:lnTo>
                  <a:lnTo>
                    <a:pt x="1836" y="0"/>
                  </a:lnTo>
                  <a:lnTo>
                    <a:pt x="1856" y="0"/>
                  </a:lnTo>
                  <a:lnTo>
                    <a:pt x="1856" y="20"/>
                  </a:lnTo>
                  <a:close/>
                  <a:moveTo>
                    <a:pt x="1815" y="20"/>
                  </a:moveTo>
                  <a:lnTo>
                    <a:pt x="1795" y="20"/>
                  </a:lnTo>
                  <a:lnTo>
                    <a:pt x="1795" y="0"/>
                  </a:lnTo>
                  <a:lnTo>
                    <a:pt x="1815" y="0"/>
                  </a:lnTo>
                  <a:lnTo>
                    <a:pt x="1815" y="20"/>
                  </a:lnTo>
                  <a:close/>
                  <a:moveTo>
                    <a:pt x="1774" y="20"/>
                  </a:moveTo>
                  <a:lnTo>
                    <a:pt x="1754" y="20"/>
                  </a:lnTo>
                  <a:lnTo>
                    <a:pt x="1754" y="0"/>
                  </a:lnTo>
                  <a:lnTo>
                    <a:pt x="1774" y="0"/>
                  </a:lnTo>
                  <a:lnTo>
                    <a:pt x="1774" y="20"/>
                  </a:lnTo>
                  <a:close/>
                  <a:moveTo>
                    <a:pt x="1733" y="20"/>
                  </a:moveTo>
                  <a:lnTo>
                    <a:pt x="1713" y="20"/>
                  </a:lnTo>
                  <a:lnTo>
                    <a:pt x="1713" y="0"/>
                  </a:lnTo>
                  <a:lnTo>
                    <a:pt x="1733" y="0"/>
                  </a:lnTo>
                  <a:lnTo>
                    <a:pt x="1733" y="20"/>
                  </a:lnTo>
                  <a:close/>
                  <a:moveTo>
                    <a:pt x="1692" y="20"/>
                  </a:moveTo>
                  <a:lnTo>
                    <a:pt x="1672" y="20"/>
                  </a:lnTo>
                  <a:lnTo>
                    <a:pt x="1672" y="0"/>
                  </a:lnTo>
                  <a:lnTo>
                    <a:pt x="1692" y="0"/>
                  </a:lnTo>
                  <a:lnTo>
                    <a:pt x="1692" y="20"/>
                  </a:lnTo>
                  <a:close/>
                  <a:moveTo>
                    <a:pt x="1651" y="20"/>
                  </a:moveTo>
                  <a:lnTo>
                    <a:pt x="1631" y="20"/>
                  </a:lnTo>
                  <a:lnTo>
                    <a:pt x="1631" y="0"/>
                  </a:lnTo>
                  <a:lnTo>
                    <a:pt x="1651" y="0"/>
                  </a:lnTo>
                  <a:lnTo>
                    <a:pt x="1651" y="20"/>
                  </a:lnTo>
                  <a:close/>
                  <a:moveTo>
                    <a:pt x="1610" y="20"/>
                  </a:moveTo>
                  <a:lnTo>
                    <a:pt x="1590" y="20"/>
                  </a:lnTo>
                  <a:lnTo>
                    <a:pt x="1590" y="0"/>
                  </a:lnTo>
                  <a:lnTo>
                    <a:pt x="1610" y="0"/>
                  </a:lnTo>
                  <a:lnTo>
                    <a:pt x="1610" y="20"/>
                  </a:lnTo>
                  <a:close/>
                  <a:moveTo>
                    <a:pt x="1569" y="20"/>
                  </a:moveTo>
                  <a:lnTo>
                    <a:pt x="1549" y="20"/>
                  </a:lnTo>
                  <a:lnTo>
                    <a:pt x="1549" y="0"/>
                  </a:lnTo>
                  <a:lnTo>
                    <a:pt x="1569" y="0"/>
                  </a:lnTo>
                  <a:lnTo>
                    <a:pt x="1569" y="20"/>
                  </a:lnTo>
                  <a:close/>
                  <a:moveTo>
                    <a:pt x="1528" y="20"/>
                  </a:moveTo>
                  <a:lnTo>
                    <a:pt x="1508" y="20"/>
                  </a:lnTo>
                  <a:lnTo>
                    <a:pt x="1508" y="0"/>
                  </a:lnTo>
                  <a:lnTo>
                    <a:pt x="1528" y="0"/>
                  </a:lnTo>
                  <a:lnTo>
                    <a:pt x="1528" y="20"/>
                  </a:lnTo>
                  <a:close/>
                  <a:moveTo>
                    <a:pt x="1487" y="20"/>
                  </a:moveTo>
                  <a:lnTo>
                    <a:pt x="1467" y="20"/>
                  </a:lnTo>
                  <a:lnTo>
                    <a:pt x="1467" y="0"/>
                  </a:lnTo>
                  <a:lnTo>
                    <a:pt x="1487" y="0"/>
                  </a:lnTo>
                  <a:lnTo>
                    <a:pt x="1487" y="20"/>
                  </a:lnTo>
                  <a:close/>
                  <a:moveTo>
                    <a:pt x="1446" y="20"/>
                  </a:moveTo>
                  <a:lnTo>
                    <a:pt x="1426" y="20"/>
                  </a:lnTo>
                  <a:lnTo>
                    <a:pt x="1426" y="0"/>
                  </a:lnTo>
                  <a:lnTo>
                    <a:pt x="1446" y="0"/>
                  </a:lnTo>
                  <a:lnTo>
                    <a:pt x="1446" y="20"/>
                  </a:lnTo>
                  <a:close/>
                  <a:moveTo>
                    <a:pt x="1405" y="20"/>
                  </a:moveTo>
                  <a:lnTo>
                    <a:pt x="1385" y="20"/>
                  </a:lnTo>
                  <a:lnTo>
                    <a:pt x="1385" y="0"/>
                  </a:lnTo>
                  <a:lnTo>
                    <a:pt x="1405" y="0"/>
                  </a:lnTo>
                  <a:lnTo>
                    <a:pt x="1405" y="20"/>
                  </a:lnTo>
                  <a:close/>
                  <a:moveTo>
                    <a:pt x="1364" y="20"/>
                  </a:moveTo>
                  <a:lnTo>
                    <a:pt x="1344" y="20"/>
                  </a:lnTo>
                  <a:lnTo>
                    <a:pt x="1344" y="0"/>
                  </a:lnTo>
                  <a:lnTo>
                    <a:pt x="1364" y="0"/>
                  </a:lnTo>
                  <a:lnTo>
                    <a:pt x="1364" y="20"/>
                  </a:lnTo>
                  <a:close/>
                  <a:moveTo>
                    <a:pt x="1323" y="20"/>
                  </a:moveTo>
                  <a:lnTo>
                    <a:pt x="1302" y="20"/>
                  </a:lnTo>
                  <a:lnTo>
                    <a:pt x="1302" y="0"/>
                  </a:lnTo>
                  <a:lnTo>
                    <a:pt x="1323" y="0"/>
                  </a:lnTo>
                  <a:lnTo>
                    <a:pt x="1323" y="20"/>
                  </a:lnTo>
                  <a:close/>
                  <a:moveTo>
                    <a:pt x="1282" y="20"/>
                  </a:moveTo>
                  <a:lnTo>
                    <a:pt x="1262" y="20"/>
                  </a:lnTo>
                  <a:lnTo>
                    <a:pt x="1262" y="0"/>
                  </a:lnTo>
                  <a:lnTo>
                    <a:pt x="1282" y="0"/>
                  </a:lnTo>
                  <a:lnTo>
                    <a:pt x="1282" y="20"/>
                  </a:lnTo>
                  <a:close/>
                  <a:moveTo>
                    <a:pt x="1241" y="20"/>
                  </a:moveTo>
                  <a:lnTo>
                    <a:pt x="1221" y="20"/>
                  </a:lnTo>
                  <a:lnTo>
                    <a:pt x="1221" y="0"/>
                  </a:lnTo>
                  <a:lnTo>
                    <a:pt x="1241" y="0"/>
                  </a:lnTo>
                  <a:lnTo>
                    <a:pt x="1241" y="20"/>
                  </a:lnTo>
                  <a:close/>
                  <a:moveTo>
                    <a:pt x="1200" y="20"/>
                  </a:moveTo>
                  <a:lnTo>
                    <a:pt x="1179" y="20"/>
                  </a:lnTo>
                  <a:lnTo>
                    <a:pt x="1179" y="0"/>
                  </a:lnTo>
                  <a:lnTo>
                    <a:pt x="1200" y="0"/>
                  </a:lnTo>
                  <a:lnTo>
                    <a:pt x="1200" y="20"/>
                  </a:lnTo>
                  <a:close/>
                  <a:moveTo>
                    <a:pt x="1159" y="20"/>
                  </a:moveTo>
                  <a:lnTo>
                    <a:pt x="1139" y="20"/>
                  </a:lnTo>
                  <a:lnTo>
                    <a:pt x="1139" y="0"/>
                  </a:lnTo>
                  <a:lnTo>
                    <a:pt x="1159" y="0"/>
                  </a:lnTo>
                  <a:lnTo>
                    <a:pt x="1159" y="20"/>
                  </a:lnTo>
                  <a:close/>
                  <a:moveTo>
                    <a:pt x="1118" y="20"/>
                  </a:moveTo>
                  <a:lnTo>
                    <a:pt x="1097" y="20"/>
                  </a:lnTo>
                  <a:lnTo>
                    <a:pt x="1097" y="0"/>
                  </a:lnTo>
                  <a:lnTo>
                    <a:pt x="1118" y="0"/>
                  </a:lnTo>
                  <a:lnTo>
                    <a:pt x="1118" y="20"/>
                  </a:lnTo>
                  <a:close/>
                  <a:moveTo>
                    <a:pt x="1077" y="20"/>
                  </a:moveTo>
                  <a:lnTo>
                    <a:pt x="1056" y="20"/>
                  </a:lnTo>
                  <a:lnTo>
                    <a:pt x="1056" y="0"/>
                  </a:lnTo>
                  <a:lnTo>
                    <a:pt x="1077" y="0"/>
                  </a:lnTo>
                  <a:lnTo>
                    <a:pt x="1077" y="20"/>
                  </a:lnTo>
                  <a:close/>
                  <a:moveTo>
                    <a:pt x="1036" y="20"/>
                  </a:moveTo>
                  <a:lnTo>
                    <a:pt x="1015" y="20"/>
                  </a:lnTo>
                  <a:lnTo>
                    <a:pt x="1015" y="0"/>
                  </a:lnTo>
                  <a:lnTo>
                    <a:pt x="1036" y="0"/>
                  </a:lnTo>
                  <a:lnTo>
                    <a:pt x="1036" y="20"/>
                  </a:lnTo>
                  <a:close/>
                  <a:moveTo>
                    <a:pt x="995" y="20"/>
                  </a:moveTo>
                  <a:lnTo>
                    <a:pt x="974" y="20"/>
                  </a:lnTo>
                  <a:lnTo>
                    <a:pt x="974" y="0"/>
                  </a:lnTo>
                  <a:lnTo>
                    <a:pt x="995" y="0"/>
                  </a:lnTo>
                  <a:lnTo>
                    <a:pt x="995" y="20"/>
                  </a:lnTo>
                  <a:close/>
                  <a:moveTo>
                    <a:pt x="954" y="20"/>
                  </a:moveTo>
                  <a:lnTo>
                    <a:pt x="933" y="20"/>
                  </a:lnTo>
                  <a:lnTo>
                    <a:pt x="933" y="0"/>
                  </a:lnTo>
                  <a:lnTo>
                    <a:pt x="954" y="0"/>
                  </a:lnTo>
                  <a:lnTo>
                    <a:pt x="954" y="20"/>
                  </a:lnTo>
                  <a:close/>
                  <a:moveTo>
                    <a:pt x="913" y="20"/>
                  </a:moveTo>
                  <a:lnTo>
                    <a:pt x="892" y="20"/>
                  </a:lnTo>
                  <a:lnTo>
                    <a:pt x="892" y="0"/>
                  </a:lnTo>
                  <a:lnTo>
                    <a:pt x="913" y="0"/>
                  </a:lnTo>
                  <a:lnTo>
                    <a:pt x="913" y="20"/>
                  </a:lnTo>
                  <a:close/>
                  <a:moveTo>
                    <a:pt x="872" y="20"/>
                  </a:moveTo>
                  <a:lnTo>
                    <a:pt x="851" y="20"/>
                  </a:lnTo>
                  <a:lnTo>
                    <a:pt x="851" y="0"/>
                  </a:lnTo>
                  <a:lnTo>
                    <a:pt x="872" y="0"/>
                  </a:lnTo>
                  <a:lnTo>
                    <a:pt x="872" y="20"/>
                  </a:lnTo>
                  <a:close/>
                  <a:moveTo>
                    <a:pt x="831" y="20"/>
                  </a:moveTo>
                  <a:lnTo>
                    <a:pt x="810" y="20"/>
                  </a:lnTo>
                  <a:lnTo>
                    <a:pt x="810" y="0"/>
                  </a:lnTo>
                  <a:lnTo>
                    <a:pt x="831" y="0"/>
                  </a:lnTo>
                  <a:lnTo>
                    <a:pt x="831" y="20"/>
                  </a:lnTo>
                  <a:close/>
                  <a:moveTo>
                    <a:pt x="790" y="20"/>
                  </a:moveTo>
                  <a:lnTo>
                    <a:pt x="769" y="20"/>
                  </a:lnTo>
                  <a:lnTo>
                    <a:pt x="769" y="0"/>
                  </a:lnTo>
                  <a:lnTo>
                    <a:pt x="790" y="0"/>
                  </a:lnTo>
                  <a:lnTo>
                    <a:pt x="790" y="20"/>
                  </a:lnTo>
                  <a:close/>
                  <a:moveTo>
                    <a:pt x="749" y="20"/>
                  </a:moveTo>
                  <a:lnTo>
                    <a:pt x="728" y="20"/>
                  </a:lnTo>
                  <a:lnTo>
                    <a:pt x="728" y="0"/>
                  </a:lnTo>
                  <a:lnTo>
                    <a:pt x="749" y="0"/>
                  </a:lnTo>
                  <a:lnTo>
                    <a:pt x="749" y="20"/>
                  </a:lnTo>
                  <a:close/>
                  <a:moveTo>
                    <a:pt x="708" y="20"/>
                  </a:moveTo>
                  <a:lnTo>
                    <a:pt x="687" y="20"/>
                  </a:lnTo>
                  <a:lnTo>
                    <a:pt x="687" y="0"/>
                  </a:lnTo>
                  <a:lnTo>
                    <a:pt x="708" y="0"/>
                  </a:lnTo>
                  <a:lnTo>
                    <a:pt x="708" y="20"/>
                  </a:lnTo>
                  <a:close/>
                  <a:moveTo>
                    <a:pt x="667" y="20"/>
                  </a:moveTo>
                  <a:lnTo>
                    <a:pt x="646" y="20"/>
                  </a:lnTo>
                  <a:lnTo>
                    <a:pt x="646" y="0"/>
                  </a:lnTo>
                  <a:lnTo>
                    <a:pt x="667" y="0"/>
                  </a:lnTo>
                  <a:lnTo>
                    <a:pt x="667" y="20"/>
                  </a:lnTo>
                  <a:close/>
                  <a:moveTo>
                    <a:pt x="626" y="20"/>
                  </a:moveTo>
                  <a:lnTo>
                    <a:pt x="605" y="20"/>
                  </a:lnTo>
                  <a:lnTo>
                    <a:pt x="605" y="0"/>
                  </a:lnTo>
                  <a:lnTo>
                    <a:pt x="626" y="0"/>
                  </a:lnTo>
                  <a:lnTo>
                    <a:pt x="626" y="20"/>
                  </a:lnTo>
                  <a:close/>
                  <a:moveTo>
                    <a:pt x="585" y="20"/>
                  </a:moveTo>
                  <a:lnTo>
                    <a:pt x="564" y="20"/>
                  </a:lnTo>
                  <a:lnTo>
                    <a:pt x="564" y="0"/>
                  </a:lnTo>
                  <a:lnTo>
                    <a:pt x="585" y="0"/>
                  </a:lnTo>
                  <a:lnTo>
                    <a:pt x="585" y="20"/>
                  </a:lnTo>
                  <a:close/>
                  <a:moveTo>
                    <a:pt x="544" y="20"/>
                  </a:moveTo>
                  <a:lnTo>
                    <a:pt x="523" y="20"/>
                  </a:lnTo>
                  <a:lnTo>
                    <a:pt x="523" y="0"/>
                  </a:lnTo>
                  <a:lnTo>
                    <a:pt x="544" y="0"/>
                  </a:lnTo>
                  <a:lnTo>
                    <a:pt x="544" y="20"/>
                  </a:lnTo>
                  <a:close/>
                  <a:moveTo>
                    <a:pt x="503" y="20"/>
                  </a:moveTo>
                  <a:lnTo>
                    <a:pt x="482" y="20"/>
                  </a:lnTo>
                  <a:lnTo>
                    <a:pt x="482" y="0"/>
                  </a:lnTo>
                  <a:lnTo>
                    <a:pt x="503" y="0"/>
                  </a:lnTo>
                  <a:lnTo>
                    <a:pt x="503" y="20"/>
                  </a:lnTo>
                  <a:close/>
                  <a:moveTo>
                    <a:pt x="462" y="20"/>
                  </a:moveTo>
                  <a:lnTo>
                    <a:pt x="441" y="20"/>
                  </a:lnTo>
                  <a:lnTo>
                    <a:pt x="441" y="0"/>
                  </a:lnTo>
                  <a:lnTo>
                    <a:pt x="462" y="0"/>
                  </a:lnTo>
                  <a:lnTo>
                    <a:pt x="462" y="20"/>
                  </a:lnTo>
                  <a:close/>
                  <a:moveTo>
                    <a:pt x="421" y="20"/>
                  </a:moveTo>
                  <a:lnTo>
                    <a:pt x="400" y="20"/>
                  </a:lnTo>
                  <a:lnTo>
                    <a:pt x="400" y="0"/>
                  </a:lnTo>
                  <a:lnTo>
                    <a:pt x="421" y="0"/>
                  </a:lnTo>
                  <a:lnTo>
                    <a:pt x="421" y="20"/>
                  </a:lnTo>
                  <a:close/>
                  <a:moveTo>
                    <a:pt x="380" y="20"/>
                  </a:moveTo>
                  <a:lnTo>
                    <a:pt x="359" y="20"/>
                  </a:lnTo>
                  <a:lnTo>
                    <a:pt x="359" y="0"/>
                  </a:lnTo>
                  <a:lnTo>
                    <a:pt x="380" y="0"/>
                  </a:lnTo>
                  <a:lnTo>
                    <a:pt x="380" y="20"/>
                  </a:lnTo>
                  <a:close/>
                  <a:moveTo>
                    <a:pt x="339" y="20"/>
                  </a:moveTo>
                  <a:lnTo>
                    <a:pt x="318" y="20"/>
                  </a:lnTo>
                  <a:lnTo>
                    <a:pt x="318" y="0"/>
                  </a:lnTo>
                  <a:lnTo>
                    <a:pt x="339" y="0"/>
                  </a:lnTo>
                  <a:lnTo>
                    <a:pt x="339" y="20"/>
                  </a:lnTo>
                  <a:close/>
                  <a:moveTo>
                    <a:pt x="298" y="20"/>
                  </a:moveTo>
                  <a:lnTo>
                    <a:pt x="277" y="20"/>
                  </a:lnTo>
                  <a:lnTo>
                    <a:pt x="277" y="0"/>
                  </a:lnTo>
                  <a:lnTo>
                    <a:pt x="298" y="0"/>
                  </a:lnTo>
                  <a:lnTo>
                    <a:pt x="298" y="20"/>
                  </a:lnTo>
                  <a:close/>
                  <a:moveTo>
                    <a:pt x="257" y="20"/>
                  </a:moveTo>
                  <a:lnTo>
                    <a:pt x="236" y="20"/>
                  </a:lnTo>
                  <a:lnTo>
                    <a:pt x="236" y="0"/>
                  </a:lnTo>
                  <a:lnTo>
                    <a:pt x="257" y="0"/>
                  </a:lnTo>
                  <a:lnTo>
                    <a:pt x="257" y="20"/>
                  </a:lnTo>
                  <a:close/>
                  <a:moveTo>
                    <a:pt x="216" y="20"/>
                  </a:moveTo>
                  <a:lnTo>
                    <a:pt x="195" y="20"/>
                  </a:lnTo>
                  <a:lnTo>
                    <a:pt x="195" y="0"/>
                  </a:lnTo>
                  <a:lnTo>
                    <a:pt x="216" y="0"/>
                  </a:lnTo>
                  <a:lnTo>
                    <a:pt x="216" y="20"/>
                  </a:lnTo>
                  <a:close/>
                  <a:moveTo>
                    <a:pt x="175" y="20"/>
                  </a:moveTo>
                  <a:lnTo>
                    <a:pt x="154" y="20"/>
                  </a:lnTo>
                  <a:lnTo>
                    <a:pt x="154" y="0"/>
                  </a:lnTo>
                  <a:lnTo>
                    <a:pt x="175" y="0"/>
                  </a:lnTo>
                  <a:lnTo>
                    <a:pt x="175" y="20"/>
                  </a:lnTo>
                  <a:close/>
                  <a:moveTo>
                    <a:pt x="134" y="20"/>
                  </a:moveTo>
                  <a:lnTo>
                    <a:pt x="113" y="20"/>
                  </a:lnTo>
                  <a:lnTo>
                    <a:pt x="113" y="0"/>
                  </a:lnTo>
                  <a:lnTo>
                    <a:pt x="134" y="0"/>
                  </a:lnTo>
                  <a:lnTo>
                    <a:pt x="134" y="20"/>
                  </a:lnTo>
                  <a:close/>
                  <a:moveTo>
                    <a:pt x="93" y="20"/>
                  </a:moveTo>
                  <a:lnTo>
                    <a:pt x="72" y="20"/>
                  </a:lnTo>
                  <a:lnTo>
                    <a:pt x="72" y="0"/>
                  </a:lnTo>
                  <a:lnTo>
                    <a:pt x="93" y="0"/>
                  </a:lnTo>
                  <a:lnTo>
                    <a:pt x="93" y="20"/>
                  </a:lnTo>
                  <a:close/>
                  <a:moveTo>
                    <a:pt x="52" y="20"/>
                  </a:moveTo>
                  <a:lnTo>
                    <a:pt x="31" y="20"/>
                  </a:lnTo>
                  <a:lnTo>
                    <a:pt x="31" y="0"/>
                  </a:lnTo>
                  <a:lnTo>
                    <a:pt x="52" y="0"/>
                  </a:lnTo>
                  <a:lnTo>
                    <a:pt x="52" y="20"/>
                  </a:lnTo>
                  <a:close/>
                  <a:moveTo>
                    <a:pt x="10" y="20"/>
                  </a:moveTo>
                  <a:lnTo>
                    <a:pt x="10" y="20"/>
                  </a:lnTo>
                  <a:lnTo>
                    <a:pt x="21" y="10"/>
                  </a:lnTo>
                  <a:lnTo>
                    <a:pt x="21" y="31"/>
                  </a:lnTo>
                  <a:lnTo>
                    <a:pt x="0" y="31"/>
                  </a:lnTo>
                  <a:lnTo>
                    <a:pt x="0" y="0"/>
                  </a:lnTo>
                  <a:lnTo>
                    <a:pt x="10" y="0"/>
                  </a:lnTo>
                  <a:lnTo>
                    <a:pt x="10" y="20"/>
                  </a:lnTo>
                  <a:close/>
                  <a:moveTo>
                    <a:pt x="21" y="51"/>
                  </a:moveTo>
                  <a:lnTo>
                    <a:pt x="21" y="72"/>
                  </a:lnTo>
                  <a:lnTo>
                    <a:pt x="0" y="72"/>
                  </a:lnTo>
                  <a:lnTo>
                    <a:pt x="0" y="51"/>
                  </a:lnTo>
                  <a:lnTo>
                    <a:pt x="21" y="51"/>
                  </a:lnTo>
                  <a:close/>
                  <a:moveTo>
                    <a:pt x="21" y="92"/>
                  </a:moveTo>
                  <a:lnTo>
                    <a:pt x="21" y="113"/>
                  </a:lnTo>
                  <a:lnTo>
                    <a:pt x="0" y="113"/>
                  </a:lnTo>
                  <a:lnTo>
                    <a:pt x="0" y="92"/>
                  </a:lnTo>
                  <a:lnTo>
                    <a:pt x="21" y="92"/>
                  </a:lnTo>
                  <a:close/>
                  <a:moveTo>
                    <a:pt x="21" y="133"/>
                  </a:moveTo>
                  <a:lnTo>
                    <a:pt x="21" y="154"/>
                  </a:lnTo>
                  <a:lnTo>
                    <a:pt x="0" y="154"/>
                  </a:lnTo>
                  <a:lnTo>
                    <a:pt x="0" y="133"/>
                  </a:lnTo>
                  <a:lnTo>
                    <a:pt x="21" y="133"/>
                  </a:lnTo>
                  <a:close/>
                  <a:moveTo>
                    <a:pt x="21" y="174"/>
                  </a:moveTo>
                  <a:lnTo>
                    <a:pt x="21" y="195"/>
                  </a:lnTo>
                  <a:lnTo>
                    <a:pt x="0" y="195"/>
                  </a:lnTo>
                  <a:lnTo>
                    <a:pt x="0" y="174"/>
                  </a:lnTo>
                  <a:lnTo>
                    <a:pt x="21" y="174"/>
                  </a:lnTo>
                  <a:close/>
                  <a:moveTo>
                    <a:pt x="21" y="215"/>
                  </a:moveTo>
                  <a:lnTo>
                    <a:pt x="21" y="236"/>
                  </a:lnTo>
                  <a:lnTo>
                    <a:pt x="0" y="236"/>
                  </a:lnTo>
                  <a:lnTo>
                    <a:pt x="0" y="215"/>
                  </a:lnTo>
                  <a:lnTo>
                    <a:pt x="21" y="215"/>
                  </a:lnTo>
                  <a:close/>
                  <a:moveTo>
                    <a:pt x="21" y="256"/>
                  </a:moveTo>
                  <a:lnTo>
                    <a:pt x="21" y="277"/>
                  </a:lnTo>
                  <a:lnTo>
                    <a:pt x="0" y="277"/>
                  </a:lnTo>
                  <a:lnTo>
                    <a:pt x="0" y="256"/>
                  </a:lnTo>
                  <a:lnTo>
                    <a:pt x="21" y="256"/>
                  </a:lnTo>
                  <a:close/>
                  <a:moveTo>
                    <a:pt x="21" y="297"/>
                  </a:moveTo>
                  <a:lnTo>
                    <a:pt x="21" y="318"/>
                  </a:lnTo>
                  <a:lnTo>
                    <a:pt x="0" y="318"/>
                  </a:lnTo>
                  <a:lnTo>
                    <a:pt x="0" y="297"/>
                  </a:lnTo>
                  <a:lnTo>
                    <a:pt x="21" y="297"/>
                  </a:lnTo>
                  <a:close/>
                  <a:moveTo>
                    <a:pt x="21" y="338"/>
                  </a:moveTo>
                  <a:lnTo>
                    <a:pt x="21" y="359"/>
                  </a:lnTo>
                  <a:lnTo>
                    <a:pt x="0" y="359"/>
                  </a:lnTo>
                  <a:lnTo>
                    <a:pt x="0" y="338"/>
                  </a:lnTo>
                  <a:lnTo>
                    <a:pt x="21" y="338"/>
                  </a:lnTo>
                  <a:close/>
                  <a:moveTo>
                    <a:pt x="21" y="379"/>
                  </a:moveTo>
                  <a:lnTo>
                    <a:pt x="21" y="400"/>
                  </a:lnTo>
                  <a:lnTo>
                    <a:pt x="0" y="400"/>
                  </a:lnTo>
                  <a:lnTo>
                    <a:pt x="0" y="379"/>
                  </a:lnTo>
                  <a:lnTo>
                    <a:pt x="21" y="379"/>
                  </a:lnTo>
                  <a:close/>
                  <a:moveTo>
                    <a:pt x="21" y="420"/>
                  </a:moveTo>
                  <a:lnTo>
                    <a:pt x="21" y="441"/>
                  </a:lnTo>
                  <a:lnTo>
                    <a:pt x="0" y="441"/>
                  </a:lnTo>
                  <a:lnTo>
                    <a:pt x="0" y="420"/>
                  </a:lnTo>
                  <a:lnTo>
                    <a:pt x="21" y="420"/>
                  </a:lnTo>
                  <a:close/>
                  <a:moveTo>
                    <a:pt x="21" y="461"/>
                  </a:moveTo>
                  <a:lnTo>
                    <a:pt x="21" y="482"/>
                  </a:lnTo>
                  <a:lnTo>
                    <a:pt x="0" y="482"/>
                  </a:lnTo>
                  <a:lnTo>
                    <a:pt x="0" y="461"/>
                  </a:lnTo>
                  <a:lnTo>
                    <a:pt x="21" y="461"/>
                  </a:lnTo>
                  <a:close/>
                  <a:moveTo>
                    <a:pt x="21" y="502"/>
                  </a:moveTo>
                  <a:lnTo>
                    <a:pt x="21" y="523"/>
                  </a:lnTo>
                  <a:lnTo>
                    <a:pt x="0" y="523"/>
                  </a:lnTo>
                  <a:lnTo>
                    <a:pt x="0" y="502"/>
                  </a:lnTo>
                  <a:lnTo>
                    <a:pt x="21" y="502"/>
                  </a:lnTo>
                  <a:close/>
                  <a:moveTo>
                    <a:pt x="21" y="543"/>
                  </a:moveTo>
                  <a:lnTo>
                    <a:pt x="21" y="564"/>
                  </a:lnTo>
                  <a:lnTo>
                    <a:pt x="0" y="564"/>
                  </a:lnTo>
                  <a:lnTo>
                    <a:pt x="0" y="543"/>
                  </a:lnTo>
                  <a:lnTo>
                    <a:pt x="21" y="543"/>
                  </a:lnTo>
                  <a:close/>
                  <a:moveTo>
                    <a:pt x="21" y="584"/>
                  </a:moveTo>
                  <a:lnTo>
                    <a:pt x="21" y="605"/>
                  </a:lnTo>
                  <a:lnTo>
                    <a:pt x="0" y="605"/>
                  </a:lnTo>
                  <a:lnTo>
                    <a:pt x="0" y="584"/>
                  </a:lnTo>
                  <a:lnTo>
                    <a:pt x="21" y="584"/>
                  </a:lnTo>
                  <a:close/>
                  <a:moveTo>
                    <a:pt x="21" y="625"/>
                  </a:moveTo>
                  <a:lnTo>
                    <a:pt x="21" y="646"/>
                  </a:lnTo>
                  <a:lnTo>
                    <a:pt x="0" y="646"/>
                  </a:lnTo>
                  <a:lnTo>
                    <a:pt x="0" y="625"/>
                  </a:lnTo>
                  <a:lnTo>
                    <a:pt x="21" y="625"/>
                  </a:lnTo>
                  <a:close/>
                  <a:moveTo>
                    <a:pt x="21" y="666"/>
                  </a:moveTo>
                  <a:lnTo>
                    <a:pt x="21" y="687"/>
                  </a:lnTo>
                  <a:lnTo>
                    <a:pt x="0" y="687"/>
                  </a:lnTo>
                  <a:lnTo>
                    <a:pt x="0" y="666"/>
                  </a:lnTo>
                  <a:lnTo>
                    <a:pt x="21" y="666"/>
                  </a:lnTo>
                  <a:close/>
                  <a:moveTo>
                    <a:pt x="21" y="707"/>
                  </a:moveTo>
                  <a:lnTo>
                    <a:pt x="21" y="728"/>
                  </a:lnTo>
                  <a:lnTo>
                    <a:pt x="0" y="728"/>
                  </a:lnTo>
                  <a:lnTo>
                    <a:pt x="0" y="707"/>
                  </a:lnTo>
                  <a:lnTo>
                    <a:pt x="21" y="707"/>
                  </a:lnTo>
                  <a:close/>
                  <a:moveTo>
                    <a:pt x="21" y="748"/>
                  </a:moveTo>
                  <a:lnTo>
                    <a:pt x="21" y="769"/>
                  </a:lnTo>
                  <a:lnTo>
                    <a:pt x="0" y="769"/>
                  </a:lnTo>
                  <a:lnTo>
                    <a:pt x="0" y="748"/>
                  </a:lnTo>
                  <a:lnTo>
                    <a:pt x="21" y="748"/>
                  </a:lnTo>
                  <a:close/>
                  <a:moveTo>
                    <a:pt x="21" y="790"/>
                  </a:moveTo>
                  <a:lnTo>
                    <a:pt x="21" y="810"/>
                  </a:lnTo>
                  <a:lnTo>
                    <a:pt x="0" y="810"/>
                  </a:lnTo>
                  <a:lnTo>
                    <a:pt x="0" y="790"/>
                  </a:lnTo>
                  <a:lnTo>
                    <a:pt x="21" y="790"/>
                  </a:lnTo>
                  <a:close/>
                  <a:moveTo>
                    <a:pt x="21" y="831"/>
                  </a:moveTo>
                  <a:lnTo>
                    <a:pt x="21" y="851"/>
                  </a:lnTo>
                  <a:lnTo>
                    <a:pt x="0" y="851"/>
                  </a:lnTo>
                  <a:lnTo>
                    <a:pt x="0" y="831"/>
                  </a:lnTo>
                  <a:lnTo>
                    <a:pt x="21" y="831"/>
                  </a:lnTo>
                  <a:close/>
                  <a:moveTo>
                    <a:pt x="21" y="872"/>
                  </a:moveTo>
                  <a:lnTo>
                    <a:pt x="21" y="872"/>
                  </a:lnTo>
                  <a:lnTo>
                    <a:pt x="10" y="861"/>
                  </a:lnTo>
                  <a:lnTo>
                    <a:pt x="31" y="861"/>
                  </a:lnTo>
                  <a:lnTo>
                    <a:pt x="31" y="882"/>
                  </a:lnTo>
                  <a:lnTo>
                    <a:pt x="0" y="882"/>
                  </a:lnTo>
                  <a:lnTo>
                    <a:pt x="0" y="872"/>
                  </a:lnTo>
                  <a:lnTo>
                    <a:pt x="21" y="872"/>
                  </a:lnTo>
                  <a:close/>
                  <a:moveTo>
                    <a:pt x="51" y="861"/>
                  </a:moveTo>
                  <a:lnTo>
                    <a:pt x="72" y="861"/>
                  </a:lnTo>
                  <a:lnTo>
                    <a:pt x="72" y="882"/>
                  </a:lnTo>
                  <a:lnTo>
                    <a:pt x="51" y="882"/>
                  </a:lnTo>
                  <a:lnTo>
                    <a:pt x="51" y="861"/>
                  </a:lnTo>
                  <a:close/>
                  <a:moveTo>
                    <a:pt x="92" y="861"/>
                  </a:moveTo>
                  <a:lnTo>
                    <a:pt x="113" y="861"/>
                  </a:lnTo>
                  <a:lnTo>
                    <a:pt x="113" y="882"/>
                  </a:lnTo>
                  <a:lnTo>
                    <a:pt x="92" y="882"/>
                  </a:lnTo>
                  <a:lnTo>
                    <a:pt x="92" y="861"/>
                  </a:lnTo>
                  <a:close/>
                  <a:moveTo>
                    <a:pt x="134" y="861"/>
                  </a:moveTo>
                  <a:lnTo>
                    <a:pt x="154" y="861"/>
                  </a:lnTo>
                  <a:lnTo>
                    <a:pt x="154" y="882"/>
                  </a:lnTo>
                  <a:lnTo>
                    <a:pt x="134" y="882"/>
                  </a:lnTo>
                  <a:lnTo>
                    <a:pt x="134" y="861"/>
                  </a:lnTo>
                  <a:close/>
                  <a:moveTo>
                    <a:pt x="174" y="861"/>
                  </a:moveTo>
                  <a:lnTo>
                    <a:pt x="195" y="861"/>
                  </a:lnTo>
                  <a:lnTo>
                    <a:pt x="195" y="882"/>
                  </a:lnTo>
                  <a:lnTo>
                    <a:pt x="174" y="882"/>
                  </a:lnTo>
                  <a:lnTo>
                    <a:pt x="174" y="861"/>
                  </a:lnTo>
                  <a:close/>
                  <a:moveTo>
                    <a:pt x="215" y="861"/>
                  </a:moveTo>
                  <a:lnTo>
                    <a:pt x="236" y="861"/>
                  </a:lnTo>
                  <a:lnTo>
                    <a:pt x="236" y="882"/>
                  </a:lnTo>
                  <a:lnTo>
                    <a:pt x="215" y="882"/>
                  </a:lnTo>
                  <a:lnTo>
                    <a:pt x="215" y="861"/>
                  </a:lnTo>
                  <a:close/>
                  <a:moveTo>
                    <a:pt x="257" y="861"/>
                  </a:moveTo>
                  <a:lnTo>
                    <a:pt x="277" y="861"/>
                  </a:lnTo>
                  <a:lnTo>
                    <a:pt x="277" y="882"/>
                  </a:lnTo>
                  <a:lnTo>
                    <a:pt x="257" y="882"/>
                  </a:lnTo>
                  <a:lnTo>
                    <a:pt x="257" y="861"/>
                  </a:lnTo>
                  <a:close/>
                  <a:moveTo>
                    <a:pt x="298" y="861"/>
                  </a:moveTo>
                  <a:lnTo>
                    <a:pt x="318" y="861"/>
                  </a:lnTo>
                  <a:lnTo>
                    <a:pt x="318" y="882"/>
                  </a:lnTo>
                  <a:lnTo>
                    <a:pt x="298" y="882"/>
                  </a:lnTo>
                  <a:lnTo>
                    <a:pt x="298" y="861"/>
                  </a:lnTo>
                  <a:close/>
                  <a:moveTo>
                    <a:pt x="338" y="861"/>
                  </a:moveTo>
                  <a:lnTo>
                    <a:pt x="359" y="861"/>
                  </a:lnTo>
                  <a:lnTo>
                    <a:pt x="359" y="882"/>
                  </a:lnTo>
                  <a:lnTo>
                    <a:pt x="338" y="882"/>
                  </a:lnTo>
                  <a:lnTo>
                    <a:pt x="338" y="861"/>
                  </a:lnTo>
                  <a:close/>
                  <a:moveTo>
                    <a:pt x="380" y="861"/>
                  </a:moveTo>
                  <a:lnTo>
                    <a:pt x="400" y="861"/>
                  </a:lnTo>
                  <a:lnTo>
                    <a:pt x="400" y="882"/>
                  </a:lnTo>
                  <a:lnTo>
                    <a:pt x="380" y="882"/>
                  </a:lnTo>
                  <a:lnTo>
                    <a:pt x="380" y="861"/>
                  </a:lnTo>
                  <a:close/>
                  <a:moveTo>
                    <a:pt x="421" y="861"/>
                  </a:moveTo>
                  <a:lnTo>
                    <a:pt x="441" y="861"/>
                  </a:lnTo>
                  <a:lnTo>
                    <a:pt x="441" y="882"/>
                  </a:lnTo>
                  <a:lnTo>
                    <a:pt x="421" y="882"/>
                  </a:lnTo>
                  <a:lnTo>
                    <a:pt x="421" y="861"/>
                  </a:lnTo>
                  <a:close/>
                  <a:moveTo>
                    <a:pt x="462" y="861"/>
                  </a:moveTo>
                  <a:lnTo>
                    <a:pt x="482" y="861"/>
                  </a:lnTo>
                  <a:lnTo>
                    <a:pt x="482" y="882"/>
                  </a:lnTo>
                  <a:lnTo>
                    <a:pt x="462" y="882"/>
                  </a:lnTo>
                  <a:lnTo>
                    <a:pt x="462" y="861"/>
                  </a:lnTo>
                  <a:close/>
                  <a:moveTo>
                    <a:pt x="503" y="861"/>
                  </a:moveTo>
                  <a:lnTo>
                    <a:pt x="523" y="861"/>
                  </a:lnTo>
                  <a:lnTo>
                    <a:pt x="523" y="882"/>
                  </a:lnTo>
                  <a:lnTo>
                    <a:pt x="503" y="882"/>
                  </a:lnTo>
                  <a:lnTo>
                    <a:pt x="503" y="861"/>
                  </a:lnTo>
                  <a:close/>
                  <a:moveTo>
                    <a:pt x="544" y="861"/>
                  </a:moveTo>
                  <a:lnTo>
                    <a:pt x="564" y="861"/>
                  </a:lnTo>
                  <a:lnTo>
                    <a:pt x="564" y="882"/>
                  </a:lnTo>
                  <a:lnTo>
                    <a:pt x="544" y="882"/>
                  </a:lnTo>
                  <a:lnTo>
                    <a:pt x="544" y="861"/>
                  </a:lnTo>
                  <a:close/>
                  <a:moveTo>
                    <a:pt x="585" y="861"/>
                  </a:moveTo>
                  <a:lnTo>
                    <a:pt x="605" y="861"/>
                  </a:lnTo>
                  <a:lnTo>
                    <a:pt x="605" y="882"/>
                  </a:lnTo>
                  <a:lnTo>
                    <a:pt x="585" y="882"/>
                  </a:lnTo>
                  <a:lnTo>
                    <a:pt x="585" y="861"/>
                  </a:lnTo>
                  <a:close/>
                  <a:moveTo>
                    <a:pt x="626" y="861"/>
                  </a:moveTo>
                  <a:lnTo>
                    <a:pt x="646" y="861"/>
                  </a:lnTo>
                  <a:lnTo>
                    <a:pt x="646" y="882"/>
                  </a:lnTo>
                  <a:lnTo>
                    <a:pt x="626" y="882"/>
                  </a:lnTo>
                  <a:lnTo>
                    <a:pt x="626" y="861"/>
                  </a:lnTo>
                  <a:close/>
                  <a:moveTo>
                    <a:pt x="667" y="861"/>
                  </a:moveTo>
                  <a:lnTo>
                    <a:pt x="687" y="861"/>
                  </a:lnTo>
                  <a:lnTo>
                    <a:pt x="687" y="882"/>
                  </a:lnTo>
                  <a:lnTo>
                    <a:pt x="667" y="882"/>
                  </a:lnTo>
                  <a:lnTo>
                    <a:pt x="667" y="861"/>
                  </a:lnTo>
                  <a:close/>
                  <a:moveTo>
                    <a:pt x="708" y="861"/>
                  </a:moveTo>
                  <a:lnTo>
                    <a:pt x="728" y="861"/>
                  </a:lnTo>
                  <a:lnTo>
                    <a:pt x="728" y="882"/>
                  </a:lnTo>
                  <a:lnTo>
                    <a:pt x="708" y="882"/>
                  </a:lnTo>
                  <a:lnTo>
                    <a:pt x="708" y="861"/>
                  </a:lnTo>
                  <a:close/>
                  <a:moveTo>
                    <a:pt x="749" y="861"/>
                  </a:moveTo>
                  <a:lnTo>
                    <a:pt x="769" y="861"/>
                  </a:lnTo>
                  <a:lnTo>
                    <a:pt x="769" y="882"/>
                  </a:lnTo>
                  <a:lnTo>
                    <a:pt x="749" y="882"/>
                  </a:lnTo>
                  <a:lnTo>
                    <a:pt x="749" y="861"/>
                  </a:lnTo>
                  <a:close/>
                  <a:moveTo>
                    <a:pt x="790" y="861"/>
                  </a:moveTo>
                  <a:lnTo>
                    <a:pt x="810" y="861"/>
                  </a:lnTo>
                  <a:lnTo>
                    <a:pt x="810" y="882"/>
                  </a:lnTo>
                  <a:lnTo>
                    <a:pt x="790" y="882"/>
                  </a:lnTo>
                  <a:lnTo>
                    <a:pt x="790" y="861"/>
                  </a:lnTo>
                  <a:close/>
                  <a:moveTo>
                    <a:pt x="831" y="861"/>
                  </a:moveTo>
                  <a:lnTo>
                    <a:pt x="851" y="861"/>
                  </a:lnTo>
                  <a:lnTo>
                    <a:pt x="851" y="882"/>
                  </a:lnTo>
                  <a:lnTo>
                    <a:pt x="831" y="882"/>
                  </a:lnTo>
                  <a:lnTo>
                    <a:pt x="831" y="861"/>
                  </a:lnTo>
                  <a:close/>
                  <a:moveTo>
                    <a:pt x="872" y="861"/>
                  </a:moveTo>
                  <a:lnTo>
                    <a:pt x="892" y="861"/>
                  </a:lnTo>
                  <a:lnTo>
                    <a:pt x="892" y="882"/>
                  </a:lnTo>
                  <a:lnTo>
                    <a:pt x="872" y="882"/>
                  </a:lnTo>
                  <a:lnTo>
                    <a:pt x="872" y="861"/>
                  </a:lnTo>
                  <a:close/>
                  <a:moveTo>
                    <a:pt x="913" y="861"/>
                  </a:moveTo>
                  <a:lnTo>
                    <a:pt x="933" y="861"/>
                  </a:lnTo>
                  <a:lnTo>
                    <a:pt x="933" y="882"/>
                  </a:lnTo>
                  <a:lnTo>
                    <a:pt x="913" y="882"/>
                  </a:lnTo>
                  <a:lnTo>
                    <a:pt x="913" y="861"/>
                  </a:lnTo>
                  <a:close/>
                  <a:moveTo>
                    <a:pt x="954" y="861"/>
                  </a:moveTo>
                  <a:lnTo>
                    <a:pt x="974" y="861"/>
                  </a:lnTo>
                  <a:lnTo>
                    <a:pt x="974" y="882"/>
                  </a:lnTo>
                  <a:lnTo>
                    <a:pt x="954" y="882"/>
                  </a:lnTo>
                  <a:lnTo>
                    <a:pt x="954" y="861"/>
                  </a:lnTo>
                  <a:close/>
                  <a:moveTo>
                    <a:pt x="995" y="861"/>
                  </a:moveTo>
                  <a:lnTo>
                    <a:pt x="1015" y="861"/>
                  </a:lnTo>
                  <a:lnTo>
                    <a:pt x="1015" y="882"/>
                  </a:lnTo>
                  <a:lnTo>
                    <a:pt x="995" y="882"/>
                  </a:lnTo>
                  <a:lnTo>
                    <a:pt x="995" y="861"/>
                  </a:lnTo>
                  <a:close/>
                  <a:moveTo>
                    <a:pt x="1036" y="861"/>
                  </a:moveTo>
                  <a:lnTo>
                    <a:pt x="1056" y="861"/>
                  </a:lnTo>
                  <a:lnTo>
                    <a:pt x="1056" y="882"/>
                  </a:lnTo>
                  <a:lnTo>
                    <a:pt x="1036" y="882"/>
                  </a:lnTo>
                  <a:lnTo>
                    <a:pt x="1036" y="861"/>
                  </a:lnTo>
                  <a:close/>
                  <a:moveTo>
                    <a:pt x="1077" y="861"/>
                  </a:moveTo>
                  <a:lnTo>
                    <a:pt x="1097" y="861"/>
                  </a:lnTo>
                  <a:lnTo>
                    <a:pt x="1097" y="882"/>
                  </a:lnTo>
                  <a:lnTo>
                    <a:pt x="1077" y="882"/>
                  </a:lnTo>
                  <a:lnTo>
                    <a:pt x="1077" y="861"/>
                  </a:lnTo>
                  <a:close/>
                  <a:moveTo>
                    <a:pt x="1118" y="861"/>
                  </a:moveTo>
                  <a:lnTo>
                    <a:pt x="1138" y="861"/>
                  </a:lnTo>
                  <a:lnTo>
                    <a:pt x="1138" y="882"/>
                  </a:lnTo>
                  <a:lnTo>
                    <a:pt x="1118" y="882"/>
                  </a:lnTo>
                  <a:lnTo>
                    <a:pt x="1118" y="861"/>
                  </a:lnTo>
                  <a:close/>
                  <a:moveTo>
                    <a:pt x="1159" y="861"/>
                  </a:moveTo>
                  <a:lnTo>
                    <a:pt x="1179" y="861"/>
                  </a:lnTo>
                  <a:lnTo>
                    <a:pt x="1179" y="882"/>
                  </a:lnTo>
                  <a:lnTo>
                    <a:pt x="1159" y="882"/>
                  </a:lnTo>
                  <a:lnTo>
                    <a:pt x="1159" y="861"/>
                  </a:lnTo>
                  <a:close/>
                  <a:moveTo>
                    <a:pt x="1200" y="861"/>
                  </a:moveTo>
                  <a:lnTo>
                    <a:pt x="1220" y="861"/>
                  </a:lnTo>
                  <a:lnTo>
                    <a:pt x="1220" y="882"/>
                  </a:lnTo>
                  <a:lnTo>
                    <a:pt x="1200" y="882"/>
                  </a:lnTo>
                  <a:lnTo>
                    <a:pt x="1200" y="861"/>
                  </a:lnTo>
                  <a:close/>
                  <a:moveTo>
                    <a:pt x="1241" y="861"/>
                  </a:moveTo>
                  <a:lnTo>
                    <a:pt x="1261" y="861"/>
                  </a:lnTo>
                  <a:lnTo>
                    <a:pt x="1261" y="882"/>
                  </a:lnTo>
                  <a:lnTo>
                    <a:pt x="1241" y="882"/>
                  </a:lnTo>
                  <a:lnTo>
                    <a:pt x="1241" y="861"/>
                  </a:lnTo>
                  <a:close/>
                  <a:moveTo>
                    <a:pt x="1282" y="861"/>
                  </a:moveTo>
                  <a:lnTo>
                    <a:pt x="1302" y="861"/>
                  </a:lnTo>
                  <a:lnTo>
                    <a:pt x="1302" y="882"/>
                  </a:lnTo>
                  <a:lnTo>
                    <a:pt x="1282" y="882"/>
                  </a:lnTo>
                  <a:lnTo>
                    <a:pt x="1282" y="861"/>
                  </a:lnTo>
                  <a:close/>
                  <a:moveTo>
                    <a:pt x="1323" y="861"/>
                  </a:moveTo>
                  <a:lnTo>
                    <a:pt x="1343" y="861"/>
                  </a:lnTo>
                  <a:lnTo>
                    <a:pt x="1343" y="882"/>
                  </a:lnTo>
                  <a:lnTo>
                    <a:pt x="1323" y="882"/>
                  </a:lnTo>
                  <a:lnTo>
                    <a:pt x="1323" y="861"/>
                  </a:lnTo>
                  <a:close/>
                  <a:moveTo>
                    <a:pt x="1364" y="861"/>
                  </a:moveTo>
                  <a:lnTo>
                    <a:pt x="1384" y="861"/>
                  </a:lnTo>
                  <a:lnTo>
                    <a:pt x="1384" y="882"/>
                  </a:lnTo>
                  <a:lnTo>
                    <a:pt x="1364" y="882"/>
                  </a:lnTo>
                  <a:lnTo>
                    <a:pt x="1364" y="861"/>
                  </a:lnTo>
                  <a:close/>
                  <a:moveTo>
                    <a:pt x="1405" y="861"/>
                  </a:moveTo>
                  <a:lnTo>
                    <a:pt x="1426" y="861"/>
                  </a:lnTo>
                  <a:lnTo>
                    <a:pt x="1426" y="882"/>
                  </a:lnTo>
                  <a:lnTo>
                    <a:pt x="1405" y="882"/>
                  </a:lnTo>
                  <a:lnTo>
                    <a:pt x="1405" y="861"/>
                  </a:lnTo>
                  <a:close/>
                  <a:moveTo>
                    <a:pt x="1446" y="861"/>
                  </a:moveTo>
                  <a:lnTo>
                    <a:pt x="1467" y="861"/>
                  </a:lnTo>
                  <a:lnTo>
                    <a:pt x="1467" y="882"/>
                  </a:lnTo>
                  <a:lnTo>
                    <a:pt x="1446" y="882"/>
                  </a:lnTo>
                  <a:lnTo>
                    <a:pt x="1446" y="861"/>
                  </a:lnTo>
                  <a:close/>
                  <a:moveTo>
                    <a:pt x="1487" y="861"/>
                  </a:moveTo>
                  <a:lnTo>
                    <a:pt x="1507" y="861"/>
                  </a:lnTo>
                  <a:lnTo>
                    <a:pt x="1507" y="882"/>
                  </a:lnTo>
                  <a:lnTo>
                    <a:pt x="1487" y="882"/>
                  </a:lnTo>
                  <a:lnTo>
                    <a:pt x="1487" y="861"/>
                  </a:lnTo>
                  <a:close/>
                  <a:moveTo>
                    <a:pt x="1528" y="861"/>
                  </a:moveTo>
                  <a:lnTo>
                    <a:pt x="1549" y="861"/>
                  </a:lnTo>
                  <a:lnTo>
                    <a:pt x="1549" y="882"/>
                  </a:lnTo>
                  <a:lnTo>
                    <a:pt x="1528" y="882"/>
                  </a:lnTo>
                  <a:lnTo>
                    <a:pt x="1528" y="861"/>
                  </a:lnTo>
                  <a:close/>
                  <a:moveTo>
                    <a:pt x="1569" y="861"/>
                  </a:moveTo>
                  <a:lnTo>
                    <a:pt x="1590" y="861"/>
                  </a:lnTo>
                  <a:lnTo>
                    <a:pt x="1590" y="882"/>
                  </a:lnTo>
                  <a:lnTo>
                    <a:pt x="1569" y="882"/>
                  </a:lnTo>
                  <a:lnTo>
                    <a:pt x="1569" y="861"/>
                  </a:lnTo>
                  <a:close/>
                  <a:moveTo>
                    <a:pt x="1610" y="861"/>
                  </a:moveTo>
                  <a:lnTo>
                    <a:pt x="1630" y="861"/>
                  </a:lnTo>
                  <a:lnTo>
                    <a:pt x="1630" y="882"/>
                  </a:lnTo>
                  <a:lnTo>
                    <a:pt x="1610" y="882"/>
                  </a:lnTo>
                  <a:lnTo>
                    <a:pt x="1610" y="861"/>
                  </a:lnTo>
                  <a:close/>
                  <a:moveTo>
                    <a:pt x="1651" y="861"/>
                  </a:moveTo>
                  <a:lnTo>
                    <a:pt x="1672" y="861"/>
                  </a:lnTo>
                  <a:lnTo>
                    <a:pt x="1672" y="882"/>
                  </a:lnTo>
                  <a:lnTo>
                    <a:pt x="1651" y="882"/>
                  </a:lnTo>
                  <a:lnTo>
                    <a:pt x="1651" y="861"/>
                  </a:lnTo>
                  <a:close/>
                  <a:moveTo>
                    <a:pt x="1692" y="861"/>
                  </a:moveTo>
                  <a:lnTo>
                    <a:pt x="1713" y="861"/>
                  </a:lnTo>
                  <a:lnTo>
                    <a:pt x="1713" y="882"/>
                  </a:lnTo>
                  <a:lnTo>
                    <a:pt x="1692" y="882"/>
                  </a:lnTo>
                  <a:lnTo>
                    <a:pt x="1692" y="861"/>
                  </a:lnTo>
                  <a:close/>
                  <a:moveTo>
                    <a:pt x="1733" y="861"/>
                  </a:moveTo>
                  <a:lnTo>
                    <a:pt x="1754" y="861"/>
                  </a:lnTo>
                  <a:lnTo>
                    <a:pt x="1754" y="882"/>
                  </a:lnTo>
                  <a:lnTo>
                    <a:pt x="1733" y="882"/>
                  </a:lnTo>
                  <a:lnTo>
                    <a:pt x="1733" y="861"/>
                  </a:lnTo>
                  <a:close/>
                  <a:moveTo>
                    <a:pt x="1774" y="861"/>
                  </a:moveTo>
                  <a:lnTo>
                    <a:pt x="1795" y="861"/>
                  </a:lnTo>
                  <a:lnTo>
                    <a:pt x="1795" y="882"/>
                  </a:lnTo>
                  <a:lnTo>
                    <a:pt x="1774" y="882"/>
                  </a:lnTo>
                  <a:lnTo>
                    <a:pt x="1774" y="861"/>
                  </a:lnTo>
                  <a:close/>
                  <a:moveTo>
                    <a:pt x="1815" y="861"/>
                  </a:moveTo>
                  <a:lnTo>
                    <a:pt x="1836" y="861"/>
                  </a:lnTo>
                  <a:lnTo>
                    <a:pt x="1836" y="882"/>
                  </a:lnTo>
                  <a:lnTo>
                    <a:pt x="1815" y="882"/>
                  </a:lnTo>
                  <a:lnTo>
                    <a:pt x="1815" y="861"/>
                  </a:lnTo>
                  <a:close/>
                  <a:moveTo>
                    <a:pt x="1856" y="861"/>
                  </a:moveTo>
                  <a:lnTo>
                    <a:pt x="1877" y="861"/>
                  </a:lnTo>
                  <a:lnTo>
                    <a:pt x="1877" y="882"/>
                  </a:lnTo>
                  <a:lnTo>
                    <a:pt x="1856" y="882"/>
                  </a:lnTo>
                  <a:lnTo>
                    <a:pt x="1856" y="861"/>
                  </a:lnTo>
                  <a:close/>
                  <a:moveTo>
                    <a:pt x="1897" y="861"/>
                  </a:moveTo>
                  <a:lnTo>
                    <a:pt x="1918" y="861"/>
                  </a:lnTo>
                  <a:lnTo>
                    <a:pt x="1918" y="882"/>
                  </a:lnTo>
                  <a:lnTo>
                    <a:pt x="1897" y="882"/>
                  </a:lnTo>
                  <a:lnTo>
                    <a:pt x="1897" y="861"/>
                  </a:lnTo>
                  <a:close/>
                  <a:moveTo>
                    <a:pt x="1938" y="861"/>
                  </a:moveTo>
                  <a:lnTo>
                    <a:pt x="1959" y="861"/>
                  </a:lnTo>
                  <a:lnTo>
                    <a:pt x="1959" y="882"/>
                  </a:lnTo>
                  <a:lnTo>
                    <a:pt x="1938" y="882"/>
                  </a:lnTo>
                  <a:lnTo>
                    <a:pt x="1938" y="861"/>
                  </a:lnTo>
                  <a:close/>
                  <a:moveTo>
                    <a:pt x="1979" y="861"/>
                  </a:moveTo>
                  <a:lnTo>
                    <a:pt x="2000" y="861"/>
                  </a:lnTo>
                  <a:lnTo>
                    <a:pt x="2000" y="882"/>
                  </a:lnTo>
                  <a:lnTo>
                    <a:pt x="1979" y="882"/>
                  </a:lnTo>
                  <a:lnTo>
                    <a:pt x="1979" y="861"/>
                  </a:lnTo>
                  <a:close/>
                  <a:moveTo>
                    <a:pt x="2020" y="861"/>
                  </a:moveTo>
                  <a:lnTo>
                    <a:pt x="2041" y="861"/>
                  </a:lnTo>
                  <a:lnTo>
                    <a:pt x="2041" y="882"/>
                  </a:lnTo>
                  <a:lnTo>
                    <a:pt x="2020" y="882"/>
                  </a:lnTo>
                  <a:lnTo>
                    <a:pt x="2020" y="861"/>
                  </a:lnTo>
                  <a:close/>
                  <a:moveTo>
                    <a:pt x="2061" y="861"/>
                  </a:moveTo>
                  <a:lnTo>
                    <a:pt x="2082" y="861"/>
                  </a:lnTo>
                  <a:lnTo>
                    <a:pt x="2082" y="882"/>
                  </a:lnTo>
                  <a:lnTo>
                    <a:pt x="2061" y="882"/>
                  </a:lnTo>
                  <a:lnTo>
                    <a:pt x="2061" y="861"/>
                  </a:lnTo>
                  <a:close/>
                  <a:moveTo>
                    <a:pt x="2102" y="861"/>
                  </a:moveTo>
                  <a:lnTo>
                    <a:pt x="2123" y="861"/>
                  </a:lnTo>
                  <a:lnTo>
                    <a:pt x="2123" y="882"/>
                  </a:lnTo>
                  <a:lnTo>
                    <a:pt x="2102" y="882"/>
                  </a:lnTo>
                  <a:lnTo>
                    <a:pt x="2102" y="861"/>
                  </a:lnTo>
                  <a:close/>
                  <a:moveTo>
                    <a:pt x="2143" y="861"/>
                  </a:moveTo>
                  <a:lnTo>
                    <a:pt x="2164" y="861"/>
                  </a:lnTo>
                  <a:lnTo>
                    <a:pt x="2164" y="882"/>
                  </a:lnTo>
                  <a:lnTo>
                    <a:pt x="2143" y="882"/>
                  </a:lnTo>
                  <a:lnTo>
                    <a:pt x="2143" y="861"/>
                  </a:lnTo>
                  <a:close/>
                  <a:moveTo>
                    <a:pt x="2184" y="861"/>
                  </a:moveTo>
                  <a:lnTo>
                    <a:pt x="2205" y="861"/>
                  </a:lnTo>
                  <a:lnTo>
                    <a:pt x="2205" y="882"/>
                  </a:lnTo>
                  <a:lnTo>
                    <a:pt x="2184" y="882"/>
                  </a:lnTo>
                  <a:lnTo>
                    <a:pt x="2184" y="861"/>
                  </a:lnTo>
                  <a:close/>
                  <a:moveTo>
                    <a:pt x="2225" y="861"/>
                  </a:moveTo>
                  <a:lnTo>
                    <a:pt x="2246" y="861"/>
                  </a:lnTo>
                  <a:lnTo>
                    <a:pt x="2246" y="882"/>
                  </a:lnTo>
                  <a:lnTo>
                    <a:pt x="2225" y="882"/>
                  </a:lnTo>
                  <a:lnTo>
                    <a:pt x="2225" y="861"/>
                  </a:lnTo>
                  <a:close/>
                  <a:moveTo>
                    <a:pt x="2266" y="861"/>
                  </a:moveTo>
                  <a:lnTo>
                    <a:pt x="2287" y="861"/>
                  </a:lnTo>
                  <a:lnTo>
                    <a:pt x="2287" y="882"/>
                  </a:lnTo>
                  <a:lnTo>
                    <a:pt x="2266" y="882"/>
                  </a:lnTo>
                  <a:lnTo>
                    <a:pt x="2266" y="861"/>
                  </a:lnTo>
                  <a:close/>
                  <a:moveTo>
                    <a:pt x="2307" y="861"/>
                  </a:moveTo>
                  <a:lnTo>
                    <a:pt x="2328" y="861"/>
                  </a:lnTo>
                  <a:lnTo>
                    <a:pt x="2328" y="882"/>
                  </a:lnTo>
                  <a:lnTo>
                    <a:pt x="2307" y="882"/>
                  </a:lnTo>
                  <a:lnTo>
                    <a:pt x="2307" y="861"/>
                  </a:lnTo>
                  <a:close/>
                  <a:moveTo>
                    <a:pt x="2348" y="861"/>
                  </a:moveTo>
                  <a:lnTo>
                    <a:pt x="2369" y="861"/>
                  </a:lnTo>
                  <a:lnTo>
                    <a:pt x="2369" y="882"/>
                  </a:lnTo>
                  <a:lnTo>
                    <a:pt x="2348" y="882"/>
                  </a:lnTo>
                  <a:lnTo>
                    <a:pt x="2348" y="861"/>
                  </a:lnTo>
                  <a:close/>
                  <a:moveTo>
                    <a:pt x="2389" y="861"/>
                  </a:moveTo>
                  <a:lnTo>
                    <a:pt x="2389" y="861"/>
                  </a:lnTo>
                  <a:lnTo>
                    <a:pt x="2379" y="872"/>
                  </a:lnTo>
                  <a:lnTo>
                    <a:pt x="2379" y="851"/>
                  </a:lnTo>
                  <a:lnTo>
                    <a:pt x="2400" y="851"/>
                  </a:lnTo>
                  <a:lnTo>
                    <a:pt x="2400" y="882"/>
                  </a:lnTo>
                  <a:lnTo>
                    <a:pt x="2389" y="882"/>
                  </a:lnTo>
                  <a:lnTo>
                    <a:pt x="2389" y="861"/>
                  </a:lnTo>
                  <a:close/>
                  <a:moveTo>
                    <a:pt x="2379" y="831"/>
                  </a:moveTo>
                  <a:lnTo>
                    <a:pt x="2379" y="810"/>
                  </a:lnTo>
                  <a:lnTo>
                    <a:pt x="2400" y="810"/>
                  </a:lnTo>
                  <a:lnTo>
                    <a:pt x="2400" y="831"/>
                  </a:lnTo>
                  <a:lnTo>
                    <a:pt x="2379" y="831"/>
                  </a:lnTo>
                  <a:close/>
                  <a:moveTo>
                    <a:pt x="2379" y="790"/>
                  </a:moveTo>
                  <a:lnTo>
                    <a:pt x="2379" y="769"/>
                  </a:lnTo>
                  <a:lnTo>
                    <a:pt x="2400" y="769"/>
                  </a:lnTo>
                  <a:lnTo>
                    <a:pt x="2400" y="790"/>
                  </a:lnTo>
                  <a:lnTo>
                    <a:pt x="2379" y="790"/>
                  </a:lnTo>
                  <a:close/>
                  <a:moveTo>
                    <a:pt x="2379" y="749"/>
                  </a:moveTo>
                  <a:lnTo>
                    <a:pt x="2379" y="728"/>
                  </a:lnTo>
                  <a:lnTo>
                    <a:pt x="2400" y="728"/>
                  </a:lnTo>
                  <a:lnTo>
                    <a:pt x="2400" y="749"/>
                  </a:lnTo>
                  <a:lnTo>
                    <a:pt x="2379" y="749"/>
                  </a:lnTo>
                  <a:close/>
                  <a:moveTo>
                    <a:pt x="2379" y="708"/>
                  </a:moveTo>
                  <a:lnTo>
                    <a:pt x="2379" y="687"/>
                  </a:lnTo>
                  <a:lnTo>
                    <a:pt x="2400" y="687"/>
                  </a:lnTo>
                  <a:lnTo>
                    <a:pt x="2400" y="708"/>
                  </a:lnTo>
                  <a:lnTo>
                    <a:pt x="2379" y="708"/>
                  </a:lnTo>
                  <a:close/>
                  <a:moveTo>
                    <a:pt x="2379" y="666"/>
                  </a:moveTo>
                  <a:lnTo>
                    <a:pt x="2379" y="646"/>
                  </a:lnTo>
                  <a:lnTo>
                    <a:pt x="2400" y="646"/>
                  </a:lnTo>
                  <a:lnTo>
                    <a:pt x="2400" y="666"/>
                  </a:lnTo>
                  <a:lnTo>
                    <a:pt x="2379" y="666"/>
                  </a:lnTo>
                  <a:close/>
                  <a:moveTo>
                    <a:pt x="2379" y="626"/>
                  </a:moveTo>
                  <a:lnTo>
                    <a:pt x="2379" y="605"/>
                  </a:lnTo>
                  <a:lnTo>
                    <a:pt x="2400" y="605"/>
                  </a:lnTo>
                  <a:lnTo>
                    <a:pt x="2400" y="626"/>
                  </a:lnTo>
                  <a:lnTo>
                    <a:pt x="2379" y="626"/>
                  </a:lnTo>
                  <a:close/>
                  <a:moveTo>
                    <a:pt x="2379" y="585"/>
                  </a:moveTo>
                  <a:lnTo>
                    <a:pt x="2379" y="564"/>
                  </a:lnTo>
                  <a:lnTo>
                    <a:pt x="2400" y="564"/>
                  </a:lnTo>
                  <a:lnTo>
                    <a:pt x="2400" y="585"/>
                  </a:lnTo>
                  <a:lnTo>
                    <a:pt x="2379" y="585"/>
                  </a:lnTo>
                  <a:close/>
                  <a:moveTo>
                    <a:pt x="2379" y="543"/>
                  </a:moveTo>
                  <a:lnTo>
                    <a:pt x="2379" y="523"/>
                  </a:lnTo>
                  <a:lnTo>
                    <a:pt x="2400" y="523"/>
                  </a:lnTo>
                  <a:lnTo>
                    <a:pt x="2400" y="543"/>
                  </a:lnTo>
                  <a:lnTo>
                    <a:pt x="2379" y="543"/>
                  </a:lnTo>
                  <a:close/>
                  <a:moveTo>
                    <a:pt x="2379" y="503"/>
                  </a:moveTo>
                  <a:lnTo>
                    <a:pt x="2379" y="482"/>
                  </a:lnTo>
                  <a:lnTo>
                    <a:pt x="2400" y="482"/>
                  </a:lnTo>
                  <a:lnTo>
                    <a:pt x="2400" y="503"/>
                  </a:lnTo>
                  <a:lnTo>
                    <a:pt x="2379" y="503"/>
                  </a:lnTo>
                  <a:close/>
                  <a:moveTo>
                    <a:pt x="2379" y="461"/>
                  </a:moveTo>
                  <a:lnTo>
                    <a:pt x="2379" y="441"/>
                  </a:lnTo>
                  <a:lnTo>
                    <a:pt x="2400" y="441"/>
                  </a:lnTo>
                  <a:lnTo>
                    <a:pt x="2400" y="461"/>
                  </a:lnTo>
                  <a:lnTo>
                    <a:pt x="2379" y="461"/>
                  </a:lnTo>
                  <a:close/>
                  <a:moveTo>
                    <a:pt x="2379" y="420"/>
                  </a:moveTo>
                  <a:lnTo>
                    <a:pt x="2379" y="400"/>
                  </a:lnTo>
                  <a:lnTo>
                    <a:pt x="2400" y="400"/>
                  </a:lnTo>
                  <a:lnTo>
                    <a:pt x="2400" y="420"/>
                  </a:lnTo>
                  <a:lnTo>
                    <a:pt x="2379" y="420"/>
                  </a:lnTo>
                  <a:close/>
                  <a:moveTo>
                    <a:pt x="2379" y="379"/>
                  </a:moveTo>
                  <a:lnTo>
                    <a:pt x="2379" y="359"/>
                  </a:lnTo>
                  <a:lnTo>
                    <a:pt x="2400" y="359"/>
                  </a:lnTo>
                  <a:lnTo>
                    <a:pt x="2400" y="379"/>
                  </a:lnTo>
                  <a:lnTo>
                    <a:pt x="2379" y="379"/>
                  </a:lnTo>
                  <a:close/>
                  <a:moveTo>
                    <a:pt x="2379" y="338"/>
                  </a:moveTo>
                  <a:lnTo>
                    <a:pt x="2379" y="318"/>
                  </a:lnTo>
                  <a:lnTo>
                    <a:pt x="2400" y="318"/>
                  </a:lnTo>
                  <a:lnTo>
                    <a:pt x="2400" y="338"/>
                  </a:lnTo>
                  <a:lnTo>
                    <a:pt x="2379" y="338"/>
                  </a:lnTo>
                  <a:close/>
                  <a:moveTo>
                    <a:pt x="2379" y="297"/>
                  </a:moveTo>
                  <a:lnTo>
                    <a:pt x="2379" y="277"/>
                  </a:lnTo>
                  <a:lnTo>
                    <a:pt x="2400" y="277"/>
                  </a:lnTo>
                  <a:lnTo>
                    <a:pt x="2400" y="297"/>
                  </a:lnTo>
                  <a:lnTo>
                    <a:pt x="2379" y="297"/>
                  </a:lnTo>
                  <a:close/>
                  <a:moveTo>
                    <a:pt x="2379" y="256"/>
                  </a:moveTo>
                  <a:lnTo>
                    <a:pt x="2379" y="236"/>
                  </a:lnTo>
                  <a:lnTo>
                    <a:pt x="2400" y="236"/>
                  </a:lnTo>
                  <a:lnTo>
                    <a:pt x="2400" y="256"/>
                  </a:lnTo>
                  <a:lnTo>
                    <a:pt x="2379" y="256"/>
                  </a:lnTo>
                  <a:close/>
                  <a:moveTo>
                    <a:pt x="2379" y="215"/>
                  </a:moveTo>
                  <a:lnTo>
                    <a:pt x="2379" y="195"/>
                  </a:lnTo>
                  <a:lnTo>
                    <a:pt x="2400" y="195"/>
                  </a:lnTo>
                  <a:lnTo>
                    <a:pt x="2400" y="215"/>
                  </a:lnTo>
                  <a:lnTo>
                    <a:pt x="2379" y="215"/>
                  </a:lnTo>
                  <a:close/>
                  <a:moveTo>
                    <a:pt x="2379" y="174"/>
                  </a:moveTo>
                  <a:lnTo>
                    <a:pt x="2379" y="154"/>
                  </a:lnTo>
                  <a:lnTo>
                    <a:pt x="2400" y="154"/>
                  </a:lnTo>
                  <a:lnTo>
                    <a:pt x="2400" y="174"/>
                  </a:lnTo>
                  <a:lnTo>
                    <a:pt x="2379" y="174"/>
                  </a:lnTo>
                  <a:close/>
                  <a:moveTo>
                    <a:pt x="2379" y="133"/>
                  </a:moveTo>
                  <a:lnTo>
                    <a:pt x="2379" y="113"/>
                  </a:lnTo>
                  <a:lnTo>
                    <a:pt x="2400" y="113"/>
                  </a:lnTo>
                  <a:lnTo>
                    <a:pt x="2400" y="133"/>
                  </a:lnTo>
                  <a:lnTo>
                    <a:pt x="2379" y="133"/>
                  </a:lnTo>
                  <a:close/>
                  <a:moveTo>
                    <a:pt x="2379" y="92"/>
                  </a:moveTo>
                  <a:lnTo>
                    <a:pt x="2379" y="72"/>
                  </a:lnTo>
                  <a:lnTo>
                    <a:pt x="2400" y="72"/>
                  </a:lnTo>
                  <a:lnTo>
                    <a:pt x="2400" y="92"/>
                  </a:lnTo>
                  <a:lnTo>
                    <a:pt x="2379" y="92"/>
                  </a:lnTo>
                  <a:close/>
                  <a:moveTo>
                    <a:pt x="2379" y="51"/>
                  </a:moveTo>
                  <a:lnTo>
                    <a:pt x="2379" y="31"/>
                  </a:lnTo>
                  <a:lnTo>
                    <a:pt x="2400" y="31"/>
                  </a:lnTo>
                  <a:lnTo>
                    <a:pt x="2400" y="51"/>
                  </a:lnTo>
                  <a:lnTo>
                    <a:pt x="2379" y="51"/>
                  </a:lnTo>
                  <a:close/>
                  <a:moveTo>
                    <a:pt x="2379" y="10"/>
                  </a:moveTo>
                  <a:lnTo>
                    <a:pt x="2379" y="10"/>
                  </a:lnTo>
                  <a:lnTo>
                    <a:pt x="2400" y="10"/>
                  </a:lnTo>
                  <a:lnTo>
                    <a:pt x="2379" y="10"/>
                  </a:lnTo>
                  <a:close/>
                </a:path>
              </a:pathLst>
            </a:custGeom>
            <a:solidFill>
              <a:srgbClr val="000000"/>
            </a:solidFill>
            <a:ln w="3175">
              <a:solidFill>
                <a:srgbClr val="000000"/>
              </a:solidFill>
              <a:bevel/>
              <a:headEnd/>
              <a:tailEnd/>
            </a:ln>
          </p:spPr>
          <p:txBody>
            <a:bodyPr/>
            <a:lstStyle/>
            <a:p>
              <a:endParaRPr lang="en-US" sz="19840" dirty="0"/>
            </a:p>
          </p:txBody>
        </p:sp>
        <p:sp>
          <p:nvSpPr>
            <p:cNvPr id="2128" name="Rectangle 116"/>
            <p:cNvSpPr>
              <a:spLocks noChangeArrowheads="1"/>
            </p:cNvSpPr>
            <p:nvPr/>
          </p:nvSpPr>
          <p:spPr bwMode="auto">
            <a:xfrm>
              <a:off x="613953" y="4054475"/>
              <a:ext cx="5839097" cy="2006690"/>
            </a:xfrm>
            <a:prstGeom prst="rect">
              <a:avLst/>
            </a:pr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7680" dirty="0"/>
            </a:p>
          </p:txBody>
        </p:sp>
        <p:sp>
          <p:nvSpPr>
            <p:cNvPr id="2129" name="Freeform 117"/>
            <p:cNvSpPr>
              <a:spLocks noEditPoints="1"/>
            </p:cNvSpPr>
            <p:nvPr/>
          </p:nvSpPr>
          <p:spPr bwMode="auto">
            <a:xfrm>
              <a:off x="470263" y="1645920"/>
              <a:ext cx="6126480" cy="4572000"/>
            </a:xfrm>
            <a:custGeom>
              <a:avLst/>
              <a:gdLst>
                <a:gd name="T0" fmla="*/ 2147483647 w 3753"/>
                <a:gd name="T1" fmla="*/ 0 h 2534"/>
                <a:gd name="T2" fmla="*/ 2147483647 w 3753"/>
                <a:gd name="T3" fmla="*/ 0 h 2534"/>
                <a:gd name="T4" fmla="*/ 2147483647 w 3753"/>
                <a:gd name="T5" fmla="*/ 2147483647 h 2534"/>
                <a:gd name="T6" fmla="*/ 2147483647 w 3753"/>
                <a:gd name="T7" fmla="*/ 2147483647 h 2534"/>
                <a:gd name="T8" fmla="*/ 2147483647 w 3753"/>
                <a:gd name="T9" fmla="*/ 2147483647 h 2534"/>
                <a:gd name="T10" fmla="*/ 2147483647 w 3753"/>
                <a:gd name="T11" fmla="*/ 0 h 2534"/>
                <a:gd name="T12" fmla="*/ 2147483647 w 3753"/>
                <a:gd name="T13" fmla="*/ 0 h 2534"/>
                <a:gd name="T14" fmla="*/ 2147483647 w 3753"/>
                <a:gd name="T15" fmla="*/ 2147483647 h 2534"/>
                <a:gd name="T16" fmla="*/ 2147483647 w 3753"/>
                <a:gd name="T17" fmla="*/ 2147483647 h 2534"/>
                <a:gd name="T18" fmla="*/ 2147483647 w 3753"/>
                <a:gd name="T19" fmla="*/ 2147483647 h 2534"/>
                <a:gd name="T20" fmla="*/ 2147483647 w 3753"/>
                <a:gd name="T21" fmla="*/ 0 h 2534"/>
                <a:gd name="T22" fmla="*/ 2147483647 w 3753"/>
                <a:gd name="T23" fmla="*/ 0 h 2534"/>
                <a:gd name="T24" fmla="*/ 2147483647 w 3753"/>
                <a:gd name="T25" fmla="*/ 2147483647 h 2534"/>
                <a:gd name="T26" fmla="*/ 2147483647 w 3753"/>
                <a:gd name="T27" fmla="*/ 2147483647 h 2534"/>
                <a:gd name="T28" fmla="*/ 2147483647 w 3753"/>
                <a:gd name="T29" fmla="*/ 2147483647 h 2534"/>
                <a:gd name="T30" fmla="*/ 2147483647 w 3753"/>
                <a:gd name="T31" fmla="*/ 0 h 2534"/>
                <a:gd name="T32" fmla="*/ 2147483647 w 3753"/>
                <a:gd name="T33" fmla="*/ 0 h 2534"/>
                <a:gd name="T34" fmla="*/ 2147483647 w 3753"/>
                <a:gd name="T35" fmla="*/ 2147483647 h 2534"/>
                <a:gd name="T36" fmla="*/ 2147483647 w 3753"/>
                <a:gd name="T37" fmla="*/ 2147483647 h 2534"/>
                <a:gd name="T38" fmla="*/ 2147483647 w 3753"/>
                <a:gd name="T39" fmla="*/ 2147483647 h 2534"/>
                <a:gd name="T40" fmla="*/ 2147483647 w 3753"/>
                <a:gd name="T41" fmla="*/ 2147483647 h 2534"/>
                <a:gd name="T42" fmla="*/ 2147483647 w 3753"/>
                <a:gd name="T43" fmla="*/ 2147483647 h 2534"/>
                <a:gd name="T44" fmla="*/ 0 w 3753"/>
                <a:gd name="T45" fmla="*/ 2147483647 h 2534"/>
                <a:gd name="T46" fmla="*/ 0 w 3753"/>
                <a:gd name="T47" fmla="*/ 2147483647 h 2534"/>
                <a:gd name="T48" fmla="*/ 2147483647 w 3753"/>
                <a:gd name="T49" fmla="*/ 2147483647 h 2534"/>
                <a:gd name="T50" fmla="*/ 2147483647 w 3753"/>
                <a:gd name="T51" fmla="*/ 2147483647 h 2534"/>
                <a:gd name="T52" fmla="*/ 2147483647 w 3753"/>
                <a:gd name="T53" fmla="*/ 2147483647 h 2534"/>
                <a:gd name="T54" fmla="*/ 0 w 3753"/>
                <a:gd name="T55" fmla="*/ 2147483647 h 2534"/>
                <a:gd name="T56" fmla="*/ 0 w 3753"/>
                <a:gd name="T57" fmla="*/ 2147483647 h 2534"/>
                <a:gd name="T58" fmla="*/ 2147483647 w 3753"/>
                <a:gd name="T59" fmla="*/ 2147483647 h 2534"/>
                <a:gd name="T60" fmla="*/ 2147483647 w 3753"/>
                <a:gd name="T61" fmla="*/ 2147483647 h 2534"/>
                <a:gd name="T62" fmla="*/ 2147483647 w 3753"/>
                <a:gd name="T63" fmla="*/ 2147483647 h 2534"/>
                <a:gd name="T64" fmla="*/ 2147483647 w 3753"/>
                <a:gd name="T65" fmla="*/ 2147483647 h 2534"/>
                <a:gd name="T66" fmla="*/ 2147483647 w 3753"/>
                <a:gd name="T67" fmla="*/ 2147483647 h 2534"/>
                <a:gd name="T68" fmla="*/ 2147483647 w 3753"/>
                <a:gd name="T69" fmla="*/ 2147483647 h 2534"/>
                <a:gd name="T70" fmla="*/ 2147483647 w 3753"/>
                <a:gd name="T71" fmla="*/ 2147483647 h 2534"/>
                <a:gd name="T72" fmla="*/ 2147483647 w 3753"/>
                <a:gd name="T73" fmla="*/ 2147483647 h 2534"/>
                <a:gd name="T74" fmla="*/ 2147483647 w 3753"/>
                <a:gd name="T75" fmla="*/ 2147483647 h 2534"/>
                <a:gd name="T76" fmla="*/ 2147483647 w 3753"/>
                <a:gd name="T77" fmla="*/ 2147483647 h 2534"/>
                <a:gd name="T78" fmla="*/ 2147483647 w 3753"/>
                <a:gd name="T79" fmla="*/ 2147483647 h 2534"/>
                <a:gd name="T80" fmla="*/ 2147483647 w 3753"/>
                <a:gd name="T81" fmla="*/ 2147483647 h 2534"/>
                <a:gd name="T82" fmla="*/ 2147483647 w 3753"/>
                <a:gd name="T83" fmla="*/ 2147483647 h 2534"/>
                <a:gd name="T84" fmla="*/ 2147483647 w 3753"/>
                <a:gd name="T85" fmla="*/ 2147483647 h 2534"/>
                <a:gd name="T86" fmla="*/ 2147483647 w 3753"/>
                <a:gd name="T87" fmla="*/ 2147483647 h 2534"/>
                <a:gd name="T88" fmla="*/ 2147483647 w 3753"/>
                <a:gd name="T89" fmla="*/ 2147483647 h 2534"/>
                <a:gd name="T90" fmla="*/ 2147483647 w 3753"/>
                <a:gd name="T91" fmla="*/ 2147483647 h 2534"/>
                <a:gd name="T92" fmla="*/ 2147483647 w 3753"/>
                <a:gd name="T93" fmla="*/ 2147483647 h 2534"/>
                <a:gd name="T94" fmla="*/ 2147483647 w 3753"/>
                <a:gd name="T95" fmla="*/ 2147483647 h 2534"/>
                <a:gd name="T96" fmla="*/ 2147483647 w 3753"/>
                <a:gd name="T97" fmla="*/ 2147483647 h 2534"/>
                <a:gd name="T98" fmla="*/ 2147483647 w 3753"/>
                <a:gd name="T99" fmla="*/ 2147483647 h 2534"/>
                <a:gd name="T100" fmla="*/ 2147483647 w 3753"/>
                <a:gd name="T101" fmla="*/ 2147483647 h 2534"/>
                <a:gd name="T102" fmla="*/ 2147483647 w 3753"/>
                <a:gd name="T103" fmla="*/ 2147483647 h 2534"/>
                <a:gd name="T104" fmla="*/ 2147483647 w 3753"/>
                <a:gd name="T105" fmla="*/ 2147483647 h 2534"/>
                <a:gd name="T106" fmla="*/ 2147483647 w 3753"/>
                <a:gd name="T107" fmla="*/ 2147483647 h 2534"/>
                <a:gd name="T108" fmla="*/ 2147483647 w 3753"/>
                <a:gd name="T109" fmla="*/ 2147483647 h 2534"/>
                <a:gd name="T110" fmla="*/ 2147483647 w 3753"/>
                <a:gd name="T111" fmla="*/ 2147483647 h 2534"/>
                <a:gd name="T112" fmla="*/ 2147483647 w 3753"/>
                <a:gd name="T113" fmla="*/ 2147483647 h 2534"/>
                <a:gd name="T114" fmla="*/ 2147483647 w 3753"/>
                <a:gd name="T115" fmla="*/ 2147483647 h 2534"/>
                <a:gd name="T116" fmla="*/ 2147483647 w 3753"/>
                <a:gd name="T117" fmla="*/ 2147483647 h 2534"/>
                <a:gd name="T118" fmla="*/ 2147483647 w 3753"/>
                <a:gd name="T119" fmla="*/ 2147483647 h 2534"/>
                <a:gd name="T120" fmla="*/ 2147483647 w 3753"/>
                <a:gd name="T121" fmla="*/ 2147483647 h 2534"/>
                <a:gd name="T122" fmla="*/ 2147483647 w 3753"/>
                <a:gd name="T123" fmla="*/ 2147483647 h 2534"/>
                <a:gd name="T124" fmla="*/ 2147483647 w 3753"/>
                <a:gd name="T125" fmla="*/ 2147483647 h 2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53"/>
                <a:gd name="T190" fmla="*/ 0 h 2534"/>
                <a:gd name="T191" fmla="*/ 3753 w 3753"/>
                <a:gd name="T192" fmla="*/ 2534 h 25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53" h="2534">
                  <a:moveTo>
                    <a:pt x="3743" y="21"/>
                  </a:moveTo>
                  <a:lnTo>
                    <a:pt x="3722" y="21"/>
                  </a:lnTo>
                  <a:lnTo>
                    <a:pt x="3722" y="0"/>
                  </a:lnTo>
                  <a:lnTo>
                    <a:pt x="3743" y="0"/>
                  </a:lnTo>
                  <a:lnTo>
                    <a:pt x="3743" y="21"/>
                  </a:lnTo>
                  <a:close/>
                  <a:moveTo>
                    <a:pt x="3701" y="21"/>
                  </a:moveTo>
                  <a:lnTo>
                    <a:pt x="3681" y="21"/>
                  </a:lnTo>
                  <a:lnTo>
                    <a:pt x="3681" y="0"/>
                  </a:lnTo>
                  <a:lnTo>
                    <a:pt x="3701" y="0"/>
                  </a:lnTo>
                  <a:lnTo>
                    <a:pt x="3701" y="21"/>
                  </a:lnTo>
                  <a:close/>
                  <a:moveTo>
                    <a:pt x="3661" y="21"/>
                  </a:moveTo>
                  <a:lnTo>
                    <a:pt x="3640" y="21"/>
                  </a:lnTo>
                  <a:lnTo>
                    <a:pt x="3640" y="0"/>
                  </a:lnTo>
                  <a:lnTo>
                    <a:pt x="3661" y="0"/>
                  </a:lnTo>
                  <a:lnTo>
                    <a:pt x="3661" y="21"/>
                  </a:lnTo>
                  <a:close/>
                  <a:moveTo>
                    <a:pt x="3620" y="21"/>
                  </a:moveTo>
                  <a:lnTo>
                    <a:pt x="3599" y="21"/>
                  </a:lnTo>
                  <a:lnTo>
                    <a:pt x="3599" y="0"/>
                  </a:lnTo>
                  <a:lnTo>
                    <a:pt x="3620" y="0"/>
                  </a:lnTo>
                  <a:lnTo>
                    <a:pt x="3620" y="21"/>
                  </a:lnTo>
                  <a:close/>
                  <a:moveTo>
                    <a:pt x="3578" y="21"/>
                  </a:moveTo>
                  <a:lnTo>
                    <a:pt x="3558" y="21"/>
                  </a:lnTo>
                  <a:lnTo>
                    <a:pt x="3558" y="0"/>
                  </a:lnTo>
                  <a:lnTo>
                    <a:pt x="3578" y="0"/>
                  </a:lnTo>
                  <a:lnTo>
                    <a:pt x="3578" y="21"/>
                  </a:lnTo>
                  <a:close/>
                  <a:moveTo>
                    <a:pt x="3537" y="21"/>
                  </a:moveTo>
                  <a:lnTo>
                    <a:pt x="3517" y="21"/>
                  </a:lnTo>
                  <a:lnTo>
                    <a:pt x="3517" y="0"/>
                  </a:lnTo>
                  <a:lnTo>
                    <a:pt x="3537" y="0"/>
                  </a:lnTo>
                  <a:lnTo>
                    <a:pt x="3537" y="21"/>
                  </a:lnTo>
                  <a:close/>
                  <a:moveTo>
                    <a:pt x="3496" y="21"/>
                  </a:moveTo>
                  <a:lnTo>
                    <a:pt x="3476" y="21"/>
                  </a:lnTo>
                  <a:lnTo>
                    <a:pt x="3476" y="0"/>
                  </a:lnTo>
                  <a:lnTo>
                    <a:pt x="3496" y="0"/>
                  </a:lnTo>
                  <a:lnTo>
                    <a:pt x="3496" y="21"/>
                  </a:lnTo>
                  <a:close/>
                  <a:moveTo>
                    <a:pt x="3455" y="21"/>
                  </a:moveTo>
                  <a:lnTo>
                    <a:pt x="3435" y="21"/>
                  </a:lnTo>
                  <a:lnTo>
                    <a:pt x="3435" y="0"/>
                  </a:lnTo>
                  <a:lnTo>
                    <a:pt x="3455" y="0"/>
                  </a:lnTo>
                  <a:lnTo>
                    <a:pt x="3455" y="21"/>
                  </a:lnTo>
                  <a:close/>
                  <a:moveTo>
                    <a:pt x="3414" y="21"/>
                  </a:moveTo>
                  <a:lnTo>
                    <a:pt x="3394" y="21"/>
                  </a:lnTo>
                  <a:lnTo>
                    <a:pt x="3394" y="0"/>
                  </a:lnTo>
                  <a:lnTo>
                    <a:pt x="3414" y="0"/>
                  </a:lnTo>
                  <a:lnTo>
                    <a:pt x="3414" y="21"/>
                  </a:lnTo>
                  <a:close/>
                  <a:moveTo>
                    <a:pt x="3373" y="21"/>
                  </a:moveTo>
                  <a:lnTo>
                    <a:pt x="3353" y="21"/>
                  </a:lnTo>
                  <a:lnTo>
                    <a:pt x="3353" y="0"/>
                  </a:lnTo>
                  <a:lnTo>
                    <a:pt x="3373" y="0"/>
                  </a:lnTo>
                  <a:lnTo>
                    <a:pt x="3373" y="21"/>
                  </a:lnTo>
                  <a:close/>
                  <a:moveTo>
                    <a:pt x="3332" y="21"/>
                  </a:moveTo>
                  <a:lnTo>
                    <a:pt x="3312" y="21"/>
                  </a:lnTo>
                  <a:lnTo>
                    <a:pt x="3312" y="0"/>
                  </a:lnTo>
                  <a:lnTo>
                    <a:pt x="3332" y="0"/>
                  </a:lnTo>
                  <a:lnTo>
                    <a:pt x="3332" y="21"/>
                  </a:lnTo>
                  <a:close/>
                  <a:moveTo>
                    <a:pt x="3291" y="21"/>
                  </a:moveTo>
                  <a:lnTo>
                    <a:pt x="3271" y="21"/>
                  </a:lnTo>
                  <a:lnTo>
                    <a:pt x="3271" y="0"/>
                  </a:lnTo>
                  <a:lnTo>
                    <a:pt x="3291" y="0"/>
                  </a:lnTo>
                  <a:lnTo>
                    <a:pt x="3291" y="21"/>
                  </a:lnTo>
                  <a:close/>
                  <a:moveTo>
                    <a:pt x="3250" y="21"/>
                  </a:moveTo>
                  <a:lnTo>
                    <a:pt x="3230" y="21"/>
                  </a:lnTo>
                  <a:lnTo>
                    <a:pt x="3230" y="0"/>
                  </a:lnTo>
                  <a:lnTo>
                    <a:pt x="3250" y="0"/>
                  </a:lnTo>
                  <a:lnTo>
                    <a:pt x="3250" y="21"/>
                  </a:lnTo>
                  <a:close/>
                  <a:moveTo>
                    <a:pt x="3209" y="21"/>
                  </a:moveTo>
                  <a:lnTo>
                    <a:pt x="3189" y="21"/>
                  </a:lnTo>
                  <a:lnTo>
                    <a:pt x="3189" y="0"/>
                  </a:lnTo>
                  <a:lnTo>
                    <a:pt x="3209" y="0"/>
                  </a:lnTo>
                  <a:lnTo>
                    <a:pt x="3209" y="21"/>
                  </a:lnTo>
                  <a:close/>
                  <a:moveTo>
                    <a:pt x="3168" y="21"/>
                  </a:moveTo>
                  <a:lnTo>
                    <a:pt x="3148" y="21"/>
                  </a:lnTo>
                  <a:lnTo>
                    <a:pt x="3148" y="0"/>
                  </a:lnTo>
                  <a:lnTo>
                    <a:pt x="3168" y="0"/>
                  </a:lnTo>
                  <a:lnTo>
                    <a:pt x="3168" y="21"/>
                  </a:lnTo>
                  <a:close/>
                  <a:moveTo>
                    <a:pt x="3127" y="21"/>
                  </a:moveTo>
                  <a:lnTo>
                    <a:pt x="3107" y="21"/>
                  </a:lnTo>
                  <a:lnTo>
                    <a:pt x="3107" y="0"/>
                  </a:lnTo>
                  <a:lnTo>
                    <a:pt x="3127" y="0"/>
                  </a:lnTo>
                  <a:lnTo>
                    <a:pt x="3127" y="21"/>
                  </a:lnTo>
                  <a:close/>
                  <a:moveTo>
                    <a:pt x="3086" y="21"/>
                  </a:moveTo>
                  <a:lnTo>
                    <a:pt x="3066" y="21"/>
                  </a:lnTo>
                  <a:lnTo>
                    <a:pt x="3066" y="0"/>
                  </a:lnTo>
                  <a:lnTo>
                    <a:pt x="3086" y="0"/>
                  </a:lnTo>
                  <a:lnTo>
                    <a:pt x="3086" y="21"/>
                  </a:lnTo>
                  <a:close/>
                  <a:moveTo>
                    <a:pt x="3045" y="21"/>
                  </a:moveTo>
                  <a:lnTo>
                    <a:pt x="3025" y="21"/>
                  </a:lnTo>
                  <a:lnTo>
                    <a:pt x="3025" y="0"/>
                  </a:lnTo>
                  <a:lnTo>
                    <a:pt x="3045" y="0"/>
                  </a:lnTo>
                  <a:lnTo>
                    <a:pt x="3045" y="21"/>
                  </a:lnTo>
                  <a:close/>
                  <a:moveTo>
                    <a:pt x="3004" y="21"/>
                  </a:moveTo>
                  <a:lnTo>
                    <a:pt x="2984" y="21"/>
                  </a:lnTo>
                  <a:lnTo>
                    <a:pt x="2984" y="0"/>
                  </a:lnTo>
                  <a:lnTo>
                    <a:pt x="3004" y="0"/>
                  </a:lnTo>
                  <a:lnTo>
                    <a:pt x="3004" y="21"/>
                  </a:lnTo>
                  <a:close/>
                  <a:moveTo>
                    <a:pt x="2963" y="21"/>
                  </a:moveTo>
                  <a:lnTo>
                    <a:pt x="2943" y="21"/>
                  </a:lnTo>
                  <a:lnTo>
                    <a:pt x="2943" y="0"/>
                  </a:lnTo>
                  <a:lnTo>
                    <a:pt x="2963" y="0"/>
                  </a:lnTo>
                  <a:lnTo>
                    <a:pt x="2963" y="21"/>
                  </a:lnTo>
                  <a:close/>
                  <a:moveTo>
                    <a:pt x="2922" y="21"/>
                  </a:moveTo>
                  <a:lnTo>
                    <a:pt x="2902" y="21"/>
                  </a:lnTo>
                  <a:lnTo>
                    <a:pt x="2902" y="0"/>
                  </a:lnTo>
                  <a:lnTo>
                    <a:pt x="2922" y="0"/>
                  </a:lnTo>
                  <a:lnTo>
                    <a:pt x="2922" y="21"/>
                  </a:lnTo>
                  <a:close/>
                  <a:moveTo>
                    <a:pt x="2881" y="21"/>
                  </a:moveTo>
                  <a:lnTo>
                    <a:pt x="2861" y="21"/>
                  </a:lnTo>
                  <a:lnTo>
                    <a:pt x="2861" y="0"/>
                  </a:lnTo>
                  <a:lnTo>
                    <a:pt x="2881" y="0"/>
                  </a:lnTo>
                  <a:lnTo>
                    <a:pt x="2881" y="21"/>
                  </a:lnTo>
                  <a:close/>
                  <a:moveTo>
                    <a:pt x="2840" y="21"/>
                  </a:moveTo>
                  <a:lnTo>
                    <a:pt x="2820" y="21"/>
                  </a:lnTo>
                  <a:lnTo>
                    <a:pt x="2820" y="0"/>
                  </a:lnTo>
                  <a:lnTo>
                    <a:pt x="2840" y="0"/>
                  </a:lnTo>
                  <a:lnTo>
                    <a:pt x="2840" y="21"/>
                  </a:lnTo>
                  <a:close/>
                  <a:moveTo>
                    <a:pt x="2799" y="21"/>
                  </a:moveTo>
                  <a:lnTo>
                    <a:pt x="2779" y="21"/>
                  </a:lnTo>
                  <a:lnTo>
                    <a:pt x="2779" y="0"/>
                  </a:lnTo>
                  <a:lnTo>
                    <a:pt x="2799" y="0"/>
                  </a:lnTo>
                  <a:lnTo>
                    <a:pt x="2799" y="21"/>
                  </a:lnTo>
                  <a:close/>
                  <a:moveTo>
                    <a:pt x="2758" y="21"/>
                  </a:moveTo>
                  <a:lnTo>
                    <a:pt x="2738" y="21"/>
                  </a:lnTo>
                  <a:lnTo>
                    <a:pt x="2738" y="0"/>
                  </a:lnTo>
                  <a:lnTo>
                    <a:pt x="2758" y="0"/>
                  </a:lnTo>
                  <a:lnTo>
                    <a:pt x="2758" y="21"/>
                  </a:lnTo>
                  <a:close/>
                  <a:moveTo>
                    <a:pt x="2717" y="21"/>
                  </a:moveTo>
                  <a:lnTo>
                    <a:pt x="2697" y="21"/>
                  </a:lnTo>
                  <a:lnTo>
                    <a:pt x="2697" y="0"/>
                  </a:lnTo>
                  <a:lnTo>
                    <a:pt x="2717" y="0"/>
                  </a:lnTo>
                  <a:lnTo>
                    <a:pt x="2717" y="21"/>
                  </a:lnTo>
                  <a:close/>
                  <a:moveTo>
                    <a:pt x="2676" y="21"/>
                  </a:moveTo>
                  <a:lnTo>
                    <a:pt x="2656" y="21"/>
                  </a:lnTo>
                  <a:lnTo>
                    <a:pt x="2656" y="0"/>
                  </a:lnTo>
                  <a:lnTo>
                    <a:pt x="2676" y="0"/>
                  </a:lnTo>
                  <a:lnTo>
                    <a:pt x="2676" y="21"/>
                  </a:lnTo>
                  <a:close/>
                  <a:moveTo>
                    <a:pt x="2635" y="21"/>
                  </a:moveTo>
                  <a:lnTo>
                    <a:pt x="2615" y="21"/>
                  </a:lnTo>
                  <a:lnTo>
                    <a:pt x="2615" y="0"/>
                  </a:lnTo>
                  <a:lnTo>
                    <a:pt x="2635" y="0"/>
                  </a:lnTo>
                  <a:lnTo>
                    <a:pt x="2635" y="21"/>
                  </a:lnTo>
                  <a:close/>
                  <a:moveTo>
                    <a:pt x="2594" y="21"/>
                  </a:moveTo>
                  <a:lnTo>
                    <a:pt x="2574" y="21"/>
                  </a:lnTo>
                  <a:lnTo>
                    <a:pt x="2574" y="0"/>
                  </a:lnTo>
                  <a:lnTo>
                    <a:pt x="2594" y="0"/>
                  </a:lnTo>
                  <a:lnTo>
                    <a:pt x="2594" y="21"/>
                  </a:lnTo>
                  <a:close/>
                  <a:moveTo>
                    <a:pt x="2553" y="21"/>
                  </a:moveTo>
                  <a:lnTo>
                    <a:pt x="2532" y="21"/>
                  </a:lnTo>
                  <a:lnTo>
                    <a:pt x="2532" y="0"/>
                  </a:lnTo>
                  <a:lnTo>
                    <a:pt x="2553" y="0"/>
                  </a:lnTo>
                  <a:lnTo>
                    <a:pt x="2553" y="21"/>
                  </a:lnTo>
                  <a:close/>
                  <a:moveTo>
                    <a:pt x="2512" y="21"/>
                  </a:moveTo>
                  <a:lnTo>
                    <a:pt x="2491" y="21"/>
                  </a:lnTo>
                  <a:lnTo>
                    <a:pt x="2491" y="0"/>
                  </a:lnTo>
                  <a:lnTo>
                    <a:pt x="2512" y="0"/>
                  </a:lnTo>
                  <a:lnTo>
                    <a:pt x="2512" y="21"/>
                  </a:lnTo>
                  <a:close/>
                  <a:moveTo>
                    <a:pt x="2471" y="21"/>
                  </a:moveTo>
                  <a:lnTo>
                    <a:pt x="2451" y="21"/>
                  </a:lnTo>
                  <a:lnTo>
                    <a:pt x="2451" y="0"/>
                  </a:lnTo>
                  <a:lnTo>
                    <a:pt x="2471" y="0"/>
                  </a:lnTo>
                  <a:lnTo>
                    <a:pt x="2471" y="21"/>
                  </a:lnTo>
                  <a:close/>
                  <a:moveTo>
                    <a:pt x="2430" y="21"/>
                  </a:moveTo>
                  <a:lnTo>
                    <a:pt x="2409" y="21"/>
                  </a:lnTo>
                  <a:lnTo>
                    <a:pt x="2409" y="0"/>
                  </a:lnTo>
                  <a:lnTo>
                    <a:pt x="2430" y="0"/>
                  </a:lnTo>
                  <a:lnTo>
                    <a:pt x="2430" y="21"/>
                  </a:lnTo>
                  <a:close/>
                  <a:moveTo>
                    <a:pt x="2389" y="21"/>
                  </a:moveTo>
                  <a:lnTo>
                    <a:pt x="2368" y="21"/>
                  </a:lnTo>
                  <a:lnTo>
                    <a:pt x="2368" y="0"/>
                  </a:lnTo>
                  <a:lnTo>
                    <a:pt x="2389" y="0"/>
                  </a:lnTo>
                  <a:lnTo>
                    <a:pt x="2389" y="21"/>
                  </a:lnTo>
                  <a:close/>
                  <a:moveTo>
                    <a:pt x="2348" y="21"/>
                  </a:moveTo>
                  <a:lnTo>
                    <a:pt x="2328" y="21"/>
                  </a:lnTo>
                  <a:lnTo>
                    <a:pt x="2328" y="0"/>
                  </a:lnTo>
                  <a:lnTo>
                    <a:pt x="2348" y="0"/>
                  </a:lnTo>
                  <a:lnTo>
                    <a:pt x="2348" y="21"/>
                  </a:lnTo>
                  <a:close/>
                  <a:moveTo>
                    <a:pt x="2307" y="21"/>
                  </a:moveTo>
                  <a:lnTo>
                    <a:pt x="2286" y="21"/>
                  </a:lnTo>
                  <a:lnTo>
                    <a:pt x="2286" y="0"/>
                  </a:lnTo>
                  <a:lnTo>
                    <a:pt x="2307" y="0"/>
                  </a:lnTo>
                  <a:lnTo>
                    <a:pt x="2307" y="21"/>
                  </a:lnTo>
                  <a:close/>
                  <a:moveTo>
                    <a:pt x="2266" y="21"/>
                  </a:moveTo>
                  <a:lnTo>
                    <a:pt x="2245" y="21"/>
                  </a:lnTo>
                  <a:lnTo>
                    <a:pt x="2245" y="0"/>
                  </a:lnTo>
                  <a:lnTo>
                    <a:pt x="2266" y="0"/>
                  </a:lnTo>
                  <a:lnTo>
                    <a:pt x="2266" y="21"/>
                  </a:lnTo>
                  <a:close/>
                  <a:moveTo>
                    <a:pt x="2225" y="21"/>
                  </a:moveTo>
                  <a:lnTo>
                    <a:pt x="2204" y="21"/>
                  </a:lnTo>
                  <a:lnTo>
                    <a:pt x="2204" y="0"/>
                  </a:lnTo>
                  <a:lnTo>
                    <a:pt x="2225" y="0"/>
                  </a:lnTo>
                  <a:lnTo>
                    <a:pt x="2225" y="21"/>
                  </a:lnTo>
                  <a:close/>
                  <a:moveTo>
                    <a:pt x="2184" y="21"/>
                  </a:moveTo>
                  <a:lnTo>
                    <a:pt x="2163" y="21"/>
                  </a:lnTo>
                  <a:lnTo>
                    <a:pt x="2163" y="0"/>
                  </a:lnTo>
                  <a:lnTo>
                    <a:pt x="2184" y="0"/>
                  </a:lnTo>
                  <a:lnTo>
                    <a:pt x="2184" y="21"/>
                  </a:lnTo>
                  <a:close/>
                  <a:moveTo>
                    <a:pt x="2143" y="21"/>
                  </a:moveTo>
                  <a:lnTo>
                    <a:pt x="2122" y="21"/>
                  </a:lnTo>
                  <a:lnTo>
                    <a:pt x="2122" y="0"/>
                  </a:lnTo>
                  <a:lnTo>
                    <a:pt x="2143" y="0"/>
                  </a:lnTo>
                  <a:lnTo>
                    <a:pt x="2143" y="21"/>
                  </a:lnTo>
                  <a:close/>
                  <a:moveTo>
                    <a:pt x="2102" y="21"/>
                  </a:moveTo>
                  <a:lnTo>
                    <a:pt x="2081" y="21"/>
                  </a:lnTo>
                  <a:lnTo>
                    <a:pt x="2081" y="0"/>
                  </a:lnTo>
                  <a:lnTo>
                    <a:pt x="2102" y="0"/>
                  </a:lnTo>
                  <a:lnTo>
                    <a:pt x="2102" y="21"/>
                  </a:lnTo>
                  <a:close/>
                  <a:moveTo>
                    <a:pt x="2061" y="21"/>
                  </a:moveTo>
                  <a:lnTo>
                    <a:pt x="2040" y="21"/>
                  </a:lnTo>
                  <a:lnTo>
                    <a:pt x="2040" y="0"/>
                  </a:lnTo>
                  <a:lnTo>
                    <a:pt x="2061" y="0"/>
                  </a:lnTo>
                  <a:lnTo>
                    <a:pt x="2061" y="21"/>
                  </a:lnTo>
                  <a:close/>
                  <a:moveTo>
                    <a:pt x="2020" y="21"/>
                  </a:moveTo>
                  <a:lnTo>
                    <a:pt x="1999" y="21"/>
                  </a:lnTo>
                  <a:lnTo>
                    <a:pt x="1999" y="0"/>
                  </a:lnTo>
                  <a:lnTo>
                    <a:pt x="2020" y="0"/>
                  </a:lnTo>
                  <a:lnTo>
                    <a:pt x="2020" y="21"/>
                  </a:lnTo>
                  <a:close/>
                  <a:moveTo>
                    <a:pt x="1979" y="21"/>
                  </a:moveTo>
                  <a:lnTo>
                    <a:pt x="1958" y="21"/>
                  </a:lnTo>
                  <a:lnTo>
                    <a:pt x="1958" y="0"/>
                  </a:lnTo>
                  <a:lnTo>
                    <a:pt x="1979" y="0"/>
                  </a:lnTo>
                  <a:lnTo>
                    <a:pt x="1979" y="21"/>
                  </a:lnTo>
                  <a:close/>
                  <a:moveTo>
                    <a:pt x="1938" y="21"/>
                  </a:moveTo>
                  <a:lnTo>
                    <a:pt x="1917" y="21"/>
                  </a:lnTo>
                  <a:lnTo>
                    <a:pt x="1917" y="0"/>
                  </a:lnTo>
                  <a:lnTo>
                    <a:pt x="1938" y="0"/>
                  </a:lnTo>
                  <a:lnTo>
                    <a:pt x="1938" y="21"/>
                  </a:lnTo>
                  <a:close/>
                  <a:moveTo>
                    <a:pt x="1897" y="21"/>
                  </a:moveTo>
                  <a:lnTo>
                    <a:pt x="1876" y="21"/>
                  </a:lnTo>
                  <a:lnTo>
                    <a:pt x="1876" y="0"/>
                  </a:lnTo>
                  <a:lnTo>
                    <a:pt x="1897" y="0"/>
                  </a:lnTo>
                  <a:lnTo>
                    <a:pt x="1897" y="21"/>
                  </a:lnTo>
                  <a:close/>
                  <a:moveTo>
                    <a:pt x="1856" y="21"/>
                  </a:moveTo>
                  <a:lnTo>
                    <a:pt x="1835" y="21"/>
                  </a:lnTo>
                  <a:lnTo>
                    <a:pt x="1835" y="0"/>
                  </a:lnTo>
                  <a:lnTo>
                    <a:pt x="1856" y="0"/>
                  </a:lnTo>
                  <a:lnTo>
                    <a:pt x="1856" y="21"/>
                  </a:lnTo>
                  <a:close/>
                  <a:moveTo>
                    <a:pt x="1815" y="21"/>
                  </a:moveTo>
                  <a:lnTo>
                    <a:pt x="1794" y="21"/>
                  </a:lnTo>
                  <a:lnTo>
                    <a:pt x="1794" y="0"/>
                  </a:lnTo>
                  <a:lnTo>
                    <a:pt x="1815" y="0"/>
                  </a:lnTo>
                  <a:lnTo>
                    <a:pt x="1815" y="21"/>
                  </a:lnTo>
                  <a:close/>
                  <a:moveTo>
                    <a:pt x="1774" y="21"/>
                  </a:moveTo>
                  <a:lnTo>
                    <a:pt x="1753" y="21"/>
                  </a:lnTo>
                  <a:lnTo>
                    <a:pt x="1753" y="0"/>
                  </a:lnTo>
                  <a:lnTo>
                    <a:pt x="1774" y="0"/>
                  </a:lnTo>
                  <a:lnTo>
                    <a:pt x="1774" y="21"/>
                  </a:lnTo>
                  <a:close/>
                  <a:moveTo>
                    <a:pt x="1733" y="21"/>
                  </a:moveTo>
                  <a:lnTo>
                    <a:pt x="1712" y="21"/>
                  </a:lnTo>
                  <a:lnTo>
                    <a:pt x="1712" y="0"/>
                  </a:lnTo>
                  <a:lnTo>
                    <a:pt x="1733" y="0"/>
                  </a:lnTo>
                  <a:lnTo>
                    <a:pt x="1733" y="21"/>
                  </a:lnTo>
                  <a:close/>
                  <a:moveTo>
                    <a:pt x="1692" y="21"/>
                  </a:moveTo>
                  <a:lnTo>
                    <a:pt x="1671" y="21"/>
                  </a:lnTo>
                  <a:lnTo>
                    <a:pt x="1671" y="0"/>
                  </a:lnTo>
                  <a:lnTo>
                    <a:pt x="1692" y="0"/>
                  </a:lnTo>
                  <a:lnTo>
                    <a:pt x="1692" y="21"/>
                  </a:lnTo>
                  <a:close/>
                  <a:moveTo>
                    <a:pt x="1651" y="21"/>
                  </a:moveTo>
                  <a:lnTo>
                    <a:pt x="1630" y="21"/>
                  </a:lnTo>
                  <a:lnTo>
                    <a:pt x="1630" y="0"/>
                  </a:lnTo>
                  <a:lnTo>
                    <a:pt x="1651" y="0"/>
                  </a:lnTo>
                  <a:lnTo>
                    <a:pt x="1651" y="21"/>
                  </a:lnTo>
                  <a:close/>
                  <a:moveTo>
                    <a:pt x="1610" y="21"/>
                  </a:moveTo>
                  <a:lnTo>
                    <a:pt x="1589" y="21"/>
                  </a:lnTo>
                  <a:lnTo>
                    <a:pt x="1589" y="0"/>
                  </a:lnTo>
                  <a:lnTo>
                    <a:pt x="1610" y="0"/>
                  </a:lnTo>
                  <a:lnTo>
                    <a:pt x="1610" y="21"/>
                  </a:lnTo>
                  <a:close/>
                  <a:moveTo>
                    <a:pt x="1569" y="21"/>
                  </a:moveTo>
                  <a:lnTo>
                    <a:pt x="1548" y="21"/>
                  </a:lnTo>
                  <a:lnTo>
                    <a:pt x="1548" y="0"/>
                  </a:lnTo>
                  <a:lnTo>
                    <a:pt x="1569" y="0"/>
                  </a:lnTo>
                  <a:lnTo>
                    <a:pt x="1569" y="21"/>
                  </a:lnTo>
                  <a:close/>
                  <a:moveTo>
                    <a:pt x="1528" y="21"/>
                  </a:moveTo>
                  <a:lnTo>
                    <a:pt x="1507" y="21"/>
                  </a:lnTo>
                  <a:lnTo>
                    <a:pt x="1507" y="0"/>
                  </a:lnTo>
                  <a:lnTo>
                    <a:pt x="1528" y="0"/>
                  </a:lnTo>
                  <a:lnTo>
                    <a:pt x="1528" y="21"/>
                  </a:lnTo>
                  <a:close/>
                  <a:moveTo>
                    <a:pt x="1487" y="21"/>
                  </a:moveTo>
                  <a:lnTo>
                    <a:pt x="1466" y="21"/>
                  </a:lnTo>
                  <a:lnTo>
                    <a:pt x="1466" y="0"/>
                  </a:lnTo>
                  <a:lnTo>
                    <a:pt x="1487" y="0"/>
                  </a:lnTo>
                  <a:lnTo>
                    <a:pt x="1487" y="21"/>
                  </a:lnTo>
                  <a:close/>
                  <a:moveTo>
                    <a:pt x="1446" y="21"/>
                  </a:moveTo>
                  <a:lnTo>
                    <a:pt x="1425" y="21"/>
                  </a:lnTo>
                  <a:lnTo>
                    <a:pt x="1425" y="0"/>
                  </a:lnTo>
                  <a:lnTo>
                    <a:pt x="1446" y="0"/>
                  </a:lnTo>
                  <a:lnTo>
                    <a:pt x="1446" y="21"/>
                  </a:lnTo>
                  <a:close/>
                  <a:moveTo>
                    <a:pt x="1405" y="21"/>
                  </a:moveTo>
                  <a:lnTo>
                    <a:pt x="1384" y="21"/>
                  </a:lnTo>
                  <a:lnTo>
                    <a:pt x="1384" y="0"/>
                  </a:lnTo>
                  <a:lnTo>
                    <a:pt x="1405" y="0"/>
                  </a:lnTo>
                  <a:lnTo>
                    <a:pt x="1405" y="21"/>
                  </a:lnTo>
                  <a:close/>
                  <a:moveTo>
                    <a:pt x="1364" y="21"/>
                  </a:moveTo>
                  <a:lnTo>
                    <a:pt x="1343" y="21"/>
                  </a:lnTo>
                  <a:lnTo>
                    <a:pt x="1343" y="0"/>
                  </a:lnTo>
                  <a:lnTo>
                    <a:pt x="1364" y="0"/>
                  </a:lnTo>
                  <a:lnTo>
                    <a:pt x="1364" y="21"/>
                  </a:lnTo>
                  <a:close/>
                  <a:moveTo>
                    <a:pt x="1322" y="21"/>
                  </a:moveTo>
                  <a:lnTo>
                    <a:pt x="1302" y="21"/>
                  </a:lnTo>
                  <a:lnTo>
                    <a:pt x="1302" y="0"/>
                  </a:lnTo>
                  <a:lnTo>
                    <a:pt x="1322" y="0"/>
                  </a:lnTo>
                  <a:lnTo>
                    <a:pt x="1322" y="21"/>
                  </a:lnTo>
                  <a:close/>
                  <a:moveTo>
                    <a:pt x="1282" y="21"/>
                  </a:moveTo>
                  <a:lnTo>
                    <a:pt x="1261" y="21"/>
                  </a:lnTo>
                  <a:lnTo>
                    <a:pt x="1261" y="0"/>
                  </a:lnTo>
                  <a:lnTo>
                    <a:pt x="1282" y="0"/>
                  </a:lnTo>
                  <a:lnTo>
                    <a:pt x="1282" y="21"/>
                  </a:lnTo>
                  <a:close/>
                  <a:moveTo>
                    <a:pt x="1240" y="21"/>
                  </a:moveTo>
                  <a:lnTo>
                    <a:pt x="1220" y="21"/>
                  </a:lnTo>
                  <a:lnTo>
                    <a:pt x="1220" y="0"/>
                  </a:lnTo>
                  <a:lnTo>
                    <a:pt x="1240" y="0"/>
                  </a:lnTo>
                  <a:lnTo>
                    <a:pt x="1240" y="21"/>
                  </a:lnTo>
                  <a:close/>
                  <a:moveTo>
                    <a:pt x="1199" y="21"/>
                  </a:moveTo>
                  <a:lnTo>
                    <a:pt x="1179" y="21"/>
                  </a:lnTo>
                  <a:lnTo>
                    <a:pt x="1179" y="0"/>
                  </a:lnTo>
                  <a:lnTo>
                    <a:pt x="1199" y="0"/>
                  </a:lnTo>
                  <a:lnTo>
                    <a:pt x="1199" y="21"/>
                  </a:lnTo>
                  <a:close/>
                  <a:moveTo>
                    <a:pt x="1159" y="21"/>
                  </a:moveTo>
                  <a:lnTo>
                    <a:pt x="1138" y="21"/>
                  </a:lnTo>
                  <a:lnTo>
                    <a:pt x="1138" y="0"/>
                  </a:lnTo>
                  <a:lnTo>
                    <a:pt x="1159" y="0"/>
                  </a:lnTo>
                  <a:lnTo>
                    <a:pt x="1159" y="21"/>
                  </a:lnTo>
                  <a:close/>
                  <a:moveTo>
                    <a:pt x="1117" y="21"/>
                  </a:moveTo>
                  <a:lnTo>
                    <a:pt x="1097" y="21"/>
                  </a:lnTo>
                  <a:lnTo>
                    <a:pt x="1097" y="0"/>
                  </a:lnTo>
                  <a:lnTo>
                    <a:pt x="1117" y="0"/>
                  </a:lnTo>
                  <a:lnTo>
                    <a:pt x="1117" y="21"/>
                  </a:lnTo>
                  <a:close/>
                  <a:moveTo>
                    <a:pt x="1076" y="21"/>
                  </a:moveTo>
                  <a:lnTo>
                    <a:pt x="1056" y="21"/>
                  </a:lnTo>
                  <a:lnTo>
                    <a:pt x="1056" y="0"/>
                  </a:lnTo>
                  <a:lnTo>
                    <a:pt x="1076" y="0"/>
                  </a:lnTo>
                  <a:lnTo>
                    <a:pt x="1076" y="21"/>
                  </a:lnTo>
                  <a:close/>
                  <a:moveTo>
                    <a:pt x="1036" y="21"/>
                  </a:moveTo>
                  <a:lnTo>
                    <a:pt x="1015" y="21"/>
                  </a:lnTo>
                  <a:lnTo>
                    <a:pt x="1015" y="0"/>
                  </a:lnTo>
                  <a:lnTo>
                    <a:pt x="1036" y="0"/>
                  </a:lnTo>
                  <a:lnTo>
                    <a:pt x="1036" y="21"/>
                  </a:lnTo>
                  <a:close/>
                  <a:moveTo>
                    <a:pt x="994" y="21"/>
                  </a:moveTo>
                  <a:lnTo>
                    <a:pt x="974" y="21"/>
                  </a:lnTo>
                  <a:lnTo>
                    <a:pt x="974" y="0"/>
                  </a:lnTo>
                  <a:lnTo>
                    <a:pt x="994" y="0"/>
                  </a:lnTo>
                  <a:lnTo>
                    <a:pt x="994" y="21"/>
                  </a:lnTo>
                  <a:close/>
                  <a:moveTo>
                    <a:pt x="953" y="21"/>
                  </a:moveTo>
                  <a:lnTo>
                    <a:pt x="933" y="21"/>
                  </a:lnTo>
                  <a:lnTo>
                    <a:pt x="933" y="0"/>
                  </a:lnTo>
                  <a:lnTo>
                    <a:pt x="953" y="0"/>
                  </a:lnTo>
                  <a:lnTo>
                    <a:pt x="953" y="21"/>
                  </a:lnTo>
                  <a:close/>
                  <a:moveTo>
                    <a:pt x="912" y="21"/>
                  </a:moveTo>
                  <a:lnTo>
                    <a:pt x="892" y="21"/>
                  </a:lnTo>
                  <a:lnTo>
                    <a:pt x="892" y="0"/>
                  </a:lnTo>
                  <a:lnTo>
                    <a:pt x="912" y="0"/>
                  </a:lnTo>
                  <a:lnTo>
                    <a:pt x="912" y="21"/>
                  </a:lnTo>
                  <a:close/>
                  <a:moveTo>
                    <a:pt x="871" y="21"/>
                  </a:moveTo>
                  <a:lnTo>
                    <a:pt x="851" y="21"/>
                  </a:lnTo>
                  <a:lnTo>
                    <a:pt x="851" y="0"/>
                  </a:lnTo>
                  <a:lnTo>
                    <a:pt x="871" y="0"/>
                  </a:lnTo>
                  <a:lnTo>
                    <a:pt x="871" y="21"/>
                  </a:lnTo>
                  <a:close/>
                  <a:moveTo>
                    <a:pt x="830" y="21"/>
                  </a:moveTo>
                  <a:lnTo>
                    <a:pt x="810" y="21"/>
                  </a:lnTo>
                  <a:lnTo>
                    <a:pt x="810" y="0"/>
                  </a:lnTo>
                  <a:lnTo>
                    <a:pt x="830" y="0"/>
                  </a:lnTo>
                  <a:lnTo>
                    <a:pt x="830" y="21"/>
                  </a:lnTo>
                  <a:close/>
                  <a:moveTo>
                    <a:pt x="789" y="21"/>
                  </a:moveTo>
                  <a:lnTo>
                    <a:pt x="769" y="21"/>
                  </a:lnTo>
                  <a:lnTo>
                    <a:pt x="769" y="0"/>
                  </a:lnTo>
                  <a:lnTo>
                    <a:pt x="789" y="0"/>
                  </a:lnTo>
                  <a:lnTo>
                    <a:pt x="789" y="21"/>
                  </a:lnTo>
                  <a:close/>
                  <a:moveTo>
                    <a:pt x="748" y="21"/>
                  </a:moveTo>
                  <a:lnTo>
                    <a:pt x="728" y="21"/>
                  </a:lnTo>
                  <a:lnTo>
                    <a:pt x="728" y="0"/>
                  </a:lnTo>
                  <a:lnTo>
                    <a:pt x="748" y="0"/>
                  </a:lnTo>
                  <a:lnTo>
                    <a:pt x="748" y="21"/>
                  </a:lnTo>
                  <a:close/>
                  <a:moveTo>
                    <a:pt x="707" y="21"/>
                  </a:moveTo>
                  <a:lnTo>
                    <a:pt x="687" y="21"/>
                  </a:lnTo>
                  <a:lnTo>
                    <a:pt x="687" y="0"/>
                  </a:lnTo>
                  <a:lnTo>
                    <a:pt x="707" y="0"/>
                  </a:lnTo>
                  <a:lnTo>
                    <a:pt x="707" y="21"/>
                  </a:lnTo>
                  <a:close/>
                  <a:moveTo>
                    <a:pt x="666" y="21"/>
                  </a:moveTo>
                  <a:lnTo>
                    <a:pt x="646" y="21"/>
                  </a:lnTo>
                  <a:lnTo>
                    <a:pt x="646" y="0"/>
                  </a:lnTo>
                  <a:lnTo>
                    <a:pt x="666" y="0"/>
                  </a:lnTo>
                  <a:lnTo>
                    <a:pt x="666" y="21"/>
                  </a:lnTo>
                  <a:close/>
                  <a:moveTo>
                    <a:pt x="625" y="21"/>
                  </a:moveTo>
                  <a:lnTo>
                    <a:pt x="605" y="21"/>
                  </a:lnTo>
                  <a:lnTo>
                    <a:pt x="605" y="0"/>
                  </a:lnTo>
                  <a:lnTo>
                    <a:pt x="625" y="0"/>
                  </a:lnTo>
                  <a:lnTo>
                    <a:pt x="625" y="21"/>
                  </a:lnTo>
                  <a:close/>
                  <a:moveTo>
                    <a:pt x="584" y="21"/>
                  </a:moveTo>
                  <a:lnTo>
                    <a:pt x="564" y="21"/>
                  </a:lnTo>
                  <a:lnTo>
                    <a:pt x="564" y="0"/>
                  </a:lnTo>
                  <a:lnTo>
                    <a:pt x="584" y="0"/>
                  </a:lnTo>
                  <a:lnTo>
                    <a:pt x="584" y="21"/>
                  </a:lnTo>
                  <a:close/>
                  <a:moveTo>
                    <a:pt x="543" y="21"/>
                  </a:moveTo>
                  <a:lnTo>
                    <a:pt x="523" y="21"/>
                  </a:lnTo>
                  <a:lnTo>
                    <a:pt x="523" y="0"/>
                  </a:lnTo>
                  <a:lnTo>
                    <a:pt x="543" y="0"/>
                  </a:lnTo>
                  <a:lnTo>
                    <a:pt x="543" y="21"/>
                  </a:lnTo>
                  <a:close/>
                  <a:moveTo>
                    <a:pt x="502" y="21"/>
                  </a:moveTo>
                  <a:lnTo>
                    <a:pt x="482" y="21"/>
                  </a:lnTo>
                  <a:lnTo>
                    <a:pt x="482" y="0"/>
                  </a:lnTo>
                  <a:lnTo>
                    <a:pt x="502" y="0"/>
                  </a:lnTo>
                  <a:lnTo>
                    <a:pt x="502" y="21"/>
                  </a:lnTo>
                  <a:close/>
                  <a:moveTo>
                    <a:pt x="461" y="21"/>
                  </a:moveTo>
                  <a:lnTo>
                    <a:pt x="441" y="21"/>
                  </a:lnTo>
                  <a:lnTo>
                    <a:pt x="441" y="0"/>
                  </a:lnTo>
                  <a:lnTo>
                    <a:pt x="461" y="0"/>
                  </a:lnTo>
                  <a:lnTo>
                    <a:pt x="461" y="21"/>
                  </a:lnTo>
                  <a:close/>
                  <a:moveTo>
                    <a:pt x="420" y="21"/>
                  </a:moveTo>
                  <a:lnTo>
                    <a:pt x="400" y="21"/>
                  </a:lnTo>
                  <a:lnTo>
                    <a:pt x="400" y="0"/>
                  </a:lnTo>
                  <a:lnTo>
                    <a:pt x="420" y="0"/>
                  </a:lnTo>
                  <a:lnTo>
                    <a:pt x="420" y="21"/>
                  </a:lnTo>
                  <a:close/>
                  <a:moveTo>
                    <a:pt x="379" y="21"/>
                  </a:moveTo>
                  <a:lnTo>
                    <a:pt x="359" y="21"/>
                  </a:lnTo>
                  <a:lnTo>
                    <a:pt x="359" y="0"/>
                  </a:lnTo>
                  <a:lnTo>
                    <a:pt x="379" y="0"/>
                  </a:lnTo>
                  <a:lnTo>
                    <a:pt x="379" y="21"/>
                  </a:lnTo>
                  <a:close/>
                  <a:moveTo>
                    <a:pt x="338" y="21"/>
                  </a:moveTo>
                  <a:lnTo>
                    <a:pt x="318" y="21"/>
                  </a:lnTo>
                  <a:lnTo>
                    <a:pt x="318" y="0"/>
                  </a:lnTo>
                  <a:lnTo>
                    <a:pt x="338" y="0"/>
                  </a:lnTo>
                  <a:lnTo>
                    <a:pt x="338" y="21"/>
                  </a:lnTo>
                  <a:close/>
                  <a:moveTo>
                    <a:pt x="297" y="21"/>
                  </a:moveTo>
                  <a:lnTo>
                    <a:pt x="277" y="21"/>
                  </a:lnTo>
                  <a:lnTo>
                    <a:pt x="277" y="0"/>
                  </a:lnTo>
                  <a:lnTo>
                    <a:pt x="297" y="0"/>
                  </a:lnTo>
                  <a:lnTo>
                    <a:pt x="297" y="21"/>
                  </a:lnTo>
                  <a:close/>
                  <a:moveTo>
                    <a:pt x="256" y="21"/>
                  </a:moveTo>
                  <a:lnTo>
                    <a:pt x="236" y="21"/>
                  </a:lnTo>
                  <a:lnTo>
                    <a:pt x="236" y="0"/>
                  </a:lnTo>
                  <a:lnTo>
                    <a:pt x="256" y="0"/>
                  </a:lnTo>
                  <a:lnTo>
                    <a:pt x="256" y="21"/>
                  </a:lnTo>
                  <a:close/>
                  <a:moveTo>
                    <a:pt x="215" y="21"/>
                  </a:moveTo>
                  <a:lnTo>
                    <a:pt x="195" y="21"/>
                  </a:lnTo>
                  <a:lnTo>
                    <a:pt x="195" y="0"/>
                  </a:lnTo>
                  <a:lnTo>
                    <a:pt x="215" y="0"/>
                  </a:lnTo>
                  <a:lnTo>
                    <a:pt x="215" y="21"/>
                  </a:lnTo>
                  <a:close/>
                  <a:moveTo>
                    <a:pt x="174" y="21"/>
                  </a:moveTo>
                  <a:lnTo>
                    <a:pt x="153" y="21"/>
                  </a:lnTo>
                  <a:lnTo>
                    <a:pt x="153" y="0"/>
                  </a:lnTo>
                  <a:lnTo>
                    <a:pt x="174" y="0"/>
                  </a:lnTo>
                  <a:lnTo>
                    <a:pt x="174" y="21"/>
                  </a:lnTo>
                  <a:close/>
                  <a:moveTo>
                    <a:pt x="133" y="21"/>
                  </a:moveTo>
                  <a:lnTo>
                    <a:pt x="113" y="21"/>
                  </a:lnTo>
                  <a:lnTo>
                    <a:pt x="113" y="0"/>
                  </a:lnTo>
                  <a:lnTo>
                    <a:pt x="133" y="0"/>
                  </a:lnTo>
                  <a:lnTo>
                    <a:pt x="133" y="21"/>
                  </a:lnTo>
                  <a:close/>
                  <a:moveTo>
                    <a:pt x="92" y="21"/>
                  </a:moveTo>
                  <a:lnTo>
                    <a:pt x="72" y="21"/>
                  </a:lnTo>
                  <a:lnTo>
                    <a:pt x="72" y="0"/>
                  </a:lnTo>
                  <a:lnTo>
                    <a:pt x="92" y="0"/>
                  </a:lnTo>
                  <a:lnTo>
                    <a:pt x="92" y="21"/>
                  </a:lnTo>
                  <a:close/>
                  <a:moveTo>
                    <a:pt x="51" y="21"/>
                  </a:moveTo>
                  <a:lnTo>
                    <a:pt x="30" y="21"/>
                  </a:lnTo>
                  <a:lnTo>
                    <a:pt x="30" y="0"/>
                  </a:lnTo>
                  <a:lnTo>
                    <a:pt x="51" y="0"/>
                  </a:lnTo>
                  <a:lnTo>
                    <a:pt x="51" y="21"/>
                  </a:lnTo>
                  <a:close/>
                  <a:moveTo>
                    <a:pt x="10" y="21"/>
                  </a:moveTo>
                  <a:lnTo>
                    <a:pt x="10" y="21"/>
                  </a:lnTo>
                  <a:lnTo>
                    <a:pt x="20" y="11"/>
                  </a:lnTo>
                  <a:lnTo>
                    <a:pt x="20" y="31"/>
                  </a:lnTo>
                  <a:lnTo>
                    <a:pt x="0" y="31"/>
                  </a:lnTo>
                  <a:lnTo>
                    <a:pt x="0" y="0"/>
                  </a:lnTo>
                  <a:lnTo>
                    <a:pt x="10" y="0"/>
                  </a:lnTo>
                  <a:lnTo>
                    <a:pt x="10" y="21"/>
                  </a:lnTo>
                  <a:close/>
                  <a:moveTo>
                    <a:pt x="20" y="52"/>
                  </a:moveTo>
                  <a:lnTo>
                    <a:pt x="20" y="72"/>
                  </a:lnTo>
                  <a:lnTo>
                    <a:pt x="0" y="72"/>
                  </a:lnTo>
                  <a:lnTo>
                    <a:pt x="0" y="52"/>
                  </a:lnTo>
                  <a:lnTo>
                    <a:pt x="20" y="52"/>
                  </a:lnTo>
                  <a:close/>
                  <a:moveTo>
                    <a:pt x="20" y="93"/>
                  </a:moveTo>
                  <a:lnTo>
                    <a:pt x="20" y="113"/>
                  </a:lnTo>
                  <a:lnTo>
                    <a:pt x="0" y="113"/>
                  </a:lnTo>
                  <a:lnTo>
                    <a:pt x="0" y="93"/>
                  </a:lnTo>
                  <a:lnTo>
                    <a:pt x="20" y="93"/>
                  </a:lnTo>
                  <a:close/>
                  <a:moveTo>
                    <a:pt x="20" y="134"/>
                  </a:moveTo>
                  <a:lnTo>
                    <a:pt x="20" y="154"/>
                  </a:lnTo>
                  <a:lnTo>
                    <a:pt x="0" y="154"/>
                  </a:lnTo>
                  <a:lnTo>
                    <a:pt x="0" y="134"/>
                  </a:lnTo>
                  <a:lnTo>
                    <a:pt x="20" y="134"/>
                  </a:lnTo>
                  <a:close/>
                  <a:moveTo>
                    <a:pt x="20" y="175"/>
                  </a:moveTo>
                  <a:lnTo>
                    <a:pt x="20" y="195"/>
                  </a:lnTo>
                  <a:lnTo>
                    <a:pt x="0" y="195"/>
                  </a:lnTo>
                  <a:lnTo>
                    <a:pt x="0" y="175"/>
                  </a:lnTo>
                  <a:lnTo>
                    <a:pt x="20" y="175"/>
                  </a:lnTo>
                  <a:close/>
                  <a:moveTo>
                    <a:pt x="20" y="216"/>
                  </a:moveTo>
                  <a:lnTo>
                    <a:pt x="20" y="236"/>
                  </a:lnTo>
                  <a:lnTo>
                    <a:pt x="0" y="236"/>
                  </a:lnTo>
                  <a:lnTo>
                    <a:pt x="0" y="216"/>
                  </a:lnTo>
                  <a:lnTo>
                    <a:pt x="20" y="216"/>
                  </a:lnTo>
                  <a:close/>
                  <a:moveTo>
                    <a:pt x="20" y="257"/>
                  </a:moveTo>
                  <a:lnTo>
                    <a:pt x="20" y="277"/>
                  </a:lnTo>
                  <a:lnTo>
                    <a:pt x="0" y="277"/>
                  </a:lnTo>
                  <a:lnTo>
                    <a:pt x="0" y="257"/>
                  </a:lnTo>
                  <a:lnTo>
                    <a:pt x="20" y="257"/>
                  </a:lnTo>
                  <a:close/>
                  <a:moveTo>
                    <a:pt x="20" y="298"/>
                  </a:moveTo>
                  <a:lnTo>
                    <a:pt x="20" y="318"/>
                  </a:lnTo>
                  <a:lnTo>
                    <a:pt x="0" y="318"/>
                  </a:lnTo>
                  <a:lnTo>
                    <a:pt x="0" y="298"/>
                  </a:lnTo>
                  <a:lnTo>
                    <a:pt x="20" y="298"/>
                  </a:lnTo>
                  <a:close/>
                  <a:moveTo>
                    <a:pt x="20" y="339"/>
                  </a:moveTo>
                  <a:lnTo>
                    <a:pt x="20" y="359"/>
                  </a:lnTo>
                  <a:lnTo>
                    <a:pt x="0" y="359"/>
                  </a:lnTo>
                  <a:lnTo>
                    <a:pt x="0" y="339"/>
                  </a:lnTo>
                  <a:lnTo>
                    <a:pt x="20" y="339"/>
                  </a:lnTo>
                  <a:close/>
                  <a:moveTo>
                    <a:pt x="20" y="380"/>
                  </a:moveTo>
                  <a:lnTo>
                    <a:pt x="20" y="400"/>
                  </a:lnTo>
                  <a:lnTo>
                    <a:pt x="0" y="400"/>
                  </a:lnTo>
                  <a:lnTo>
                    <a:pt x="0" y="380"/>
                  </a:lnTo>
                  <a:lnTo>
                    <a:pt x="20" y="380"/>
                  </a:lnTo>
                  <a:close/>
                  <a:moveTo>
                    <a:pt x="20" y="421"/>
                  </a:moveTo>
                  <a:lnTo>
                    <a:pt x="20" y="441"/>
                  </a:lnTo>
                  <a:lnTo>
                    <a:pt x="0" y="441"/>
                  </a:lnTo>
                  <a:lnTo>
                    <a:pt x="0" y="421"/>
                  </a:lnTo>
                  <a:lnTo>
                    <a:pt x="20" y="421"/>
                  </a:lnTo>
                  <a:close/>
                  <a:moveTo>
                    <a:pt x="20" y="462"/>
                  </a:moveTo>
                  <a:lnTo>
                    <a:pt x="20" y="482"/>
                  </a:lnTo>
                  <a:lnTo>
                    <a:pt x="0" y="482"/>
                  </a:lnTo>
                  <a:lnTo>
                    <a:pt x="0" y="462"/>
                  </a:lnTo>
                  <a:lnTo>
                    <a:pt x="20" y="462"/>
                  </a:lnTo>
                  <a:close/>
                  <a:moveTo>
                    <a:pt x="20" y="503"/>
                  </a:moveTo>
                  <a:lnTo>
                    <a:pt x="20" y="523"/>
                  </a:lnTo>
                  <a:lnTo>
                    <a:pt x="0" y="523"/>
                  </a:lnTo>
                  <a:lnTo>
                    <a:pt x="0" y="503"/>
                  </a:lnTo>
                  <a:lnTo>
                    <a:pt x="20" y="503"/>
                  </a:lnTo>
                  <a:close/>
                  <a:moveTo>
                    <a:pt x="20" y="544"/>
                  </a:moveTo>
                  <a:lnTo>
                    <a:pt x="20" y="564"/>
                  </a:lnTo>
                  <a:lnTo>
                    <a:pt x="0" y="564"/>
                  </a:lnTo>
                  <a:lnTo>
                    <a:pt x="0" y="544"/>
                  </a:lnTo>
                  <a:lnTo>
                    <a:pt x="20" y="544"/>
                  </a:lnTo>
                  <a:close/>
                  <a:moveTo>
                    <a:pt x="20" y="585"/>
                  </a:moveTo>
                  <a:lnTo>
                    <a:pt x="20" y="605"/>
                  </a:lnTo>
                  <a:lnTo>
                    <a:pt x="0" y="605"/>
                  </a:lnTo>
                  <a:lnTo>
                    <a:pt x="0" y="585"/>
                  </a:lnTo>
                  <a:lnTo>
                    <a:pt x="20" y="585"/>
                  </a:lnTo>
                  <a:close/>
                  <a:moveTo>
                    <a:pt x="20" y="626"/>
                  </a:moveTo>
                  <a:lnTo>
                    <a:pt x="20" y="647"/>
                  </a:lnTo>
                  <a:lnTo>
                    <a:pt x="0" y="647"/>
                  </a:lnTo>
                  <a:lnTo>
                    <a:pt x="0" y="626"/>
                  </a:lnTo>
                  <a:lnTo>
                    <a:pt x="20" y="626"/>
                  </a:lnTo>
                  <a:close/>
                  <a:moveTo>
                    <a:pt x="20" y="667"/>
                  </a:moveTo>
                  <a:lnTo>
                    <a:pt x="20" y="687"/>
                  </a:lnTo>
                  <a:lnTo>
                    <a:pt x="0" y="687"/>
                  </a:lnTo>
                  <a:lnTo>
                    <a:pt x="0" y="667"/>
                  </a:lnTo>
                  <a:lnTo>
                    <a:pt x="20" y="667"/>
                  </a:lnTo>
                  <a:close/>
                  <a:moveTo>
                    <a:pt x="20" y="708"/>
                  </a:moveTo>
                  <a:lnTo>
                    <a:pt x="20" y="728"/>
                  </a:lnTo>
                  <a:lnTo>
                    <a:pt x="0" y="728"/>
                  </a:lnTo>
                  <a:lnTo>
                    <a:pt x="0" y="708"/>
                  </a:lnTo>
                  <a:lnTo>
                    <a:pt x="20" y="708"/>
                  </a:lnTo>
                  <a:close/>
                  <a:moveTo>
                    <a:pt x="20" y="749"/>
                  </a:moveTo>
                  <a:lnTo>
                    <a:pt x="20" y="770"/>
                  </a:lnTo>
                  <a:lnTo>
                    <a:pt x="0" y="770"/>
                  </a:lnTo>
                  <a:lnTo>
                    <a:pt x="0" y="749"/>
                  </a:lnTo>
                  <a:lnTo>
                    <a:pt x="20" y="749"/>
                  </a:lnTo>
                  <a:close/>
                  <a:moveTo>
                    <a:pt x="20" y="790"/>
                  </a:moveTo>
                  <a:lnTo>
                    <a:pt x="20" y="811"/>
                  </a:lnTo>
                  <a:lnTo>
                    <a:pt x="0" y="811"/>
                  </a:lnTo>
                  <a:lnTo>
                    <a:pt x="0" y="790"/>
                  </a:lnTo>
                  <a:lnTo>
                    <a:pt x="20" y="790"/>
                  </a:lnTo>
                  <a:close/>
                  <a:moveTo>
                    <a:pt x="20" y="831"/>
                  </a:moveTo>
                  <a:lnTo>
                    <a:pt x="20" y="852"/>
                  </a:lnTo>
                  <a:lnTo>
                    <a:pt x="0" y="852"/>
                  </a:lnTo>
                  <a:lnTo>
                    <a:pt x="0" y="831"/>
                  </a:lnTo>
                  <a:lnTo>
                    <a:pt x="20" y="831"/>
                  </a:lnTo>
                  <a:close/>
                  <a:moveTo>
                    <a:pt x="20" y="872"/>
                  </a:moveTo>
                  <a:lnTo>
                    <a:pt x="20" y="893"/>
                  </a:lnTo>
                  <a:lnTo>
                    <a:pt x="0" y="893"/>
                  </a:lnTo>
                  <a:lnTo>
                    <a:pt x="0" y="872"/>
                  </a:lnTo>
                  <a:lnTo>
                    <a:pt x="20" y="872"/>
                  </a:lnTo>
                  <a:close/>
                  <a:moveTo>
                    <a:pt x="20" y="913"/>
                  </a:moveTo>
                  <a:lnTo>
                    <a:pt x="20" y="934"/>
                  </a:lnTo>
                  <a:lnTo>
                    <a:pt x="0" y="934"/>
                  </a:lnTo>
                  <a:lnTo>
                    <a:pt x="0" y="913"/>
                  </a:lnTo>
                  <a:lnTo>
                    <a:pt x="20" y="913"/>
                  </a:lnTo>
                  <a:close/>
                  <a:moveTo>
                    <a:pt x="20" y="954"/>
                  </a:moveTo>
                  <a:lnTo>
                    <a:pt x="20" y="975"/>
                  </a:lnTo>
                  <a:lnTo>
                    <a:pt x="0" y="975"/>
                  </a:lnTo>
                  <a:lnTo>
                    <a:pt x="0" y="954"/>
                  </a:lnTo>
                  <a:lnTo>
                    <a:pt x="20" y="954"/>
                  </a:lnTo>
                  <a:close/>
                  <a:moveTo>
                    <a:pt x="20" y="995"/>
                  </a:moveTo>
                  <a:lnTo>
                    <a:pt x="20" y="1016"/>
                  </a:lnTo>
                  <a:lnTo>
                    <a:pt x="0" y="1016"/>
                  </a:lnTo>
                  <a:lnTo>
                    <a:pt x="0" y="995"/>
                  </a:lnTo>
                  <a:lnTo>
                    <a:pt x="20" y="995"/>
                  </a:lnTo>
                  <a:close/>
                  <a:moveTo>
                    <a:pt x="20" y="1036"/>
                  </a:moveTo>
                  <a:lnTo>
                    <a:pt x="20" y="1057"/>
                  </a:lnTo>
                  <a:lnTo>
                    <a:pt x="0" y="1057"/>
                  </a:lnTo>
                  <a:lnTo>
                    <a:pt x="0" y="1036"/>
                  </a:lnTo>
                  <a:lnTo>
                    <a:pt x="20" y="1036"/>
                  </a:lnTo>
                  <a:close/>
                  <a:moveTo>
                    <a:pt x="20" y="1077"/>
                  </a:moveTo>
                  <a:lnTo>
                    <a:pt x="20" y="1098"/>
                  </a:lnTo>
                  <a:lnTo>
                    <a:pt x="0" y="1098"/>
                  </a:lnTo>
                  <a:lnTo>
                    <a:pt x="0" y="1077"/>
                  </a:lnTo>
                  <a:lnTo>
                    <a:pt x="20" y="1077"/>
                  </a:lnTo>
                  <a:close/>
                  <a:moveTo>
                    <a:pt x="20" y="1118"/>
                  </a:moveTo>
                  <a:lnTo>
                    <a:pt x="20" y="1139"/>
                  </a:lnTo>
                  <a:lnTo>
                    <a:pt x="0" y="1139"/>
                  </a:lnTo>
                  <a:lnTo>
                    <a:pt x="0" y="1118"/>
                  </a:lnTo>
                  <a:lnTo>
                    <a:pt x="20" y="1118"/>
                  </a:lnTo>
                  <a:close/>
                  <a:moveTo>
                    <a:pt x="20" y="1159"/>
                  </a:moveTo>
                  <a:lnTo>
                    <a:pt x="20" y="1180"/>
                  </a:lnTo>
                  <a:lnTo>
                    <a:pt x="0" y="1180"/>
                  </a:lnTo>
                  <a:lnTo>
                    <a:pt x="0" y="1159"/>
                  </a:lnTo>
                  <a:lnTo>
                    <a:pt x="20" y="1159"/>
                  </a:lnTo>
                  <a:close/>
                  <a:moveTo>
                    <a:pt x="20" y="1200"/>
                  </a:moveTo>
                  <a:lnTo>
                    <a:pt x="20" y="1221"/>
                  </a:lnTo>
                  <a:lnTo>
                    <a:pt x="0" y="1221"/>
                  </a:lnTo>
                  <a:lnTo>
                    <a:pt x="0" y="1200"/>
                  </a:lnTo>
                  <a:lnTo>
                    <a:pt x="20" y="1200"/>
                  </a:lnTo>
                  <a:close/>
                  <a:moveTo>
                    <a:pt x="20" y="1241"/>
                  </a:moveTo>
                  <a:lnTo>
                    <a:pt x="20" y="1262"/>
                  </a:lnTo>
                  <a:lnTo>
                    <a:pt x="0" y="1262"/>
                  </a:lnTo>
                  <a:lnTo>
                    <a:pt x="0" y="1241"/>
                  </a:lnTo>
                  <a:lnTo>
                    <a:pt x="20" y="1241"/>
                  </a:lnTo>
                  <a:close/>
                  <a:moveTo>
                    <a:pt x="20" y="1282"/>
                  </a:moveTo>
                  <a:lnTo>
                    <a:pt x="20" y="1303"/>
                  </a:lnTo>
                  <a:lnTo>
                    <a:pt x="0" y="1303"/>
                  </a:lnTo>
                  <a:lnTo>
                    <a:pt x="0" y="1282"/>
                  </a:lnTo>
                  <a:lnTo>
                    <a:pt x="20" y="1282"/>
                  </a:lnTo>
                  <a:close/>
                  <a:moveTo>
                    <a:pt x="20" y="1323"/>
                  </a:moveTo>
                  <a:lnTo>
                    <a:pt x="20" y="1344"/>
                  </a:lnTo>
                  <a:lnTo>
                    <a:pt x="0" y="1344"/>
                  </a:lnTo>
                  <a:lnTo>
                    <a:pt x="0" y="1323"/>
                  </a:lnTo>
                  <a:lnTo>
                    <a:pt x="20" y="1323"/>
                  </a:lnTo>
                  <a:close/>
                  <a:moveTo>
                    <a:pt x="20" y="1364"/>
                  </a:moveTo>
                  <a:lnTo>
                    <a:pt x="20" y="1385"/>
                  </a:lnTo>
                  <a:lnTo>
                    <a:pt x="0" y="1385"/>
                  </a:lnTo>
                  <a:lnTo>
                    <a:pt x="0" y="1364"/>
                  </a:lnTo>
                  <a:lnTo>
                    <a:pt x="20" y="1364"/>
                  </a:lnTo>
                  <a:close/>
                  <a:moveTo>
                    <a:pt x="20" y="1405"/>
                  </a:moveTo>
                  <a:lnTo>
                    <a:pt x="20" y="1426"/>
                  </a:lnTo>
                  <a:lnTo>
                    <a:pt x="0" y="1426"/>
                  </a:lnTo>
                  <a:lnTo>
                    <a:pt x="0" y="1405"/>
                  </a:lnTo>
                  <a:lnTo>
                    <a:pt x="20" y="1405"/>
                  </a:lnTo>
                  <a:close/>
                  <a:moveTo>
                    <a:pt x="20" y="1446"/>
                  </a:moveTo>
                  <a:lnTo>
                    <a:pt x="20" y="1467"/>
                  </a:lnTo>
                  <a:lnTo>
                    <a:pt x="0" y="1467"/>
                  </a:lnTo>
                  <a:lnTo>
                    <a:pt x="0" y="1446"/>
                  </a:lnTo>
                  <a:lnTo>
                    <a:pt x="20" y="1446"/>
                  </a:lnTo>
                  <a:close/>
                  <a:moveTo>
                    <a:pt x="20" y="1487"/>
                  </a:moveTo>
                  <a:lnTo>
                    <a:pt x="20" y="1508"/>
                  </a:lnTo>
                  <a:lnTo>
                    <a:pt x="0" y="1508"/>
                  </a:lnTo>
                  <a:lnTo>
                    <a:pt x="0" y="1487"/>
                  </a:lnTo>
                  <a:lnTo>
                    <a:pt x="20" y="1487"/>
                  </a:lnTo>
                  <a:close/>
                  <a:moveTo>
                    <a:pt x="20" y="1529"/>
                  </a:moveTo>
                  <a:lnTo>
                    <a:pt x="20" y="1549"/>
                  </a:lnTo>
                  <a:lnTo>
                    <a:pt x="0" y="1549"/>
                  </a:lnTo>
                  <a:lnTo>
                    <a:pt x="0" y="1529"/>
                  </a:lnTo>
                  <a:lnTo>
                    <a:pt x="20" y="1529"/>
                  </a:lnTo>
                  <a:close/>
                  <a:moveTo>
                    <a:pt x="20" y="1570"/>
                  </a:moveTo>
                  <a:lnTo>
                    <a:pt x="20" y="1590"/>
                  </a:lnTo>
                  <a:lnTo>
                    <a:pt x="0" y="1590"/>
                  </a:lnTo>
                  <a:lnTo>
                    <a:pt x="0" y="1570"/>
                  </a:lnTo>
                  <a:lnTo>
                    <a:pt x="20" y="1570"/>
                  </a:lnTo>
                  <a:close/>
                  <a:moveTo>
                    <a:pt x="20" y="1611"/>
                  </a:moveTo>
                  <a:lnTo>
                    <a:pt x="20" y="1631"/>
                  </a:lnTo>
                  <a:lnTo>
                    <a:pt x="0" y="1631"/>
                  </a:lnTo>
                  <a:lnTo>
                    <a:pt x="0" y="1611"/>
                  </a:lnTo>
                  <a:lnTo>
                    <a:pt x="20" y="1611"/>
                  </a:lnTo>
                  <a:close/>
                  <a:moveTo>
                    <a:pt x="20" y="1652"/>
                  </a:moveTo>
                  <a:lnTo>
                    <a:pt x="20" y="1672"/>
                  </a:lnTo>
                  <a:lnTo>
                    <a:pt x="0" y="1672"/>
                  </a:lnTo>
                  <a:lnTo>
                    <a:pt x="0" y="1652"/>
                  </a:lnTo>
                  <a:lnTo>
                    <a:pt x="20" y="1652"/>
                  </a:lnTo>
                  <a:close/>
                  <a:moveTo>
                    <a:pt x="20" y="1693"/>
                  </a:moveTo>
                  <a:lnTo>
                    <a:pt x="20" y="1713"/>
                  </a:lnTo>
                  <a:lnTo>
                    <a:pt x="0" y="1713"/>
                  </a:lnTo>
                  <a:lnTo>
                    <a:pt x="0" y="1693"/>
                  </a:lnTo>
                  <a:lnTo>
                    <a:pt x="20" y="1693"/>
                  </a:lnTo>
                  <a:close/>
                  <a:moveTo>
                    <a:pt x="20" y="1734"/>
                  </a:moveTo>
                  <a:lnTo>
                    <a:pt x="20" y="1754"/>
                  </a:lnTo>
                  <a:lnTo>
                    <a:pt x="0" y="1754"/>
                  </a:lnTo>
                  <a:lnTo>
                    <a:pt x="0" y="1734"/>
                  </a:lnTo>
                  <a:lnTo>
                    <a:pt x="20" y="1734"/>
                  </a:lnTo>
                  <a:close/>
                  <a:moveTo>
                    <a:pt x="20" y="1775"/>
                  </a:moveTo>
                  <a:lnTo>
                    <a:pt x="20" y="1795"/>
                  </a:lnTo>
                  <a:lnTo>
                    <a:pt x="0" y="1795"/>
                  </a:lnTo>
                  <a:lnTo>
                    <a:pt x="0" y="1775"/>
                  </a:lnTo>
                  <a:lnTo>
                    <a:pt x="20" y="1775"/>
                  </a:lnTo>
                  <a:close/>
                  <a:moveTo>
                    <a:pt x="20" y="1816"/>
                  </a:moveTo>
                  <a:lnTo>
                    <a:pt x="20" y="1836"/>
                  </a:lnTo>
                  <a:lnTo>
                    <a:pt x="0" y="1836"/>
                  </a:lnTo>
                  <a:lnTo>
                    <a:pt x="0" y="1816"/>
                  </a:lnTo>
                  <a:lnTo>
                    <a:pt x="20" y="1816"/>
                  </a:lnTo>
                  <a:close/>
                  <a:moveTo>
                    <a:pt x="20" y="1857"/>
                  </a:moveTo>
                  <a:lnTo>
                    <a:pt x="20" y="1877"/>
                  </a:lnTo>
                  <a:lnTo>
                    <a:pt x="0" y="1877"/>
                  </a:lnTo>
                  <a:lnTo>
                    <a:pt x="0" y="1857"/>
                  </a:lnTo>
                  <a:lnTo>
                    <a:pt x="20" y="1857"/>
                  </a:lnTo>
                  <a:close/>
                  <a:moveTo>
                    <a:pt x="20" y="1898"/>
                  </a:moveTo>
                  <a:lnTo>
                    <a:pt x="20" y="1918"/>
                  </a:lnTo>
                  <a:lnTo>
                    <a:pt x="0" y="1918"/>
                  </a:lnTo>
                  <a:lnTo>
                    <a:pt x="0" y="1898"/>
                  </a:lnTo>
                  <a:lnTo>
                    <a:pt x="20" y="1898"/>
                  </a:lnTo>
                  <a:close/>
                  <a:moveTo>
                    <a:pt x="20" y="1939"/>
                  </a:moveTo>
                  <a:lnTo>
                    <a:pt x="20" y="1959"/>
                  </a:lnTo>
                  <a:lnTo>
                    <a:pt x="0" y="1959"/>
                  </a:lnTo>
                  <a:lnTo>
                    <a:pt x="0" y="1939"/>
                  </a:lnTo>
                  <a:lnTo>
                    <a:pt x="20" y="1939"/>
                  </a:lnTo>
                  <a:close/>
                  <a:moveTo>
                    <a:pt x="20" y="1980"/>
                  </a:moveTo>
                  <a:lnTo>
                    <a:pt x="20" y="2000"/>
                  </a:lnTo>
                  <a:lnTo>
                    <a:pt x="0" y="2000"/>
                  </a:lnTo>
                  <a:lnTo>
                    <a:pt x="0" y="1980"/>
                  </a:lnTo>
                  <a:lnTo>
                    <a:pt x="20" y="1980"/>
                  </a:lnTo>
                  <a:close/>
                  <a:moveTo>
                    <a:pt x="20" y="2021"/>
                  </a:moveTo>
                  <a:lnTo>
                    <a:pt x="20" y="2041"/>
                  </a:lnTo>
                  <a:lnTo>
                    <a:pt x="0" y="2041"/>
                  </a:lnTo>
                  <a:lnTo>
                    <a:pt x="0" y="2021"/>
                  </a:lnTo>
                  <a:lnTo>
                    <a:pt x="20" y="2021"/>
                  </a:lnTo>
                  <a:close/>
                  <a:moveTo>
                    <a:pt x="20" y="2062"/>
                  </a:moveTo>
                  <a:lnTo>
                    <a:pt x="20" y="2082"/>
                  </a:lnTo>
                  <a:lnTo>
                    <a:pt x="0" y="2082"/>
                  </a:lnTo>
                  <a:lnTo>
                    <a:pt x="0" y="2062"/>
                  </a:lnTo>
                  <a:lnTo>
                    <a:pt x="20" y="2062"/>
                  </a:lnTo>
                  <a:close/>
                  <a:moveTo>
                    <a:pt x="20" y="2103"/>
                  </a:moveTo>
                  <a:lnTo>
                    <a:pt x="20" y="2123"/>
                  </a:lnTo>
                  <a:lnTo>
                    <a:pt x="0" y="2123"/>
                  </a:lnTo>
                  <a:lnTo>
                    <a:pt x="0" y="2103"/>
                  </a:lnTo>
                  <a:lnTo>
                    <a:pt x="20" y="2103"/>
                  </a:lnTo>
                  <a:close/>
                  <a:moveTo>
                    <a:pt x="20" y="2144"/>
                  </a:moveTo>
                  <a:lnTo>
                    <a:pt x="20" y="2164"/>
                  </a:lnTo>
                  <a:lnTo>
                    <a:pt x="0" y="2164"/>
                  </a:lnTo>
                  <a:lnTo>
                    <a:pt x="0" y="2144"/>
                  </a:lnTo>
                  <a:lnTo>
                    <a:pt x="20" y="2144"/>
                  </a:lnTo>
                  <a:close/>
                  <a:moveTo>
                    <a:pt x="20" y="2185"/>
                  </a:moveTo>
                  <a:lnTo>
                    <a:pt x="20" y="2205"/>
                  </a:lnTo>
                  <a:lnTo>
                    <a:pt x="0" y="2205"/>
                  </a:lnTo>
                  <a:lnTo>
                    <a:pt x="0" y="2185"/>
                  </a:lnTo>
                  <a:lnTo>
                    <a:pt x="20" y="2185"/>
                  </a:lnTo>
                  <a:close/>
                  <a:moveTo>
                    <a:pt x="20" y="2226"/>
                  </a:moveTo>
                  <a:lnTo>
                    <a:pt x="20" y="2246"/>
                  </a:lnTo>
                  <a:lnTo>
                    <a:pt x="0" y="2246"/>
                  </a:lnTo>
                  <a:lnTo>
                    <a:pt x="0" y="2226"/>
                  </a:lnTo>
                  <a:lnTo>
                    <a:pt x="20" y="2226"/>
                  </a:lnTo>
                  <a:close/>
                  <a:moveTo>
                    <a:pt x="20" y="2267"/>
                  </a:moveTo>
                  <a:lnTo>
                    <a:pt x="20" y="2288"/>
                  </a:lnTo>
                  <a:lnTo>
                    <a:pt x="0" y="2288"/>
                  </a:lnTo>
                  <a:lnTo>
                    <a:pt x="0" y="2267"/>
                  </a:lnTo>
                  <a:lnTo>
                    <a:pt x="20" y="2267"/>
                  </a:lnTo>
                  <a:close/>
                  <a:moveTo>
                    <a:pt x="20" y="2308"/>
                  </a:moveTo>
                  <a:lnTo>
                    <a:pt x="20" y="2329"/>
                  </a:lnTo>
                  <a:lnTo>
                    <a:pt x="0" y="2329"/>
                  </a:lnTo>
                  <a:lnTo>
                    <a:pt x="0" y="2308"/>
                  </a:lnTo>
                  <a:lnTo>
                    <a:pt x="20" y="2308"/>
                  </a:lnTo>
                  <a:close/>
                  <a:moveTo>
                    <a:pt x="20" y="2349"/>
                  </a:moveTo>
                  <a:lnTo>
                    <a:pt x="20" y="2370"/>
                  </a:lnTo>
                  <a:lnTo>
                    <a:pt x="0" y="2370"/>
                  </a:lnTo>
                  <a:lnTo>
                    <a:pt x="0" y="2349"/>
                  </a:lnTo>
                  <a:lnTo>
                    <a:pt x="20" y="2349"/>
                  </a:lnTo>
                  <a:close/>
                  <a:moveTo>
                    <a:pt x="20" y="2390"/>
                  </a:moveTo>
                  <a:lnTo>
                    <a:pt x="20" y="2411"/>
                  </a:lnTo>
                  <a:lnTo>
                    <a:pt x="0" y="2411"/>
                  </a:lnTo>
                  <a:lnTo>
                    <a:pt x="0" y="2390"/>
                  </a:lnTo>
                  <a:lnTo>
                    <a:pt x="20" y="2390"/>
                  </a:lnTo>
                  <a:close/>
                  <a:moveTo>
                    <a:pt x="20" y="2431"/>
                  </a:moveTo>
                  <a:lnTo>
                    <a:pt x="20" y="2452"/>
                  </a:lnTo>
                  <a:lnTo>
                    <a:pt x="0" y="2452"/>
                  </a:lnTo>
                  <a:lnTo>
                    <a:pt x="0" y="2431"/>
                  </a:lnTo>
                  <a:lnTo>
                    <a:pt x="20" y="2431"/>
                  </a:lnTo>
                  <a:close/>
                  <a:moveTo>
                    <a:pt x="20" y="2472"/>
                  </a:moveTo>
                  <a:lnTo>
                    <a:pt x="20" y="2493"/>
                  </a:lnTo>
                  <a:lnTo>
                    <a:pt x="0" y="2493"/>
                  </a:lnTo>
                  <a:lnTo>
                    <a:pt x="0" y="2472"/>
                  </a:lnTo>
                  <a:lnTo>
                    <a:pt x="20" y="2472"/>
                  </a:lnTo>
                  <a:close/>
                  <a:moveTo>
                    <a:pt x="20" y="2513"/>
                  </a:moveTo>
                  <a:lnTo>
                    <a:pt x="20" y="2523"/>
                  </a:lnTo>
                  <a:lnTo>
                    <a:pt x="10" y="2513"/>
                  </a:lnTo>
                  <a:lnTo>
                    <a:pt x="20" y="2513"/>
                  </a:lnTo>
                  <a:lnTo>
                    <a:pt x="20" y="2534"/>
                  </a:lnTo>
                  <a:lnTo>
                    <a:pt x="0" y="2534"/>
                  </a:lnTo>
                  <a:lnTo>
                    <a:pt x="0" y="2513"/>
                  </a:lnTo>
                  <a:lnTo>
                    <a:pt x="20" y="2513"/>
                  </a:lnTo>
                  <a:close/>
                  <a:moveTo>
                    <a:pt x="41" y="2513"/>
                  </a:moveTo>
                  <a:lnTo>
                    <a:pt x="61" y="2513"/>
                  </a:lnTo>
                  <a:lnTo>
                    <a:pt x="61" y="2534"/>
                  </a:lnTo>
                  <a:lnTo>
                    <a:pt x="41" y="2534"/>
                  </a:lnTo>
                  <a:lnTo>
                    <a:pt x="41" y="2513"/>
                  </a:lnTo>
                  <a:close/>
                  <a:moveTo>
                    <a:pt x="82" y="2513"/>
                  </a:moveTo>
                  <a:lnTo>
                    <a:pt x="102" y="2513"/>
                  </a:lnTo>
                  <a:lnTo>
                    <a:pt x="102" y="2534"/>
                  </a:lnTo>
                  <a:lnTo>
                    <a:pt x="82" y="2534"/>
                  </a:lnTo>
                  <a:lnTo>
                    <a:pt x="82" y="2513"/>
                  </a:lnTo>
                  <a:close/>
                  <a:moveTo>
                    <a:pt x="123" y="2513"/>
                  </a:moveTo>
                  <a:lnTo>
                    <a:pt x="143" y="2513"/>
                  </a:lnTo>
                  <a:lnTo>
                    <a:pt x="143" y="2534"/>
                  </a:lnTo>
                  <a:lnTo>
                    <a:pt x="123" y="2534"/>
                  </a:lnTo>
                  <a:lnTo>
                    <a:pt x="123" y="2513"/>
                  </a:lnTo>
                  <a:close/>
                  <a:moveTo>
                    <a:pt x="164" y="2513"/>
                  </a:moveTo>
                  <a:lnTo>
                    <a:pt x="184" y="2513"/>
                  </a:lnTo>
                  <a:lnTo>
                    <a:pt x="184" y="2534"/>
                  </a:lnTo>
                  <a:lnTo>
                    <a:pt x="164" y="2534"/>
                  </a:lnTo>
                  <a:lnTo>
                    <a:pt x="164" y="2513"/>
                  </a:lnTo>
                  <a:close/>
                  <a:moveTo>
                    <a:pt x="205" y="2513"/>
                  </a:moveTo>
                  <a:lnTo>
                    <a:pt x="225" y="2513"/>
                  </a:lnTo>
                  <a:lnTo>
                    <a:pt x="225" y="2534"/>
                  </a:lnTo>
                  <a:lnTo>
                    <a:pt x="205" y="2534"/>
                  </a:lnTo>
                  <a:lnTo>
                    <a:pt x="205" y="2513"/>
                  </a:lnTo>
                  <a:close/>
                  <a:moveTo>
                    <a:pt x="246" y="2513"/>
                  </a:moveTo>
                  <a:lnTo>
                    <a:pt x="266" y="2513"/>
                  </a:lnTo>
                  <a:lnTo>
                    <a:pt x="266" y="2534"/>
                  </a:lnTo>
                  <a:lnTo>
                    <a:pt x="246" y="2534"/>
                  </a:lnTo>
                  <a:lnTo>
                    <a:pt x="246" y="2513"/>
                  </a:lnTo>
                  <a:close/>
                  <a:moveTo>
                    <a:pt x="287" y="2513"/>
                  </a:moveTo>
                  <a:lnTo>
                    <a:pt x="307" y="2513"/>
                  </a:lnTo>
                  <a:lnTo>
                    <a:pt x="307" y="2534"/>
                  </a:lnTo>
                  <a:lnTo>
                    <a:pt x="287" y="2534"/>
                  </a:lnTo>
                  <a:lnTo>
                    <a:pt x="287" y="2513"/>
                  </a:lnTo>
                  <a:close/>
                  <a:moveTo>
                    <a:pt x="328" y="2513"/>
                  </a:moveTo>
                  <a:lnTo>
                    <a:pt x="348" y="2513"/>
                  </a:lnTo>
                  <a:lnTo>
                    <a:pt x="348" y="2534"/>
                  </a:lnTo>
                  <a:lnTo>
                    <a:pt x="328" y="2534"/>
                  </a:lnTo>
                  <a:lnTo>
                    <a:pt x="328" y="2513"/>
                  </a:lnTo>
                  <a:close/>
                  <a:moveTo>
                    <a:pt x="369" y="2513"/>
                  </a:moveTo>
                  <a:lnTo>
                    <a:pt x="389" y="2513"/>
                  </a:lnTo>
                  <a:lnTo>
                    <a:pt x="389" y="2534"/>
                  </a:lnTo>
                  <a:lnTo>
                    <a:pt x="369" y="2534"/>
                  </a:lnTo>
                  <a:lnTo>
                    <a:pt x="369" y="2513"/>
                  </a:lnTo>
                  <a:close/>
                  <a:moveTo>
                    <a:pt x="410" y="2513"/>
                  </a:moveTo>
                  <a:lnTo>
                    <a:pt x="430" y="2513"/>
                  </a:lnTo>
                  <a:lnTo>
                    <a:pt x="430" y="2534"/>
                  </a:lnTo>
                  <a:lnTo>
                    <a:pt x="410" y="2534"/>
                  </a:lnTo>
                  <a:lnTo>
                    <a:pt x="410" y="2513"/>
                  </a:lnTo>
                  <a:close/>
                  <a:moveTo>
                    <a:pt x="451" y="2513"/>
                  </a:moveTo>
                  <a:lnTo>
                    <a:pt x="471" y="2513"/>
                  </a:lnTo>
                  <a:lnTo>
                    <a:pt x="471" y="2534"/>
                  </a:lnTo>
                  <a:lnTo>
                    <a:pt x="451" y="2534"/>
                  </a:lnTo>
                  <a:lnTo>
                    <a:pt x="451" y="2513"/>
                  </a:lnTo>
                  <a:close/>
                  <a:moveTo>
                    <a:pt x="492" y="2513"/>
                  </a:moveTo>
                  <a:lnTo>
                    <a:pt x="512" y="2513"/>
                  </a:lnTo>
                  <a:lnTo>
                    <a:pt x="512" y="2534"/>
                  </a:lnTo>
                  <a:lnTo>
                    <a:pt x="492" y="2534"/>
                  </a:lnTo>
                  <a:lnTo>
                    <a:pt x="492" y="2513"/>
                  </a:lnTo>
                  <a:close/>
                  <a:moveTo>
                    <a:pt x="533" y="2513"/>
                  </a:moveTo>
                  <a:lnTo>
                    <a:pt x="553" y="2513"/>
                  </a:lnTo>
                  <a:lnTo>
                    <a:pt x="553" y="2534"/>
                  </a:lnTo>
                  <a:lnTo>
                    <a:pt x="533" y="2534"/>
                  </a:lnTo>
                  <a:lnTo>
                    <a:pt x="533" y="2513"/>
                  </a:lnTo>
                  <a:close/>
                  <a:moveTo>
                    <a:pt x="574" y="2513"/>
                  </a:moveTo>
                  <a:lnTo>
                    <a:pt x="594" y="2513"/>
                  </a:lnTo>
                  <a:lnTo>
                    <a:pt x="594" y="2534"/>
                  </a:lnTo>
                  <a:lnTo>
                    <a:pt x="574" y="2534"/>
                  </a:lnTo>
                  <a:lnTo>
                    <a:pt x="574" y="2513"/>
                  </a:lnTo>
                  <a:close/>
                  <a:moveTo>
                    <a:pt x="615" y="2513"/>
                  </a:moveTo>
                  <a:lnTo>
                    <a:pt x="635" y="2513"/>
                  </a:lnTo>
                  <a:lnTo>
                    <a:pt x="635" y="2534"/>
                  </a:lnTo>
                  <a:lnTo>
                    <a:pt x="615" y="2534"/>
                  </a:lnTo>
                  <a:lnTo>
                    <a:pt x="615" y="2513"/>
                  </a:lnTo>
                  <a:close/>
                  <a:moveTo>
                    <a:pt x="656" y="2513"/>
                  </a:moveTo>
                  <a:lnTo>
                    <a:pt x="676" y="2513"/>
                  </a:lnTo>
                  <a:lnTo>
                    <a:pt x="676" y="2534"/>
                  </a:lnTo>
                  <a:lnTo>
                    <a:pt x="656" y="2534"/>
                  </a:lnTo>
                  <a:lnTo>
                    <a:pt x="656" y="2513"/>
                  </a:lnTo>
                  <a:close/>
                  <a:moveTo>
                    <a:pt x="697" y="2513"/>
                  </a:moveTo>
                  <a:lnTo>
                    <a:pt x="717" y="2513"/>
                  </a:lnTo>
                  <a:lnTo>
                    <a:pt x="717" y="2534"/>
                  </a:lnTo>
                  <a:lnTo>
                    <a:pt x="697" y="2534"/>
                  </a:lnTo>
                  <a:lnTo>
                    <a:pt x="697" y="2513"/>
                  </a:lnTo>
                  <a:close/>
                  <a:moveTo>
                    <a:pt x="738" y="2513"/>
                  </a:moveTo>
                  <a:lnTo>
                    <a:pt x="758" y="2513"/>
                  </a:lnTo>
                  <a:lnTo>
                    <a:pt x="758" y="2534"/>
                  </a:lnTo>
                  <a:lnTo>
                    <a:pt x="738" y="2534"/>
                  </a:lnTo>
                  <a:lnTo>
                    <a:pt x="738" y="2513"/>
                  </a:lnTo>
                  <a:close/>
                  <a:moveTo>
                    <a:pt x="779" y="2513"/>
                  </a:moveTo>
                  <a:lnTo>
                    <a:pt x="799" y="2513"/>
                  </a:lnTo>
                  <a:lnTo>
                    <a:pt x="799" y="2534"/>
                  </a:lnTo>
                  <a:lnTo>
                    <a:pt x="779" y="2534"/>
                  </a:lnTo>
                  <a:lnTo>
                    <a:pt x="779" y="2513"/>
                  </a:lnTo>
                  <a:close/>
                  <a:moveTo>
                    <a:pt x="820" y="2513"/>
                  </a:moveTo>
                  <a:lnTo>
                    <a:pt x="840" y="2513"/>
                  </a:lnTo>
                  <a:lnTo>
                    <a:pt x="840" y="2534"/>
                  </a:lnTo>
                  <a:lnTo>
                    <a:pt x="820" y="2534"/>
                  </a:lnTo>
                  <a:lnTo>
                    <a:pt x="820" y="2513"/>
                  </a:lnTo>
                  <a:close/>
                  <a:moveTo>
                    <a:pt x="861" y="2513"/>
                  </a:moveTo>
                  <a:lnTo>
                    <a:pt x="881" y="2513"/>
                  </a:lnTo>
                  <a:lnTo>
                    <a:pt x="881" y="2534"/>
                  </a:lnTo>
                  <a:lnTo>
                    <a:pt x="861" y="2534"/>
                  </a:lnTo>
                  <a:lnTo>
                    <a:pt x="861" y="2513"/>
                  </a:lnTo>
                  <a:close/>
                  <a:moveTo>
                    <a:pt x="902" y="2513"/>
                  </a:moveTo>
                  <a:lnTo>
                    <a:pt x="923" y="2513"/>
                  </a:lnTo>
                  <a:lnTo>
                    <a:pt x="923" y="2534"/>
                  </a:lnTo>
                  <a:lnTo>
                    <a:pt x="902" y="2534"/>
                  </a:lnTo>
                  <a:lnTo>
                    <a:pt x="902" y="2513"/>
                  </a:lnTo>
                  <a:close/>
                  <a:moveTo>
                    <a:pt x="943" y="2513"/>
                  </a:moveTo>
                  <a:lnTo>
                    <a:pt x="964" y="2513"/>
                  </a:lnTo>
                  <a:lnTo>
                    <a:pt x="964" y="2534"/>
                  </a:lnTo>
                  <a:lnTo>
                    <a:pt x="943" y="2534"/>
                  </a:lnTo>
                  <a:lnTo>
                    <a:pt x="943" y="2513"/>
                  </a:lnTo>
                  <a:close/>
                  <a:moveTo>
                    <a:pt x="984" y="2513"/>
                  </a:moveTo>
                  <a:lnTo>
                    <a:pt x="1004" y="2513"/>
                  </a:lnTo>
                  <a:lnTo>
                    <a:pt x="1004" y="2534"/>
                  </a:lnTo>
                  <a:lnTo>
                    <a:pt x="984" y="2534"/>
                  </a:lnTo>
                  <a:lnTo>
                    <a:pt x="984" y="2513"/>
                  </a:lnTo>
                  <a:close/>
                  <a:moveTo>
                    <a:pt x="1025" y="2513"/>
                  </a:moveTo>
                  <a:lnTo>
                    <a:pt x="1046" y="2513"/>
                  </a:lnTo>
                  <a:lnTo>
                    <a:pt x="1046" y="2534"/>
                  </a:lnTo>
                  <a:lnTo>
                    <a:pt x="1025" y="2534"/>
                  </a:lnTo>
                  <a:lnTo>
                    <a:pt x="1025" y="2513"/>
                  </a:lnTo>
                  <a:close/>
                  <a:moveTo>
                    <a:pt x="1066" y="2513"/>
                  </a:moveTo>
                  <a:lnTo>
                    <a:pt x="1087" y="2513"/>
                  </a:lnTo>
                  <a:lnTo>
                    <a:pt x="1087" y="2534"/>
                  </a:lnTo>
                  <a:lnTo>
                    <a:pt x="1066" y="2534"/>
                  </a:lnTo>
                  <a:lnTo>
                    <a:pt x="1066" y="2513"/>
                  </a:lnTo>
                  <a:close/>
                  <a:moveTo>
                    <a:pt x="1107" y="2513"/>
                  </a:moveTo>
                  <a:lnTo>
                    <a:pt x="1127" y="2513"/>
                  </a:lnTo>
                  <a:lnTo>
                    <a:pt x="1127" y="2534"/>
                  </a:lnTo>
                  <a:lnTo>
                    <a:pt x="1107" y="2534"/>
                  </a:lnTo>
                  <a:lnTo>
                    <a:pt x="1107" y="2513"/>
                  </a:lnTo>
                  <a:close/>
                  <a:moveTo>
                    <a:pt x="1148" y="2513"/>
                  </a:moveTo>
                  <a:lnTo>
                    <a:pt x="1169" y="2513"/>
                  </a:lnTo>
                  <a:lnTo>
                    <a:pt x="1169" y="2534"/>
                  </a:lnTo>
                  <a:lnTo>
                    <a:pt x="1148" y="2534"/>
                  </a:lnTo>
                  <a:lnTo>
                    <a:pt x="1148" y="2513"/>
                  </a:lnTo>
                  <a:close/>
                  <a:moveTo>
                    <a:pt x="1189" y="2513"/>
                  </a:moveTo>
                  <a:lnTo>
                    <a:pt x="1210" y="2513"/>
                  </a:lnTo>
                  <a:lnTo>
                    <a:pt x="1210" y="2534"/>
                  </a:lnTo>
                  <a:lnTo>
                    <a:pt x="1189" y="2534"/>
                  </a:lnTo>
                  <a:lnTo>
                    <a:pt x="1189" y="2513"/>
                  </a:lnTo>
                  <a:close/>
                  <a:moveTo>
                    <a:pt x="1230" y="2513"/>
                  </a:moveTo>
                  <a:lnTo>
                    <a:pt x="1251" y="2513"/>
                  </a:lnTo>
                  <a:lnTo>
                    <a:pt x="1251" y="2534"/>
                  </a:lnTo>
                  <a:lnTo>
                    <a:pt x="1230" y="2534"/>
                  </a:lnTo>
                  <a:lnTo>
                    <a:pt x="1230" y="2513"/>
                  </a:lnTo>
                  <a:close/>
                  <a:moveTo>
                    <a:pt x="1271" y="2513"/>
                  </a:moveTo>
                  <a:lnTo>
                    <a:pt x="1292" y="2513"/>
                  </a:lnTo>
                  <a:lnTo>
                    <a:pt x="1292" y="2534"/>
                  </a:lnTo>
                  <a:lnTo>
                    <a:pt x="1271" y="2534"/>
                  </a:lnTo>
                  <a:lnTo>
                    <a:pt x="1271" y="2513"/>
                  </a:lnTo>
                  <a:close/>
                  <a:moveTo>
                    <a:pt x="1312" y="2513"/>
                  </a:moveTo>
                  <a:lnTo>
                    <a:pt x="1333" y="2513"/>
                  </a:lnTo>
                  <a:lnTo>
                    <a:pt x="1333" y="2534"/>
                  </a:lnTo>
                  <a:lnTo>
                    <a:pt x="1312" y="2534"/>
                  </a:lnTo>
                  <a:lnTo>
                    <a:pt x="1312" y="2513"/>
                  </a:lnTo>
                  <a:close/>
                  <a:moveTo>
                    <a:pt x="1353" y="2513"/>
                  </a:moveTo>
                  <a:lnTo>
                    <a:pt x="1374" y="2513"/>
                  </a:lnTo>
                  <a:lnTo>
                    <a:pt x="1374" y="2534"/>
                  </a:lnTo>
                  <a:lnTo>
                    <a:pt x="1353" y="2534"/>
                  </a:lnTo>
                  <a:lnTo>
                    <a:pt x="1353" y="2513"/>
                  </a:lnTo>
                  <a:close/>
                  <a:moveTo>
                    <a:pt x="1394" y="2513"/>
                  </a:moveTo>
                  <a:lnTo>
                    <a:pt x="1415" y="2513"/>
                  </a:lnTo>
                  <a:lnTo>
                    <a:pt x="1415" y="2534"/>
                  </a:lnTo>
                  <a:lnTo>
                    <a:pt x="1394" y="2534"/>
                  </a:lnTo>
                  <a:lnTo>
                    <a:pt x="1394" y="2513"/>
                  </a:lnTo>
                  <a:close/>
                  <a:moveTo>
                    <a:pt x="1435" y="2513"/>
                  </a:moveTo>
                  <a:lnTo>
                    <a:pt x="1456" y="2513"/>
                  </a:lnTo>
                  <a:lnTo>
                    <a:pt x="1456" y="2534"/>
                  </a:lnTo>
                  <a:lnTo>
                    <a:pt x="1435" y="2534"/>
                  </a:lnTo>
                  <a:lnTo>
                    <a:pt x="1435" y="2513"/>
                  </a:lnTo>
                  <a:close/>
                  <a:moveTo>
                    <a:pt x="1476" y="2513"/>
                  </a:moveTo>
                  <a:lnTo>
                    <a:pt x="1497" y="2513"/>
                  </a:lnTo>
                  <a:lnTo>
                    <a:pt x="1497" y="2534"/>
                  </a:lnTo>
                  <a:lnTo>
                    <a:pt x="1476" y="2534"/>
                  </a:lnTo>
                  <a:lnTo>
                    <a:pt x="1476" y="2513"/>
                  </a:lnTo>
                  <a:close/>
                  <a:moveTo>
                    <a:pt x="1517" y="2513"/>
                  </a:moveTo>
                  <a:lnTo>
                    <a:pt x="1538" y="2513"/>
                  </a:lnTo>
                  <a:lnTo>
                    <a:pt x="1538" y="2534"/>
                  </a:lnTo>
                  <a:lnTo>
                    <a:pt x="1517" y="2534"/>
                  </a:lnTo>
                  <a:lnTo>
                    <a:pt x="1517" y="2513"/>
                  </a:lnTo>
                  <a:close/>
                  <a:moveTo>
                    <a:pt x="1558" y="2513"/>
                  </a:moveTo>
                  <a:lnTo>
                    <a:pt x="1579" y="2513"/>
                  </a:lnTo>
                  <a:lnTo>
                    <a:pt x="1579" y="2534"/>
                  </a:lnTo>
                  <a:lnTo>
                    <a:pt x="1558" y="2534"/>
                  </a:lnTo>
                  <a:lnTo>
                    <a:pt x="1558" y="2513"/>
                  </a:lnTo>
                  <a:close/>
                  <a:moveTo>
                    <a:pt x="1599" y="2513"/>
                  </a:moveTo>
                  <a:lnTo>
                    <a:pt x="1620" y="2513"/>
                  </a:lnTo>
                  <a:lnTo>
                    <a:pt x="1620" y="2534"/>
                  </a:lnTo>
                  <a:lnTo>
                    <a:pt x="1599" y="2534"/>
                  </a:lnTo>
                  <a:lnTo>
                    <a:pt x="1599" y="2513"/>
                  </a:lnTo>
                  <a:close/>
                  <a:moveTo>
                    <a:pt x="1640" y="2513"/>
                  </a:moveTo>
                  <a:lnTo>
                    <a:pt x="1661" y="2513"/>
                  </a:lnTo>
                  <a:lnTo>
                    <a:pt x="1661" y="2534"/>
                  </a:lnTo>
                  <a:lnTo>
                    <a:pt x="1640" y="2534"/>
                  </a:lnTo>
                  <a:lnTo>
                    <a:pt x="1640" y="2513"/>
                  </a:lnTo>
                  <a:close/>
                  <a:moveTo>
                    <a:pt x="1681" y="2513"/>
                  </a:moveTo>
                  <a:lnTo>
                    <a:pt x="1702" y="2513"/>
                  </a:lnTo>
                  <a:lnTo>
                    <a:pt x="1702" y="2534"/>
                  </a:lnTo>
                  <a:lnTo>
                    <a:pt x="1681" y="2534"/>
                  </a:lnTo>
                  <a:lnTo>
                    <a:pt x="1681" y="2513"/>
                  </a:lnTo>
                  <a:close/>
                  <a:moveTo>
                    <a:pt x="1722" y="2513"/>
                  </a:moveTo>
                  <a:lnTo>
                    <a:pt x="1743" y="2513"/>
                  </a:lnTo>
                  <a:lnTo>
                    <a:pt x="1743" y="2534"/>
                  </a:lnTo>
                  <a:lnTo>
                    <a:pt x="1722" y="2534"/>
                  </a:lnTo>
                  <a:lnTo>
                    <a:pt x="1722" y="2513"/>
                  </a:lnTo>
                  <a:close/>
                  <a:moveTo>
                    <a:pt x="1763" y="2513"/>
                  </a:moveTo>
                  <a:lnTo>
                    <a:pt x="1784" y="2513"/>
                  </a:lnTo>
                  <a:lnTo>
                    <a:pt x="1784" y="2534"/>
                  </a:lnTo>
                  <a:lnTo>
                    <a:pt x="1763" y="2534"/>
                  </a:lnTo>
                  <a:lnTo>
                    <a:pt x="1763" y="2513"/>
                  </a:lnTo>
                  <a:close/>
                  <a:moveTo>
                    <a:pt x="1804" y="2513"/>
                  </a:moveTo>
                  <a:lnTo>
                    <a:pt x="1825" y="2513"/>
                  </a:lnTo>
                  <a:lnTo>
                    <a:pt x="1825" y="2534"/>
                  </a:lnTo>
                  <a:lnTo>
                    <a:pt x="1804" y="2534"/>
                  </a:lnTo>
                  <a:lnTo>
                    <a:pt x="1804" y="2513"/>
                  </a:lnTo>
                  <a:close/>
                  <a:moveTo>
                    <a:pt x="1845" y="2513"/>
                  </a:moveTo>
                  <a:lnTo>
                    <a:pt x="1866" y="2513"/>
                  </a:lnTo>
                  <a:lnTo>
                    <a:pt x="1866" y="2534"/>
                  </a:lnTo>
                  <a:lnTo>
                    <a:pt x="1845" y="2534"/>
                  </a:lnTo>
                  <a:lnTo>
                    <a:pt x="1845" y="2513"/>
                  </a:lnTo>
                  <a:close/>
                  <a:moveTo>
                    <a:pt x="1886" y="2513"/>
                  </a:moveTo>
                  <a:lnTo>
                    <a:pt x="1907" y="2513"/>
                  </a:lnTo>
                  <a:lnTo>
                    <a:pt x="1907" y="2534"/>
                  </a:lnTo>
                  <a:lnTo>
                    <a:pt x="1886" y="2534"/>
                  </a:lnTo>
                  <a:lnTo>
                    <a:pt x="1886" y="2513"/>
                  </a:lnTo>
                  <a:close/>
                  <a:moveTo>
                    <a:pt x="1927" y="2513"/>
                  </a:moveTo>
                  <a:lnTo>
                    <a:pt x="1948" y="2513"/>
                  </a:lnTo>
                  <a:lnTo>
                    <a:pt x="1948" y="2534"/>
                  </a:lnTo>
                  <a:lnTo>
                    <a:pt x="1927" y="2534"/>
                  </a:lnTo>
                  <a:lnTo>
                    <a:pt x="1927" y="2513"/>
                  </a:lnTo>
                  <a:close/>
                  <a:moveTo>
                    <a:pt x="1968" y="2513"/>
                  </a:moveTo>
                  <a:lnTo>
                    <a:pt x="1989" y="2513"/>
                  </a:lnTo>
                  <a:lnTo>
                    <a:pt x="1989" y="2534"/>
                  </a:lnTo>
                  <a:lnTo>
                    <a:pt x="1968" y="2534"/>
                  </a:lnTo>
                  <a:lnTo>
                    <a:pt x="1968" y="2513"/>
                  </a:lnTo>
                  <a:close/>
                  <a:moveTo>
                    <a:pt x="2009" y="2513"/>
                  </a:moveTo>
                  <a:lnTo>
                    <a:pt x="2030" y="2513"/>
                  </a:lnTo>
                  <a:lnTo>
                    <a:pt x="2030" y="2534"/>
                  </a:lnTo>
                  <a:lnTo>
                    <a:pt x="2009" y="2534"/>
                  </a:lnTo>
                  <a:lnTo>
                    <a:pt x="2009" y="2513"/>
                  </a:lnTo>
                  <a:close/>
                  <a:moveTo>
                    <a:pt x="2050" y="2513"/>
                  </a:moveTo>
                  <a:lnTo>
                    <a:pt x="2071" y="2513"/>
                  </a:lnTo>
                  <a:lnTo>
                    <a:pt x="2071" y="2534"/>
                  </a:lnTo>
                  <a:lnTo>
                    <a:pt x="2050" y="2534"/>
                  </a:lnTo>
                  <a:lnTo>
                    <a:pt x="2050" y="2513"/>
                  </a:lnTo>
                  <a:close/>
                  <a:moveTo>
                    <a:pt x="2091" y="2513"/>
                  </a:moveTo>
                  <a:lnTo>
                    <a:pt x="2112" y="2513"/>
                  </a:lnTo>
                  <a:lnTo>
                    <a:pt x="2112" y="2534"/>
                  </a:lnTo>
                  <a:lnTo>
                    <a:pt x="2091" y="2534"/>
                  </a:lnTo>
                  <a:lnTo>
                    <a:pt x="2091" y="2513"/>
                  </a:lnTo>
                  <a:close/>
                  <a:moveTo>
                    <a:pt x="2133" y="2513"/>
                  </a:moveTo>
                  <a:lnTo>
                    <a:pt x="2153" y="2513"/>
                  </a:lnTo>
                  <a:lnTo>
                    <a:pt x="2153" y="2534"/>
                  </a:lnTo>
                  <a:lnTo>
                    <a:pt x="2133" y="2534"/>
                  </a:lnTo>
                  <a:lnTo>
                    <a:pt x="2133" y="2513"/>
                  </a:lnTo>
                  <a:close/>
                  <a:moveTo>
                    <a:pt x="2173" y="2513"/>
                  </a:moveTo>
                  <a:lnTo>
                    <a:pt x="2194" y="2513"/>
                  </a:lnTo>
                  <a:lnTo>
                    <a:pt x="2194" y="2534"/>
                  </a:lnTo>
                  <a:lnTo>
                    <a:pt x="2173" y="2534"/>
                  </a:lnTo>
                  <a:lnTo>
                    <a:pt x="2173" y="2513"/>
                  </a:lnTo>
                  <a:close/>
                  <a:moveTo>
                    <a:pt x="2215" y="2513"/>
                  </a:moveTo>
                  <a:lnTo>
                    <a:pt x="2235" y="2513"/>
                  </a:lnTo>
                  <a:lnTo>
                    <a:pt x="2235" y="2534"/>
                  </a:lnTo>
                  <a:lnTo>
                    <a:pt x="2215" y="2534"/>
                  </a:lnTo>
                  <a:lnTo>
                    <a:pt x="2215" y="2513"/>
                  </a:lnTo>
                  <a:close/>
                  <a:moveTo>
                    <a:pt x="2256" y="2513"/>
                  </a:moveTo>
                  <a:lnTo>
                    <a:pt x="2276" y="2513"/>
                  </a:lnTo>
                  <a:lnTo>
                    <a:pt x="2276" y="2534"/>
                  </a:lnTo>
                  <a:lnTo>
                    <a:pt x="2256" y="2534"/>
                  </a:lnTo>
                  <a:lnTo>
                    <a:pt x="2256" y="2513"/>
                  </a:lnTo>
                  <a:close/>
                  <a:moveTo>
                    <a:pt x="2296" y="2513"/>
                  </a:moveTo>
                  <a:lnTo>
                    <a:pt x="2317" y="2513"/>
                  </a:lnTo>
                  <a:lnTo>
                    <a:pt x="2317" y="2534"/>
                  </a:lnTo>
                  <a:lnTo>
                    <a:pt x="2296" y="2534"/>
                  </a:lnTo>
                  <a:lnTo>
                    <a:pt x="2296" y="2513"/>
                  </a:lnTo>
                  <a:close/>
                  <a:moveTo>
                    <a:pt x="2338" y="2513"/>
                  </a:moveTo>
                  <a:lnTo>
                    <a:pt x="2358" y="2513"/>
                  </a:lnTo>
                  <a:lnTo>
                    <a:pt x="2358" y="2534"/>
                  </a:lnTo>
                  <a:lnTo>
                    <a:pt x="2338" y="2534"/>
                  </a:lnTo>
                  <a:lnTo>
                    <a:pt x="2338" y="2513"/>
                  </a:lnTo>
                  <a:close/>
                  <a:moveTo>
                    <a:pt x="2379" y="2513"/>
                  </a:moveTo>
                  <a:lnTo>
                    <a:pt x="2399" y="2513"/>
                  </a:lnTo>
                  <a:lnTo>
                    <a:pt x="2399" y="2534"/>
                  </a:lnTo>
                  <a:lnTo>
                    <a:pt x="2379" y="2534"/>
                  </a:lnTo>
                  <a:lnTo>
                    <a:pt x="2379" y="2513"/>
                  </a:lnTo>
                  <a:close/>
                  <a:moveTo>
                    <a:pt x="2420" y="2513"/>
                  </a:moveTo>
                  <a:lnTo>
                    <a:pt x="2440" y="2513"/>
                  </a:lnTo>
                  <a:lnTo>
                    <a:pt x="2440" y="2534"/>
                  </a:lnTo>
                  <a:lnTo>
                    <a:pt x="2420" y="2534"/>
                  </a:lnTo>
                  <a:lnTo>
                    <a:pt x="2420" y="2513"/>
                  </a:lnTo>
                  <a:close/>
                  <a:moveTo>
                    <a:pt x="2461" y="2513"/>
                  </a:moveTo>
                  <a:lnTo>
                    <a:pt x="2481" y="2513"/>
                  </a:lnTo>
                  <a:lnTo>
                    <a:pt x="2481" y="2534"/>
                  </a:lnTo>
                  <a:lnTo>
                    <a:pt x="2461" y="2534"/>
                  </a:lnTo>
                  <a:lnTo>
                    <a:pt x="2461" y="2513"/>
                  </a:lnTo>
                  <a:close/>
                  <a:moveTo>
                    <a:pt x="2502" y="2513"/>
                  </a:moveTo>
                  <a:lnTo>
                    <a:pt x="2522" y="2513"/>
                  </a:lnTo>
                  <a:lnTo>
                    <a:pt x="2522" y="2534"/>
                  </a:lnTo>
                  <a:lnTo>
                    <a:pt x="2502" y="2534"/>
                  </a:lnTo>
                  <a:lnTo>
                    <a:pt x="2502" y="2513"/>
                  </a:lnTo>
                  <a:close/>
                  <a:moveTo>
                    <a:pt x="2543" y="2513"/>
                  </a:moveTo>
                  <a:lnTo>
                    <a:pt x="2563" y="2513"/>
                  </a:lnTo>
                  <a:lnTo>
                    <a:pt x="2563" y="2534"/>
                  </a:lnTo>
                  <a:lnTo>
                    <a:pt x="2543" y="2534"/>
                  </a:lnTo>
                  <a:lnTo>
                    <a:pt x="2543" y="2513"/>
                  </a:lnTo>
                  <a:close/>
                  <a:moveTo>
                    <a:pt x="2584" y="2513"/>
                  </a:moveTo>
                  <a:lnTo>
                    <a:pt x="2604" y="2513"/>
                  </a:lnTo>
                  <a:lnTo>
                    <a:pt x="2604" y="2534"/>
                  </a:lnTo>
                  <a:lnTo>
                    <a:pt x="2584" y="2534"/>
                  </a:lnTo>
                  <a:lnTo>
                    <a:pt x="2584" y="2513"/>
                  </a:lnTo>
                  <a:close/>
                  <a:moveTo>
                    <a:pt x="2625" y="2513"/>
                  </a:moveTo>
                  <a:lnTo>
                    <a:pt x="2645" y="2513"/>
                  </a:lnTo>
                  <a:lnTo>
                    <a:pt x="2645" y="2534"/>
                  </a:lnTo>
                  <a:lnTo>
                    <a:pt x="2625" y="2534"/>
                  </a:lnTo>
                  <a:lnTo>
                    <a:pt x="2625" y="2513"/>
                  </a:lnTo>
                  <a:close/>
                  <a:moveTo>
                    <a:pt x="2666" y="2513"/>
                  </a:moveTo>
                  <a:lnTo>
                    <a:pt x="2686" y="2513"/>
                  </a:lnTo>
                  <a:lnTo>
                    <a:pt x="2686" y="2534"/>
                  </a:lnTo>
                  <a:lnTo>
                    <a:pt x="2666" y="2534"/>
                  </a:lnTo>
                  <a:lnTo>
                    <a:pt x="2666" y="2513"/>
                  </a:lnTo>
                  <a:close/>
                  <a:moveTo>
                    <a:pt x="2707" y="2513"/>
                  </a:moveTo>
                  <a:lnTo>
                    <a:pt x="2727" y="2513"/>
                  </a:lnTo>
                  <a:lnTo>
                    <a:pt x="2727" y="2534"/>
                  </a:lnTo>
                  <a:lnTo>
                    <a:pt x="2707" y="2534"/>
                  </a:lnTo>
                  <a:lnTo>
                    <a:pt x="2707" y="2513"/>
                  </a:lnTo>
                  <a:close/>
                  <a:moveTo>
                    <a:pt x="2748" y="2513"/>
                  </a:moveTo>
                  <a:lnTo>
                    <a:pt x="2768" y="2513"/>
                  </a:lnTo>
                  <a:lnTo>
                    <a:pt x="2768" y="2534"/>
                  </a:lnTo>
                  <a:lnTo>
                    <a:pt x="2748" y="2534"/>
                  </a:lnTo>
                  <a:lnTo>
                    <a:pt x="2748" y="2513"/>
                  </a:lnTo>
                  <a:close/>
                  <a:moveTo>
                    <a:pt x="2789" y="2513"/>
                  </a:moveTo>
                  <a:lnTo>
                    <a:pt x="2809" y="2513"/>
                  </a:lnTo>
                  <a:lnTo>
                    <a:pt x="2809" y="2534"/>
                  </a:lnTo>
                  <a:lnTo>
                    <a:pt x="2789" y="2534"/>
                  </a:lnTo>
                  <a:lnTo>
                    <a:pt x="2789" y="2513"/>
                  </a:lnTo>
                  <a:close/>
                  <a:moveTo>
                    <a:pt x="2830" y="2513"/>
                  </a:moveTo>
                  <a:lnTo>
                    <a:pt x="2850" y="2513"/>
                  </a:lnTo>
                  <a:lnTo>
                    <a:pt x="2850" y="2534"/>
                  </a:lnTo>
                  <a:lnTo>
                    <a:pt x="2830" y="2534"/>
                  </a:lnTo>
                  <a:lnTo>
                    <a:pt x="2830" y="2513"/>
                  </a:lnTo>
                  <a:close/>
                  <a:moveTo>
                    <a:pt x="2871" y="2513"/>
                  </a:moveTo>
                  <a:lnTo>
                    <a:pt x="2891" y="2513"/>
                  </a:lnTo>
                  <a:lnTo>
                    <a:pt x="2891" y="2534"/>
                  </a:lnTo>
                  <a:lnTo>
                    <a:pt x="2871" y="2534"/>
                  </a:lnTo>
                  <a:lnTo>
                    <a:pt x="2871" y="2513"/>
                  </a:lnTo>
                  <a:close/>
                  <a:moveTo>
                    <a:pt x="2912" y="2513"/>
                  </a:moveTo>
                  <a:lnTo>
                    <a:pt x="2932" y="2513"/>
                  </a:lnTo>
                  <a:lnTo>
                    <a:pt x="2932" y="2534"/>
                  </a:lnTo>
                  <a:lnTo>
                    <a:pt x="2912" y="2534"/>
                  </a:lnTo>
                  <a:lnTo>
                    <a:pt x="2912" y="2513"/>
                  </a:lnTo>
                  <a:close/>
                  <a:moveTo>
                    <a:pt x="2953" y="2513"/>
                  </a:moveTo>
                  <a:lnTo>
                    <a:pt x="2973" y="2513"/>
                  </a:lnTo>
                  <a:lnTo>
                    <a:pt x="2973" y="2534"/>
                  </a:lnTo>
                  <a:lnTo>
                    <a:pt x="2953" y="2534"/>
                  </a:lnTo>
                  <a:lnTo>
                    <a:pt x="2953" y="2513"/>
                  </a:lnTo>
                  <a:close/>
                  <a:moveTo>
                    <a:pt x="2994" y="2513"/>
                  </a:moveTo>
                  <a:lnTo>
                    <a:pt x="3014" y="2513"/>
                  </a:lnTo>
                  <a:lnTo>
                    <a:pt x="3014" y="2534"/>
                  </a:lnTo>
                  <a:lnTo>
                    <a:pt x="2994" y="2534"/>
                  </a:lnTo>
                  <a:lnTo>
                    <a:pt x="2994" y="2513"/>
                  </a:lnTo>
                  <a:close/>
                  <a:moveTo>
                    <a:pt x="3035" y="2513"/>
                  </a:moveTo>
                  <a:lnTo>
                    <a:pt x="3055" y="2513"/>
                  </a:lnTo>
                  <a:lnTo>
                    <a:pt x="3055" y="2534"/>
                  </a:lnTo>
                  <a:lnTo>
                    <a:pt x="3035" y="2534"/>
                  </a:lnTo>
                  <a:lnTo>
                    <a:pt x="3035" y="2513"/>
                  </a:lnTo>
                  <a:close/>
                  <a:moveTo>
                    <a:pt x="3076" y="2513"/>
                  </a:moveTo>
                  <a:lnTo>
                    <a:pt x="3096" y="2513"/>
                  </a:lnTo>
                  <a:lnTo>
                    <a:pt x="3096" y="2534"/>
                  </a:lnTo>
                  <a:lnTo>
                    <a:pt x="3076" y="2534"/>
                  </a:lnTo>
                  <a:lnTo>
                    <a:pt x="3076" y="2513"/>
                  </a:lnTo>
                  <a:close/>
                  <a:moveTo>
                    <a:pt x="3117" y="2513"/>
                  </a:moveTo>
                  <a:lnTo>
                    <a:pt x="3137" y="2513"/>
                  </a:lnTo>
                  <a:lnTo>
                    <a:pt x="3137" y="2534"/>
                  </a:lnTo>
                  <a:lnTo>
                    <a:pt x="3117" y="2534"/>
                  </a:lnTo>
                  <a:lnTo>
                    <a:pt x="3117" y="2513"/>
                  </a:lnTo>
                  <a:close/>
                  <a:moveTo>
                    <a:pt x="3158" y="2513"/>
                  </a:moveTo>
                  <a:lnTo>
                    <a:pt x="3178" y="2513"/>
                  </a:lnTo>
                  <a:lnTo>
                    <a:pt x="3178" y="2534"/>
                  </a:lnTo>
                  <a:lnTo>
                    <a:pt x="3158" y="2534"/>
                  </a:lnTo>
                  <a:lnTo>
                    <a:pt x="3158" y="2513"/>
                  </a:lnTo>
                  <a:close/>
                  <a:moveTo>
                    <a:pt x="3199" y="2513"/>
                  </a:moveTo>
                  <a:lnTo>
                    <a:pt x="3219" y="2513"/>
                  </a:lnTo>
                  <a:lnTo>
                    <a:pt x="3219" y="2534"/>
                  </a:lnTo>
                  <a:lnTo>
                    <a:pt x="3199" y="2534"/>
                  </a:lnTo>
                  <a:lnTo>
                    <a:pt x="3199" y="2513"/>
                  </a:lnTo>
                  <a:close/>
                  <a:moveTo>
                    <a:pt x="3240" y="2513"/>
                  </a:moveTo>
                  <a:lnTo>
                    <a:pt x="3260" y="2513"/>
                  </a:lnTo>
                  <a:lnTo>
                    <a:pt x="3260" y="2534"/>
                  </a:lnTo>
                  <a:lnTo>
                    <a:pt x="3240" y="2534"/>
                  </a:lnTo>
                  <a:lnTo>
                    <a:pt x="3240" y="2513"/>
                  </a:lnTo>
                  <a:close/>
                  <a:moveTo>
                    <a:pt x="3281" y="2513"/>
                  </a:moveTo>
                  <a:lnTo>
                    <a:pt x="3302" y="2513"/>
                  </a:lnTo>
                  <a:lnTo>
                    <a:pt x="3302" y="2534"/>
                  </a:lnTo>
                  <a:lnTo>
                    <a:pt x="3281" y="2534"/>
                  </a:lnTo>
                  <a:lnTo>
                    <a:pt x="3281" y="2513"/>
                  </a:lnTo>
                  <a:close/>
                  <a:moveTo>
                    <a:pt x="3322" y="2513"/>
                  </a:moveTo>
                  <a:lnTo>
                    <a:pt x="3342" y="2513"/>
                  </a:lnTo>
                  <a:lnTo>
                    <a:pt x="3342" y="2534"/>
                  </a:lnTo>
                  <a:lnTo>
                    <a:pt x="3322" y="2534"/>
                  </a:lnTo>
                  <a:lnTo>
                    <a:pt x="3322" y="2513"/>
                  </a:lnTo>
                  <a:close/>
                  <a:moveTo>
                    <a:pt x="3363" y="2513"/>
                  </a:moveTo>
                  <a:lnTo>
                    <a:pt x="3383" y="2513"/>
                  </a:lnTo>
                  <a:lnTo>
                    <a:pt x="3383" y="2534"/>
                  </a:lnTo>
                  <a:lnTo>
                    <a:pt x="3363" y="2534"/>
                  </a:lnTo>
                  <a:lnTo>
                    <a:pt x="3363" y="2513"/>
                  </a:lnTo>
                  <a:close/>
                  <a:moveTo>
                    <a:pt x="3404" y="2513"/>
                  </a:moveTo>
                  <a:lnTo>
                    <a:pt x="3425" y="2513"/>
                  </a:lnTo>
                  <a:lnTo>
                    <a:pt x="3425" y="2534"/>
                  </a:lnTo>
                  <a:lnTo>
                    <a:pt x="3404" y="2534"/>
                  </a:lnTo>
                  <a:lnTo>
                    <a:pt x="3404" y="2513"/>
                  </a:lnTo>
                  <a:close/>
                  <a:moveTo>
                    <a:pt x="3445" y="2513"/>
                  </a:moveTo>
                  <a:lnTo>
                    <a:pt x="3465" y="2513"/>
                  </a:lnTo>
                  <a:lnTo>
                    <a:pt x="3465" y="2534"/>
                  </a:lnTo>
                  <a:lnTo>
                    <a:pt x="3445" y="2534"/>
                  </a:lnTo>
                  <a:lnTo>
                    <a:pt x="3445" y="2513"/>
                  </a:lnTo>
                  <a:close/>
                  <a:moveTo>
                    <a:pt x="3486" y="2513"/>
                  </a:moveTo>
                  <a:lnTo>
                    <a:pt x="3507" y="2513"/>
                  </a:lnTo>
                  <a:lnTo>
                    <a:pt x="3507" y="2534"/>
                  </a:lnTo>
                  <a:lnTo>
                    <a:pt x="3486" y="2534"/>
                  </a:lnTo>
                  <a:lnTo>
                    <a:pt x="3486" y="2513"/>
                  </a:lnTo>
                  <a:close/>
                  <a:moveTo>
                    <a:pt x="3527" y="2513"/>
                  </a:moveTo>
                  <a:lnTo>
                    <a:pt x="3548" y="2513"/>
                  </a:lnTo>
                  <a:lnTo>
                    <a:pt x="3548" y="2534"/>
                  </a:lnTo>
                  <a:lnTo>
                    <a:pt x="3527" y="2534"/>
                  </a:lnTo>
                  <a:lnTo>
                    <a:pt x="3527" y="2513"/>
                  </a:lnTo>
                  <a:close/>
                  <a:moveTo>
                    <a:pt x="3568" y="2513"/>
                  </a:moveTo>
                  <a:lnTo>
                    <a:pt x="3589" y="2513"/>
                  </a:lnTo>
                  <a:lnTo>
                    <a:pt x="3589" y="2534"/>
                  </a:lnTo>
                  <a:lnTo>
                    <a:pt x="3568" y="2534"/>
                  </a:lnTo>
                  <a:lnTo>
                    <a:pt x="3568" y="2513"/>
                  </a:lnTo>
                  <a:close/>
                  <a:moveTo>
                    <a:pt x="3609" y="2513"/>
                  </a:moveTo>
                  <a:lnTo>
                    <a:pt x="3630" y="2513"/>
                  </a:lnTo>
                  <a:lnTo>
                    <a:pt x="3630" y="2534"/>
                  </a:lnTo>
                  <a:lnTo>
                    <a:pt x="3609" y="2534"/>
                  </a:lnTo>
                  <a:lnTo>
                    <a:pt x="3609" y="2513"/>
                  </a:lnTo>
                  <a:close/>
                  <a:moveTo>
                    <a:pt x="3650" y="2513"/>
                  </a:moveTo>
                  <a:lnTo>
                    <a:pt x="3671" y="2513"/>
                  </a:lnTo>
                  <a:lnTo>
                    <a:pt x="3671" y="2534"/>
                  </a:lnTo>
                  <a:lnTo>
                    <a:pt x="3650" y="2534"/>
                  </a:lnTo>
                  <a:lnTo>
                    <a:pt x="3650" y="2513"/>
                  </a:lnTo>
                  <a:close/>
                  <a:moveTo>
                    <a:pt x="3691" y="2513"/>
                  </a:moveTo>
                  <a:lnTo>
                    <a:pt x="3712" y="2513"/>
                  </a:lnTo>
                  <a:lnTo>
                    <a:pt x="3712" y="2534"/>
                  </a:lnTo>
                  <a:lnTo>
                    <a:pt x="3691" y="2534"/>
                  </a:lnTo>
                  <a:lnTo>
                    <a:pt x="3691" y="2513"/>
                  </a:lnTo>
                  <a:close/>
                  <a:moveTo>
                    <a:pt x="3732" y="2513"/>
                  </a:moveTo>
                  <a:lnTo>
                    <a:pt x="3743" y="2513"/>
                  </a:lnTo>
                  <a:lnTo>
                    <a:pt x="3732" y="2523"/>
                  </a:lnTo>
                  <a:lnTo>
                    <a:pt x="3732" y="2513"/>
                  </a:lnTo>
                  <a:lnTo>
                    <a:pt x="3753" y="2513"/>
                  </a:lnTo>
                  <a:lnTo>
                    <a:pt x="3753" y="2534"/>
                  </a:lnTo>
                  <a:lnTo>
                    <a:pt x="3732" y="2534"/>
                  </a:lnTo>
                  <a:lnTo>
                    <a:pt x="3732" y="2513"/>
                  </a:lnTo>
                  <a:close/>
                  <a:moveTo>
                    <a:pt x="3732" y="2493"/>
                  </a:moveTo>
                  <a:lnTo>
                    <a:pt x="3732" y="2472"/>
                  </a:lnTo>
                  <a:lnTo>
                    <a:pt x="3753" y="2472"/>
                  </a:lnTo>
                  <a:lnTo>
                    <a:pt x="3753" y="2493"/>
                  </a:lnTo>
                  <a:lnTo>
                    <a:pt x="3732" y="2493"/>
                  </a:lnTo>
                  <a:close/>
                  <a:moveTo>
                    <a:pt x="3732" y="2452"/>
                  </a:moveTo>
                  <a:lnTo>
                    <a:pt x="3732" y="2431"/>
                  </a:lnTo>
                  <a:lnTo>
                    <a:pt x="3753" y="2431"/>
                  </a:lnTo>
                  <a:lnTo>
                    <a:pt x="3753" y="2452"/>
                  </a:lnTo>
                  <a:lnTo>
                    <a:pt x="3732" y="2452"/>
                  </a:lnTo>
                  <a:close/>
                  <a:moveTo>
                    <a:pt x="3732" y="2411"/>
                  </a:moveTo>
                  <a:lnTo>
                    <a:pt x="3732" y="2390"/>
                  </a:lnTo>
                  <a:lnTo>
                    <a:pt x="3753" y="2390"/>
                  </a:lnTo>
                  <a:lnTo>
                    <a:pt x="3753" y="2411"/>
                  </a:lnTo>
                  <a:lnTo>
                    <a:pt x="3732" y="2411"/>
                  </a:lnTo>
                  <a:close/>
                  <a:moveTo>
                    <a:pt x="3732" y="2370"/>
                  </a:moveTo>
                  <a:lnTo>
                    <a:pt x="3732" y="2349"/>
                  </a:lnTo>
                  <a:lnTo>
                    <a:pt x="3753" y="2349"/>
                  </a:lnTo>
                  <a:lnTo>
                    <a:pt x="3753" y="2370"/>
                  </a:lnTo>
                  <a:lnTo>
                    <a:pt x="3732" y="2370"/>
                  </a:lnTo>
                  <a:close/>
                  <a:moveTo>
                    <a:pt x="3732" y="2329"/>
                  </a:moveTo>
                  <a:lnTo>
                    <a:pt x="3732" y="2308"/>
                  </a:lnTo>
                  <a:lnTo>
                    <a:pt x="3753" y="2308"/>
                  </a:lnTo>
                  <a:lnTo>
                    <a:pt x="3753" y="2329"/>
                  </a:lnTo>
                  <a:lnTo>
                    <a:pt x="3732" y="2329"/>
                  </a:lnTo>
                  <a:close/>
                  <a:moveTo>
                    <a:pt x="3732" y="2288"/>
                  </a:moveTo>
                  <a:lnTo>
                    <a:pt x="3732" y="2267"/>
                  </a:lnTo>
                  <a:lnTo>
                    <a:pt x="3753" y="2267"/>
                  </a:lnTo>
                  <a:lnTo>
                    <a:pt x="3753" y="2288"/>
                  </a:lnTo>
                  <a:lnTo>
                    <a:pt x="3732" y="2288"/>
                  </a:lnTo>
                  <a:close/>
                  <a:moveTo>
                    <a:pt x="3732" y="2247"/>
                  </a:moveTo>
                  <a:lnTo>
                    <a:pt x="3732" y="2226"/>
                  </a:lnTo>
                  <a:lnTo>
                    <a:pt x="3753" y="2226"/>
                  </a:lnTo>
                  <a:lnTo>
                    <a:pt x="3753" y="2247"/>
                  </a:lnTo>
                  <a:lnTo>
                    <a:pt x="3732" y="2247"/>
                  </a:lnTo>
                  <a:close/>
                  <a:moveTo>
                    <a:pt x="3732" y="2206"/>
                  </a:moveTo>
                  <a:lnTo>
                    <a:pt x="3732" y="2185"/>
                  </a:lnTo>
                  <a:lnTo>
                    <a:pt x="3753" y="2185"/>
                  </a:lnTo>
                  <a:lnTo>
                    <a:pt x="3753" y="2206"/>
                  </a:lnTo>
                  <a:lnTo>
                    <a:pt x="3732" y="2206"/>
                  </a:lnTo>
                  <a:close/>
                  <a:moveTo>
                    <a:pt x="3732" y="2165"/>
                  </a:moveTo>
                  <a:lnTo>
                    <a:pt x="3732" y="2144"/>
                  </a:lnTo>
                  <a:lnTo>
                    <a:pt x="3753" y="2144"/>
                  </a:lnTo>
                  <a:lnTo>
                    <a:pt x="3753" y="2165"/>
                  </a:lnTo>
                  <a:lnTo>
                    <a:pt x="3732" y="2165"/>
                  </a:lnTo>
                  <a:close/>
                  <a:moveTo>
                    <a:pt x="3732" y="2124"/>
                  </a:moveTo>
                  <a:lnTo>
                    <a:pt x="3732" y="2103"/>
                  </a:lnTo>
                  <a:lnTo>
                    <a:pt x="3753" y="2103"/>
                  </a:lnTo>
                  <a:lnTo>
                    <a:pt x="3753" y="2124"/>
                  </a:lnTo>
                  <a:lnTo>
                    <a:pt x="3732" y="2124"/>
                  </a:lnTo>
                  <a:close/>
                  <a:moveTo>
                    <a:pt x="3732" y="2083"/>
                  </a:moveTo>
                  <a:lnTo>
                    <a:pt x="3732" y="2062"/>
                  </a:lnTo>
                  <a:lnTo>
                    <a:pt x="3753" y="2062"/>
                  </a:lnTo>
                  <a:lnTo>
                    <a:pt x="3753" y="2083"/>
                  </a:lnTo>
                  <a:lnTo>
                    <a:pt x="3732" y="2083"/>
                  </a:lnTo>
                  <a:close/>
                  <a:moveTo>
                    <a:pt x="3732" y="2041"/>
                  </a:moveTo>
                  <a:lnTo>
                    <a:pt x="3732" y="2021"/>
                  </a:lnTo>
                  <a:lnTo>
                    <a:pt x="3753" y="2021"/>
                  </a:lnTo>
                  <a:lnTo>
                    <a:pt x="3753" y="2041"/>
                  </a:lnTo>
                  <a:lnTo>
                    <a:pt x="3732" y="2041"/>
                  </a:lnTo>
                  <a:close/>
                  <a:moveTo>
                    <a:pt x="3732" y="2001"/>
                  </a:moveTo>
                  <a:lnTo>
                    <a:pt x="3732" y="1980"/>
                  </a:lnTo>
                  <a:lnTo>
                    <a:pt x="3753" y="1980"/>
                  </a:lnTo>
                  <a:lnTo>
                    <a:pt x="3753" y="2001"/>
                  </a:lnTo>
                  <a:lnTo>
                    <a:pt x="3732" y="2001"/>
                  </a:lnTo>
                  <a:close/>
                  <a:moveTo>
                    <a:pt x="3732" y="1959"/>
                  </a:moveTo>
                  <a:lnTo>
                    <a:pt x="3732" y="1939"/>
                  </a:lnTo>
                  <a:lnTo>
                    <a:pt x="3753" y="1939"/>
                  </a:lnTo>
                  <a:lnTo>
                    <a:pt x="3753" y="1959"/>
                  </a:lnTo>
                  <a:lnTo>
                    <a:pt x="3732" y="1959"/>
                  </a:lnTo>
                  <a:close/>
                  <a:moveTo>
                    <a:pt x="3732" y="1918"/>
                  </a:moveTo>
                  <a:lnTo>
                    <a:pt x="3732" y="1898"/>
                  </a:lnTo>
                  <a:lnTo>
                    <a:pt x="3753" y="1898"/>
                  </a:lnTo>
                  <a:lnTo>
                    <a:pt x="3753" y="1918"/>
                  </a:lnTo>
                  <a:lnTo>
                    <a:pt x="3732" y="1918"/>
                  </a:lnTo>
                  <a:close/>
                  <a:moveTo>
                    <a:pt x="3732" y="1877"/>
                  </a:moveTo>
                  <a:lnTo>
                    <a:pt x="3732" y="1857"/>
                  </a:lnTo>
                  <a:lnTo>
                    <a:pt x="3753" y="1857"/>
                  </a:lnTo>
                  <a:lnTo>
                    <a:pt x="3753" y="1877"/>
                  </a:lnTo>
                  <a:lnTo>
                    <a:pt x="3732" y="1877"/>
                  </a:lnTo>
                  <a:close/>
                  <a:moveTo>
                    <a:pt x="3732" y="1836"/>
                  </a:moveTo>
                  <a:lnTo>
                    <a:pt x="3732" y="1816"/>
                  </a:lnTo>
                  <a:lnTo>
                    <a:pt x="3753" y="1816"/>
                  </a:lnTo>
                  <a:lnTo>
                    <a:pt x="3753" y="1836"/>
                  </a:lnTo>
                  <a:lnTo>
                    <a:pt x="3732" y="1836"/>
                  </a:lnTo>
                  <a:close/>
                  <a:moveTo>
                    <a:pt x="3732" y="1795"/>
                  </a:moveTo>
                  <a:lnTo>
                    <a:pt x="3732" y="1775"/>
                  </a:lnTo>
                  <a:lnTo>
                    <a:pt x="3753" y="1775"/>
                  </a:lnTo>
                  <a:lnTo>
                    <a:pt x="3753" y="1795"/>
                  </a:lnTo>
                  <a:lnTo>
                    <a:pt x="3732" y="1795"/>
                  </a:lnTo>
                  <a:close/>
                  <a:moveTo>
                    <a:pt x="3732" y="1754"/>
                  </a:moveTo>
                  <a:lnTo>
                    <a:pt x="3732" y="1734"/>
                  </a:lnTo>
                  <a:lnTo>
                    <a:pt x="3753" y="1734"/>
                  </a:lnTo>
                  <a:lnTo>
                    <a:pt x="3753" y="1754"/>
                  </a:lnTo>
                  <a:lnTo>
                    <a:pt x="3732" y="1754"/>
                  </a:lnTo>
                  <a:close/>
                  <a:moveTo>
                    <a:pt x="3732" y="1713"/>
                  </a:moveTo>
                  <a:lnTo>
                    <a:pt x="3732" y="1693"/>
                  </a:lnTo>
                  <a:lnTo>
                    <a:pt x="3753" y="1693"/>
                  </a:lnTo>
                  <a:lnTo>
                    <a:pt x="3753" y="1713"/>
                  </a:lnTo>
                  <a:lnTo>
                    <a:pt x="3732" y="1713"/>
                  </a:lnTo>
                  <a:close/>
                  <a:moveTo>
                    <a:pt x="3732" y="1672"/>
                  </a:moveTo>
                  <a:lnTo>
                    <a:pt x="3732" y="1652"/>
                  </a:lnTo>
                  <a:lnTo>
                    <a:pt x="3753" y="1652"/>
                  </a:lnTo>
                  <a:lnTo>
                    <a:pt x="3753" y="1672"/>
                  </a:lnTo>
                  <a:lnTo>
                    <a:pt x="3732" y="1672"/>
                  </a:lnTo>
                  <a:close/>
                  <a:moveTo>
                    <a:pt x="3732" y="1631"/>
                  </a:moveTo>
                  <a:lnTo>
                    <a:pt x="3732" y="1611"/>
                  </a:lnTo>
                  <a:lnTo>
                    <a:pt x="3753" y="1611"/>
                  </a:lnTo>
                  <a:lnTo>
                    <a:pt x="3753" y="1631"/>
                  </a:lnTo>
                  <a:lnTo>
                    <a:pt x="3732" y="1631"/>
                  </a:lnTo>
                  <a:close/>
                  <a:moveTo>
                    <a:pt x="3732" y="1590"/>
                  </a:moveTo>
                  <a:lnTo>
                    <a:pt x="3732" y="1570"/>
                  </a:lnTo>
                  <a:lnTo>
                    <a:pt x="3753" y="1570"/>
                  </a:lnTo>
                  <a:lnTo>
                    <a:pt x="3753" y="1590"/>
                  </a:lnTo>
                  <a:lnTo>
                    <a:pt x="3732" y="1590"/>
                  </a:lnTo>
                  <a:close/>
                  <a:moveTo>
                    <a:pt x="3732" y="1549"/>
                  </a:moveTo>
                  <a:lnTo>
                    <a:pt x="3732" y="1529"/>
                  </a:lnTo>
                  <a:lnTo>
                    <a:pt x="3753" y="1529"/>
                  </a:lnTo>
                  <a:lnTo>
                    <a:pt x="3753" y="1549"/>
                  </a:lnTo>
                  <a:lnTo>
                    <a:pt x="3732" y="1549"/>
                  </a:lnTo>
                  <a:close/>
                  <a:moveTo>
                    <a:pt x="3732" y="1508"/>
                  </a:moveTo>
                  <a:lnTo>
                    <a:pt x="3732" y="1488"/>
                  </a:lnTo>
                  <a:lnTo>
                    <a:pt x="3753" y="1488"/>
                  </a:lnTo>
                  <a:lnTo>
                    <a:pt x="3753" y="1508"/>
                  </a:lnTo>
                  <a:lnTo>
                    <a:pt x="3732" y="1508"/>
                  </a:lnTo>
                  <a:close/>
                  <a:moveTo>
                    <a:pt x="3732" y="1467"/>
                  </a:moveTo>
                  <a:lnTo>
                    <a:pt x="3732" y="1447"/>
                  </a:lnTo>
                  <a:lnTo>
                    <a:pt x="3753" y="1447"/>
                  </a:lnTo>
                  <a:lnTo>
                    <a:pt x="3753" y="1467"/>
                  </a:lnTo>
                  <a:lnTo>
                    <a:pt x="3732" y="1467"/>
                  </a:lnTo>
                  <a:close/>
                  <a:moveTo>
                    <a:pt x="3732" y="1426"/>
                  </a:moveTo>
                  <a:lnTo>
                    <a:pt x="3732" y="1406"/>
                  </a:lnTo>
                  <a:lnTo>
                    <a:pt x="3753" y="1406"/>
                  </a:lnTo>
                  <a:lnTo>
                    <a:pt x="3753" y="1426"/>
                  </a:lnTo>
                  <a:lnTo>
                    <a:pt x="3732" y="1426"/>
                  </a:lnTo>
                  <a:close/>
                  <a:moveTo>
                    <a:pt x="3732" y="1385"/>
                  </a:moveTo>
                  <a:lnTo>
                    <a:pt x="3732" y="1365"/>
                  </a:lnTo>
                  <a:lnTo>
                    <a:pt x="3753" y="1365"/>
                  </a:lnTo>
                  <a:lnTo>
                    <a:pt x="3753" y="1385"/>
                  </a:lnTo>
                  <a:lnTo>
                    <a:pt x="3732" y="1385"/>
                  </a:lnTo>
                  <a:close/>
                  <a:moveTo>
                    <a:pt x="3732" y="1344"/>
                  </a:moveTo>
                  <a:lnTo>
                    <a:pt x="3732" y="1324"/>
                  </a:lnTo>
                  <a:lnTo>
                    <a:pt x="3753" y="1324"/>
                  </a:lnTo>
                  <a:lnTo>
                    <a:pt x="3753" y="1344"/>
                  </a:lnTo>
                  <a:lnTo>
                    <a:pt x="3732" y="1344"/>
                  </a:lnTo>
                  <a:close/>
                  <a:moveTo>
                    <a:pt x="3732" y="1303"/>
                  </a:moveTo>
                  <a:lnTo>
                    <a:pt x="3732" y="1282"/>
                  </a:lnTo>
                  <a:lnTo>
                    <a:pt x="3753" y="1282"/>
                  </a:lnTo>
                  <a:lnTo>
                    <a:pt x="3753" y="1303"/>
                  </a:lnTo>
                  <a:lnTo>
                    <a:pt x="3732" y="1303"/>
                  </a:lnTo>
                  <a:close/>
                  <a:moveTo>
                    <a:pt x="3732" y="1262"/>
                  </a:moveTo>
                  <a:lnTo>
                    <a:pt x="3732" y="1242"/>
                  </a:lnTo>
                  <a:lnTo>
                    <a:pt x="3753" y="1242"/>
                  </a:lnTo>
                  <a:lnTo>
                    <a:pt x="3753" y="1262"/>
                  </a:lnTo>
                  <a:lnTo>
                    <a:pt x="3732" y="1262"/>
                  </a:lnTo>
                  <a:close/>
                  <a:moveTo>
                    <a:pt x="3732" y="1221"/>
                  </a:moveTo>
                  <a:lnTo>
                    <a:pt x="3732" y="1200"/>
                  </a:lnTo>
                  <a:lnTo>
                    <a:pt x="3753" y="1200"/>
                  </a:lnTo>
                  <a:lnTo>
                    <a:pt x="3753" y="1221"/>
                  </a:lnTo>
                  <a:lnTo>
                    <a:pt x="3732" y="1221"/>
                  </a:lnTo>
                  <a:close/>
                  <a:moveTo>
                    <a:pt x="3732" y="1180"/>
                  </a:moveTo>
                  <a:lnTo>
                    <a:pt x="3732" y="1159"/>
                  </a:lnTo>
                  <a:lnTo>
                    <a:pt x="3753" y="1159"/>
                  </a:lnTo>
                  <a:lnTo>
                    <a:pt x="3753" y="1180"/>
                  </a:lnTo>
                  <a:lnTo>
                    <a:pt x="3732" y="1180"/>
                  </a:lnTo>
                  <a:close/>
                  <a:moveTo>
                    <a:pt x="3732" y="1139"/>
                  </a:moveTo>
                  <a:lnTo>
                    <a:pt x="3732" y="1119"/>
                  </a:lnTo>
                  <a:lnTo>
                    <a:pt x="3753" y="1119"/>
                  </a:lnTo>
                  <a:lnTo>
                    <a:pt x="3753" y="1139"/>
                  </a:lnTo>
                  <a:lnTo>
                    <a:pt x="3732" y="1139"/>
                  </a:lnTo>
                  <a:close/>
                  <a:moveTo>
                    <a:pt x="3732" y="1098"/>
                  </a:moveTo>
                  <a:lnTo>
                    <a:pt x="3732" y="1077"/>
                  </a:lnTo>
                  <a:lnTo>
                    <a:pt x="3753" y="1077"/>
                  </a:lnTo>
                  <a:lnTo>
                    <a:pt x="3753" y="1098"/>
                  </a:lnTo>
                  <a:lnTo>
                    <a:pt x="3732" y="1098"/>
                  </a:lnTo>
                  <a:close/>
                  <a:moveTo>
                    <a:pt x="3732" y="1057"/>
                  </a:moveTo>
                  <a:lnTo>
                    <a:pt x="3732" y="1036"/>
                  </a:lnTo>
                  <a:lnTo>
                    <a:pt x="3753" y="1036"/>
                  </a:lnTo>
                  <a:lnTo>
                    <a:pt x="3753" y="1057"/>
                  </a:lnTo>
                  <a:lnTo>
                    <a:pt x="3732" y="1057"/>
                  </a:lnTo>
                  <a:close/>
                  <a:moveTo>
                    <a:pt x="3732" y="1016"/>
                  </a:moveTo>
                  <a:lnTo>
                    <a:pt x="3732" y="995"/>
                  </a:lnTo>
                  <a:lnTo>
                    <a:pt x="3753" y="995"/>
                  </a:lnTo>
                  <a:lnTo>
                    <a:pt x="3753" y="1016"/>
                  </a:lnTo>
                  <a:lnTo>
                    <a:pt x="3732" y="1016"/>
                  </a:lnTo>
                  <a:close/>
                  <a:moveTo>
                    <a:pt x="3732" y="975"/>
                  </a:moveTo>
                  <a:lnTo>
                    <a:pt x="3732" y="954"/>
                  </a:lnTo>
                  <a:lnTo>
                    <a:pt x="3753" y="954"/>
                  </a:lnTo>
                  <a:lnTo>
                    <a:pt x="3753" y="975"/>
                  </a:lnTo>
                  <a:lnTo>
                    <a:pt x="3732" y="975"/>
                  </a:lnTo>
                  <a:close/>
                  <a:moveTo>
                    <a:pt x="3732" y="934"/>
                  </a:moveTo>
                  <a:lnTo>
                    <a:pt x="3732" y="913"/>
                  </a:lnTo>
                  <a:lnTo>
                    <a:pt x="3753" y="913"/>
                  </a:lnTo>
                  <a:lnTo>
                    <a:pt x="3753" y="934"/>
                  </a:lnTo>
                  <a:lnTo>
                    <a:pt x="3732" y="934"/>
                  </a:lnTo>
                  <a:close/>
                  <a:moveTo>
                    <a:pt x="3732" y="893"/>
                  </a:moveTo>
                  <a:lnTo>
                    <a:pt x="3732" y="872"/>
                  </a:lnTo>
                  <a:lnTo>
                    <a:pt x="3753" y="872"/>
                  </a:lnTo>
                  <a:lnTo>
                    <a:pt x="3753" y="893"/>
                  </a:lnTo>
                  <a:lnTo>
                    <a:pt x="3732" y="893"/>
                  </a:lnTo>
                  <a:close/>
                  <a:moveTo>
                    <a:pt x="3732" y="852"/>
                  </a:moveTo>
                  <a:lnTo>
                    <a:pt x="3732" y="831"/>
                  </a:lnTo>
                  <a:lnTo>
                    <a:pt x="3753" y="831"/>
                  </a:lnTo>
                  <a:lnTo>
                    <a:pt x="3753" y="852"/>
                  </a:lnTo>
                  <a:lnTo>
                    <a:pt x="3732" y="852"/>
                  </a:lnTo>
                  <a:close/>
                  <a:moveTo>
                    <a:pt x="3732" y="811"/>
                  </a:moveTo>
                  <a:lnTo>
                    <a:pt x="3732" y="790"/>
                  </a:lnTo>
                  <a:lnTo>
                    <a:pt x="3753" y="790"/>
                  </a:lnTo>
                  <a:lnTo>
                    <a:pt x="3753" y="811"/>
                  </a:lnTo>
                  <a:lnTo>
                    <a:pt x="3732" y="811"/>
                  </a:lnTo>
                  <a:close/>
                  <a:moveTo>
                    <a:pt x="3732" y="770"/>
                  </a:moveTo>
                  <a:lnTo>
                    <a:pt x="3732" y="749"/>
                  </a:lnTo>
                  <a:lnTo>
                    <a:pt x="3753" y="749"/>
                  </a:lnTo>
                  <a:lnTo>
                    <a:pt x="3753" y="770"/>
                  </a:lnTo>
                  <a:lnTo>
                    <a:pt x="3732" y="770"/>
                  </a:lnTo>
                  <a:close/>
                  <a:moveTo>
                    <a:pt x="3732" y="729"/>
                  </a:moveTo>
                  <a:lnTo>
                    <a:pt x="3732" y="708"/>
                  </a:lnTo>
                  <a:lnTo>
                    <a:pt x="3753" y="708"/>
                  </a:lnTo>
                  <a:lnTo>
                    <a:pt x="3753" y="729"/>
                  </a:lnTo>
                  <a:lnTo>
                    <a:pt x="3732" y="729"/>
                  </a:lnTo>
                  <a:close/>
                  <a:moveTo>
                    <a:pt x="3732" y="688"/>
                  </a:moveTo>
                  <a:lnTo>
                    <a:pt x="3732" y="667"/>
                  </a:lnTo>
                  <a:lnTo>
                    <a:pt x="3753" y="667"/>
                  </a:lnTo>
                  <a:lnTo>
                    <a:pt x="3753" y="688"/>
                  </a:lnTo>
                  <a:lnTo>
                    <a:pt x="3732" y="688"/>
                  </a:lnTo>
                  <a:close/>
                  <a:moveTo>
                    <a:pt x="3732" y="647"/>
                  </a:moveTo>
                  <a:lnTo>
                    <a:pt x="3732" y="626"/>
                  </a:lnTo>
                  <a:lnTo>
                    <a:pt x="3753" y="626"/>
                  </a:lnTo>
                  <a:lnTo>
                    <a:pt x="3753" y="647"/>
                  </a:lnTo>
                  <a:lnTo>
                    <a:pt x="3732" y="647"/>
                  </a:lnTo>
                  <a:close/>
                  <a:moveTo>
                    <a:pt x="3732" y="606"/>
                  </a:moveTo>
                  <a:lnTo>
                    <a:pt x="3732" y="585"/>
                  </a:lnTo>
                  <a:lnTo>
                    <a:pt x="3753" y="585"/>
                  </a:lnTo>
                  <a:lnTo>
                    <a:pt x="3753" y="606"/>
                  </a:lnTo>
                  <a:lnTo>
                    <a:pt x="3732" y="606"/>
                  </a:lnTo>
                  <a:close/>
                  <a:moveTo>
                    <a:pt x="3732" y="565"/>
                  </a:moveTo>
                  <a:lnTo>
                    <a:pt x="3732" y="544"/>
                  </a:lnTo>
                  <a:lnTo>
                    <a:pt x="3753" y="544"/>
                  </a:lnTo>
                  <a:lnTo>
                    <a:pt x="3753" y="565"/>
                  </a:lnTo>
                  <a:lnTo>
                    <a:pt x="3732" y="565"/>
                  </a:lnTo>
                  <a:close/>
                  <a:moveTo>
                    <a:pt x="3732" y="523"/>
                  </a:moveTo>
                  <a:lnTo>
                    <a:pt x="3732" y="503"/>
                  </a:lnTo>
                  <a:lnTo>
                    <a:pt x="3753" y="503"/>
                  </a:lnTo>
                  <a:lnTo>
                    <a:pt x="3753" y="523"/>
                  </a:lnTo>
                  <a:lnTo>
                    <a:pt x="3732" y="523"/>
                  </a:lnTo>
                  <a:close/>
                  <a:moveTo>
                    <a:pt x="3732" y="483"/>
                  </a:moveTo>
                  <a:lnTo>
                    <a:pt x="3732" y="462"/>
                  </a:lnTo>
                  <a:lnTo>
                    <a:pt x="3753" y="462"/>
                  </a:lnTo>
                  <a:lnTo>
                    <a:pt x="3753" y="483"/>
                  </a:lnTo>
                  <a:lnTo>
                    <a:pt x="3732" y="483"/>
                  </a:lnTo>
                  <a:close/>
                  <a:moveTo>
                    <a:pt x="3732" y="441"/>
                  </a:moveTo>
                  <a:lnTo>
                    <a:pt x="3732" y="421"/>
                  </a:lnTo>
                  <a:lnTo>
                    <a:pt x="3753" y="421"/>
                  </a:lnTo>
                  <a:lnTo>
                    <a:pt x="3753" y="441"/>
                  </a:lnTo>
                  <a:lnTo>
                    <a:pt x="3732" y="441"/>
                  </a:lnTo>
                  <a:close/>
                  <a:moveTo>
                    <a:pt x="3732" y="400"/>
                  </a:moveTo>
                  <a:lnTo>
                    <a:pt x="3732" y="380"/>
                  </a:lnTo>
                  <a:lnTo>
                    <a:pt x="3753" y="380"/>
                  </a:lnTo>
                  <a:lnTo>
                    <a:pt x="3753" y="400"/>
                  </a:lnTo>
                  <a:lnTo>
                    <a:pt x="3732" y="400"/>
                  </a:lnTo>
                  <a:close/>
                  <a:moveTo>
                    <a:pt x="3732" y="360"/>
                  </a:moveTo>
                  <a:lnTo>
                    <a:pt x="3732" y="339"/>
                  </a:lnTo>
                  <a:lnTo>
                    <a:pt x="3753" y="339"/>
                  </a:lnTo>
                  <a:lnTo>
                    <a:pt x="3753" y="360"/>
                  </a:lnTo>
                  <a:lnTo>
                    <a:pt x="3732" y="360"/>
                  </a:lnTo>
                  <a:close/>
                  <a:moveTo>
                    <a:pt x="3732" y="318"/>
                  </a:moveTo>
                  <a:lnTo>
                    <a:pt x="3732" y="298"/>
                  </a:lnTo>
                  <a:lnTo>
                    <a:pt x="3753" y="298"/>
                  </a:lnTo>
                  <a:lnTo>
                    <a:pt x="3753" y="318"/>
                  </a:lnTo>
                  <a:lnTo>
                    <a:pt x="3732" y="318"/>
                  </a:lnTo>
                  <a:close/>
                  <a:moveTo>
                    <a:pt x="3732" y="277"/>
                  </a:moveTo>
                  <a:lnTo>
                    <a:pt x="3732" y="257"/>
                  </a:lnTo>
                  <a:lnTo>
                    <a:pt x="3753" y="257"/>
                  </a:lnTo>
                  <a:lnTo>
                    <a:pt x="3753" y="277"/>
                  </a:lnTo>
                  <a:lnTo>
                    <a:pt x="3732" y="277"/>
                  </a:lnTo>
                  <a:close/>
                  <a:moveTo>
                    <a:pt x="3732" y="236"/>
                  </a:moveTo>
                  <a:lnTo>
                    <a:pt x="3732" y="216"/>
                  </a:lnTo>
                  <a:lnTo>
                    <a:pt x="3753" y="216"/>
                  </a:lnTo>
                  <a:lnTo>
                    <a:pt x="3753" y="236"/>
                  </a:lnTo>
                  <a:lnTo>
                    <a:pt x="3732" y="236"/>
                  </a:lnTo>
                  <a:close/>
                  <a:moveTo>
                    <a:pt x="3732" y="195"/>
                  </a:moveTo>
                  <a:lnTo>
                    <a:pt x="3732" y="175"/>
                  </a:lnTo>
                  <a:lnTo>
                    <a:pt x="3753" y="175"/>
                  </a:lnTo>
                  <a:lnTo>
                    <a:pt x="3753" y="195"/>
                  </a:lnTo>
                  <a:lnTo>
                    <a:pt x="3732" y="195"/>
                  </a:lnTo>
                  <a:close/>
                  <a:moveTo>
                    <a:pt x="3732" y="154"/>
                  </a:moveTo>
                  <a:lnTo>
                    <a:pt x="3732" y="134"/>
                  </a:lnTo>
                  <a:lnTo>
                    <a:pt x="3753" y="134"/>
                  </a:lnTo>
                  <a:lnTo>
                    <a:pt x="3753" y="154"/>
                  </a:lnTo>
                  <a:lnTo>
                    <a:pt x="3732" y="154"/>
                  </a:lnTo>
                  <a:close/>
                  <a:moveTo>
                    <a:pt x="3732" y="113"/>
                  </a:moveTo>
                  <a:lnTo>
                    <a:pt x="3732" y="93"/>
                  </a:lnTo>
                  <a:lnTo>
                    <a:pt x="3753" y="93"/>
                  </a:lnTo>
                  <a:lnTo>
                    <a:pt x="3753" y="113"/>
                  </a:lnTo>
                  <a:lnTo>
                    <a:pt x="3732" y="113"/>
                  </a:lnTo>
                  <a:close/>
                  <a:moveTo>
                    <a:pt x="3732" y="72"/>
                  </a:moveTo>
                  <a:lnTo>
                    <a:pt x="3732" y="52"/>
                  </a:lnTo>
                  <a:lnTo>
                    <a:pt x="3753" y="52"/>
                  </a:lnTo>
                  <a:lnTo>
                    <a:pt x="3753" y="72"/>
                  </a:lnTo>
                  <a:lnTo>
                    <a:pt x="3732" y="72"/>
                  </a:lnTo>
                  <a:close/>
                  <a:moveTo>
                    <a:pt x="3732" y="31"/>
                  </a:moveTo>
                  <a:lnTo>
                    <a:pt x="3732" y="11"/>
                  </a:lnTo>
                  <a:lnTo>
                    <a:pt x="3753" y="11"/>
                  </a:lnTo>
                  <a:lnTo>
                    <a:pt x="3753" y="31"/>
                  </a:lnTo>
                  <a:lnTo>
                    <a:pt x="3732" y="31"/>
                  </a:lnTo>
                  <a:close/>
                </a:path>
              </a:pathLst>
            </a:custGeom>
            <a:solidFill>
              <a:srgbClr val="000000"/>
            </a:solidFill>
            <a:ln w="3175">
              <a:solidFill>
                <a:srgbClr val="000000"/>
              </a:solidFill>
              <a:bevel/>
              <a:headEnd/>
              <a:tailEnd/>
            </a:ln>
          </p:spPr>
          <p:txBody>
            <a:bodyPr/>
            <a:lstStyle/>
            <a:p>
              <a:endParaRPr lang="en-US" sz="19840" dirty="0"/>
            </a:p>
          </p:txBody>
        </p:sp>
        <p:sp>
          <p:nvSpPr>
            <p:cNvPr id="2130" name="Rectangle 118"/>
            <p:cNvSpPr>
              <a:spLocks noChangeArrowheads="1"/>
            </p:cNvSpPr>
            <p:nvPr/>
          </p:nvSpPr>
          <p:spPr bwMode="auto">
            <a:xfrm>
              <a:off x="274321" y="850532"/>
              <a:ext cx="8647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lgn="ctr">
                <a:spcBef>
                  <a:spcPct val="0"/>
                </a:spcBef>
                <a:buSzTx/>
                <a:buFontTx/>
                <a:buNone/>
              </a:pPr>
              <a:r>
                <a:rPr lang="en-US" altLang="en-US" sz="6400" b="1" dirty="0">
                  <a:solidFill>
                    <a:srgbClr val="000000"/>
                  </a:solidFill>
                </a:rPr>
                <a:t>Life Cycle Cost</a:t>
              </a:r>
              <a:endParaRPr lang="en-US" altLang="en-US" sz="6400" dirty="0">
                <a:latin typeface="Times New Roman" pitchFamily="18" charset="0"/>
              </a:endParaRPr>
            </a:p>
          </p:txBody>
        </p:sp>
        <p:sp>
          <p:nvSpPr>
            <p:cNvPr id="2131" name="Rectangle 119"/>
            <p:cNvSpPr>
              <a:spLocks noChangeArrowheads="1"/>
            </p:cNvSpPr>
            <p:nvPr/>
          </p:nvSpPr>
          <p:spPr bwMode="auto">
            <a:xfrm>
              <a:off x="357686" y="1214846"/>
              <a:ext cx="8499960" cy="5120640"/>
            </a:xfrm>
            <a:prstGeom prst="rect">
              <a:avLst/>
            </a:prstGeom>
            <a:noFill/>
            <a:ln w="31750"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endParaRPr lang="en-US" altLang="en-US" sz="7680" dirty="0"/>
            </a:p>
          </p:txBody>
        </p:sp>
        <p:sp>
          <p:nvSpPr>
            <p:cNvPr id="2132" name="Rectangle 120"/>
            <p:cNvSpPr>
              <a:spLocks noChangeArrowheads="1"/>
            </p:cNvSpPr>
            <p:nvPr/>
          </p:nvSpPr>
          <p:spPr bwMode="auto">
            <a:xfrm>
              <a:off x="2029909" y="1295352"/>
              <a:ext cx="2835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Arial" charset="0"/>
                </a:defRPr>
              </a:lvl1pPr>
              <a:lvl2pPr marL="742950" indent="-285750">
                <a:spcBef>
                  <a:spcPct val="20000"/>
                </a:spcBef>
                <a:buSzPct val="100000"/>
                <a:buChar char="–"/>
                <a:defRPr sz="2800">
                  <a:solidFill>
                    <a:schemeClr val="tx1"/>
                  </a:solidFill>
                  <a:latin typeface="Arial" charset="0"/>
                </a:defRPr>
              </a:lvl2pPr>
              <a:lvl3pPr marL="1143000" indent="-228600">
                <a:spcBef>
                  <a:spcPct val="20000"/>
                </a:spcBef>
                <a:buSzPct val="100000"/>
                <a:buChar char="•"/>
                <a:defRPr sz="2400">
                  <a:solidFill>
                    <a:schemeClr val="tx1"/>
                  </a:solidFill>
                  <a:latin typeface="Arial" charset="0"/>
                </a:defRPr>
              </a:lvl3pPr>
              <a:lvl4pPr marL="1600200" indent="-228600">
                <a:spcBef>
                  <a:spcPct val="20000"/>
                </a:spcBef>
                <a:buSzPct val="100000"/>
                <a:buChar char="–"/>
                <a:defRPr sz="2000">
                  <a:solidFill>
                    <a:schemeClr val="tx1"/>
                  </a:solidFill>
                  <a:latin typeface="Arial" charset="0"/>
                </a:defRPr>
              </a:lvl4pPr>
              <a:lvl5pPr marL="2057400" indent="-228600">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a:spcBef>
                  <a:spcPct val="0"/>
                </a:spcBef>
                <a:buSzTx/>
                <a:buFontTx/>
                <a:buNone/>
              </a:pPr>
              <a:r>
                <a:rPr lang="en-US" altLang="en-US" sz="5760" b="1" dirty="0">
                  <a:solidFill>
                    <a:srgbClr val="000000"/>
                  </a:solidFill>
                </a:rPr>
                <a:t>Program Acquisition Cost</a:t>
              </a:r>
              <a:endParaRPr lang="en-US" altLang="en-US" sz="5760" dirty="0">
                <a:latin typeface="Times New Roman" pitchFamily="18" charset="0"/>
              </a:endParaRPr>
            </a:p>
          </p:txBody>
        </p:sp>
        <p:sp>
          <p:nvSpPr>
            <p:cNvPr id="2133" name="Line 122"/>
            <p:cNvSpPr>
              <a:spLocks noChangeShapeType="1"/>
            </p:cNvSpPr>
            <p:nvPr/>
          </p:nvSpPr>
          <p:spPr bwMode="auto">
            <a:xfrm flipV="1">
              <a:off x="274321" y="735506"/>
              <a:ext cx="864761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sz="19840" dirty="0"/>
            </a:p>
          </p:txBody>
        </p:sp>
      </p:grpSp>
      <p:grpSp>
        <p:nvGrpSpPr>
          <p:cNvPr id="72" name="Group 71"/>
          <p:cNvGrpSpPr/>
          <p:nvPr/>
        </p:nvGrpSpPr>
        <p:grpSpPr>
          <a:xfrm>
            <a:off x="30817756" y="19359972"/>
            <a:ext cx="1917195" cy="2239639"/>
            <a:chOff x="8495953" y="6173511"/>
            <a:chExt cx="559293" cy="555765"/>
          </a:xfrm>
        </p:grpSpPr>
        <p:sp>
          <p:nvSpPr>
            <p:cNvPr id="73" name="Right Arrow 72">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74" name="TextBox 73"/>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75" name="Rectangle 74">
            <a:hlinkClick r:id="rId3"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TextBox 67"/>
          <p:cNvSpPr txBox="1"/>
          <p:nvPr/>
        </p:nvSpPr>
        <p:spPr>
          <a:xfrm>
            <a:off x="0" y="0"/>
            <a:ext cx="5956663" cy="2308324"/>
          </a:xfrm>
          <a:prstGeom prst="rect">
            <a:avLst/>
          </a:prstGeom>
          <a:noFill/>
        </p:spPr>
        <p:txBody>
          <a:bodyPr wrap="square" rtlCol="0">
            <a:spAutoFit/>
          </a:bodyPr>
          <a:lstStyle/>
          <a:p>
            <a:pPr algn="ctr"/>
            <a:r>
              <a:rPr lang="en-US" sz="3600" dirty="0">
                <a:solidFill>
                  <a:prstClr val="black"/>
                </a:solidFill>
                <a:hlinkClick r:id="rId4"/>
              </a:rPr>
              <a:t>Video on Lifecycle</a:t>
            </a:r>
          </a:p>
          <a:p>
            <a:pPr algn="ctr"/>
            <a:endParaRPr lang="en-US" sz="3600" dirty="0">
              <a:solidFill>
                <a:prstClr val="black"/>
              </a:solidFill>
              <a:hlinkClick r:id="rId4"/>
            </a:endParaRPr>
          </a:p>
          <a:p>
            <a:pPr algn="ctr"/>
            <a:endParaRPr lang="en-US" sz="3600" dirty="0">
              <a:solidFill>
                <a:prstClr val="black"/>
              </a:solidFill>
              <a:hlinkClick r:id="rId4"/>
            </a:endParaRPr>
          </a:p>
          <a:p>
            <a:pPr algn="ctr"/>
            <a:r>
              <a:rPr lang="en-US" sz="3600" dirty="0">
                <a:solidFill>
                  <a:prstClr val="black"/>
                </a:solidFill>
                <a:hlinkClick r:id="rId4"/>
              </a:rPr>
              <a:t> Cost Composition</a:t>
            </a:r>
            <a:endParaRPr lang="en-US" sz="3600" dirty="0">
              <a:solidFill>
                <a:prstClr val="black"/>
              </a:solidFill>
            </a:endParaRPr>
          </a:p>
        </p:txBody>
      </p:sp>
      <p:pic>
        <p:nvPicPr>
          <p:cNvPr id="69" name="Picture 68">
            <a:hlinkClick r:id="rId4"/>
          </p:cNvPr>
          <p:cNvPicPr>
            <a:picLocks noChangeAspect="1"/>
          </p:cNvPicPr>
          <p:nvPr/>
        </p:nvPicPr>
        <p:blipFill>
          <a:blip r:embed="rId5"/>
          <a:stretch>
            <a:fillRect/>
          </a:stretch>
        </p:blipFill>
        <p:spPr>
          <a:xfrm>
            <a:off x="2181884" y="659548"/>
            <a:ext cx="1397339" cy="1043396"/>
          </a:xfrm>
          <a:prstGeom prst="rect">
            <a:avLst/>
          </a:prstGeom>
        </p:spPr>
      </p:pic>
    </p:spTree>
    <p:extLst>
      <p:ext uri="{BB962C8B-B14F-4D97-AF65-F5344CB8AC3E}">
        <p14:creationId xmlns:p14="http://schemas.microsoft.com/office/powerpoint/2010/main" val="246095009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Affordability Analysis</a:t>
            </a:r>
          </a:p>
        </p:txBody>
      </p:sp>
      <p:sp>
        <p:nvSpPr>
          <p:cNvPr id="3" name="Content Placeholder 2"/>
          <p:cNvSpPr>
            <a:spLocks noGrp="1"/>
          </p:cNvSpPr>
          <p:nvPr>
            <p:ph idx="1"/>
          </p:nvPr>
        </p:nvSpPr>
        <p:spPr>
          <a:xfrm>
            <a:off x="1255725" y="2931459"/>
            <a:ext cx="29626560" cy="11380889"/>
          </a:xfrm>
        </p:spPr>
        <p:txBody>
          <a:bodyPr>
            <a:normAutofit/>
          </a:bodyPr>
          <a:lstStyle/>
          <a:p>
            <a:pPr defTabSz="862013"/>
            <a:r>
              <a:rPr lang="en-US" sz="5200" dirty="0">
                <a:solidFill>
                  <a:srgbClr val="000000"/>
                </a:solidFill>
                <a:latin typeface="Calibri" panose="020F0502020204030204" pitchFamily="34" charset="0"/>
                <a:cs typeface="Calibri" panose="020F0502020204030204" pitchFamily="34" charset="0"/>
              </a:rPr>
              <a:t>Long-range planning and decision making that determines the resources a Component can allocate for each new capability by ensuring that the total of all such allocations - together with all other fiscal demands that compete for resources in the Component - are not above the Component’s future total budget projection for each year.</a:t>
            </a:r>
          </a:p>
          <a:p>
            <a:pPr defTabSz="862013"/>
            <a:r>
              <a:rPr lang="en-US" sz="5200" u="sng" dirty="0">
                <a:solidFill>
                  <a:srgbClr val="000000"/>
                </a:solidFill>
                <a:latin typeface="Calibri" panose="020F0502020204030204" pitchFamily="34" charset="0"/>
                <a:cs typeface="Calibri" panose="020F0502020204030204" pitchFamily="34" charset="0"/>
              </a:rPr>
              <a:t>Timing of Affordability Analysis</a:t>
            </a:r>
            <a:r>
              <a:rPr lang="en-US" sz="5200" dirty="0">
                <a:solidFill>
                  <a:srgbClr val="000000"/>
                </a:solidFill>
                <a:latin typeface="Calibri" panose="020F0502020204030204" pitchFamily="34" charset="0"/>
                <a:cs typeface="Calibri" panose="020F0502020204030204" pitchFamily="34" charset="0"/>
              </a:rPr>
              <a:t>. Affordability analysis should be conducted as early as possible in a system’s life cycle so that it can inform early capability requirements trades and the selection of alternatives to be considered during the AoA. Affordability constraints are not required before the MDD; however, conducting some analysis before that point is beneficial. The best opportunity for ensuring that a program will be affordable is through tailoring capability requirements before and during the AoA(s) and early development. Thus, the Components will incorporate estimated funding streams for future programs within their affordability analyses at the earliest conceptual point and specify those estimates at the MDD and beyond to inform system design and alternative selection.</a:t>
            </a:r>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0084526" y="16420428"/>
            <a:ext cx="11364686" cy="707886"/>
          </a:xfrm>
          <a:prstGeom prst="rect">
            <a:avLst/>
          </a:prstGeom>
          <a:noFill/>
        </p:spPr>
        <p:txBody>
          <a:bodyPr wrap="square" rtlCol="0">
            <a:spAutoFit/>
          </a:bodyPr>
          <a:lstStyle/>
          <a:p>
            <a:pPr algn="ctr"/>
            <a:r>
              <a:rPr lang="en-US" sz="4000" dirty="0">
                <a:solidFill>
                  <a:prstClr val="black"/>
                </a:solidFill>
                <a:hlinkClick r:id="rId3"/>
              </a:rPr>
              <a:t>CLB 007 Cost Analysis</a:t>
            </a:r>
            <a:endParaRPr lang="en-US" dirty="0">
              <a:solidFill>
                <a:prstClr val="black"/>
              </a:solidFill>
            </a:endParaRPr>
          </a:p>
        </p:txBody>
      </p:sp>
      <p:sp>
        <p:nvSpPr>
          <p:cNvPr id="16" name="TextBox 15"/>
          <p:cNvSpPr txBox="1"/>
          <p:nvPr/>
        </p:nvSpPr>
        <p:spPr>
          <a:xfrm>
            <a:off x="1461805" y="18902230"/>
            <a:ext cx="3425708" cy="646331"/>
          </a:xfrm>
          <a:prstGeom prst="rect">
            <a:avLst/>
          </a:prstGeom>
          <a:noFill/>
        </p:spPr>
        <p:txBody>
          <a:bodyPr wrap="square" rtlCol="0">
            <a:spAutoFit/>
          </a:bodyPr>
          <a:lstStyle/>
          <a:p>
            <a:r>
              <a:rPr lang="en-US" sz="3600" dirty="0">
                <a:solidFill>
                  <a:prstClr val="black"/>
                </a:solidFill>
                <a:hlinkClick r:id="rId4"/>
              </a:rPr>
              <a:t>DAU Glossary</a:t>
            </a:r>
            <a:endParaRPr lang="en-US" sz="3600" dirty="0">
              <a:solidFill>
                <a:prstClr val="black"/>
              </a:solidFill>
            </a:endParaRPr>
          </a:p>
        </p:txBody>
      </p:sp>
      <p:sp>
        <p:nvSpPr>
          <p:cNvPr id="20" name="TextBox 19"/>
          <p:cNvSpPr txBox="1"/>
          <p:nvPr/>
        </p:nvSpPr>
        <p:spPr>
          <a:xfrm>
            <a:off x="10928324" y="15474945"/>
            <a:ext cx="10520888" cy="646331"/>
          </a:xfrm>
          <a:prstGeom prst="rect">
            <a:avLst/>
          </a:prstGeom>
          <a:noFill/>
        </p:spPr>
        <p:txBody>
          <a:bodyPr wrap="square" rtlCol="0">
            <a:spAutoFit/>
          </a:bodyPr>
          <a:lstStyle/>
          <a:p>
            <a:r>
              <a:rPr lang="en-US" sz="3600" dirty="0">
                <a:solidFill>
                  <a:prstClr val="black"/>
                </a:solidFill>
                <a:hlinkClick r:id="rId5"/>
              </a:rPr>
              <a:t>DoDI 5000.73 - Cost Analysis Guidance and Procedures</a:t>
            </a:r>
            <a:endParaRPr lang="en-US" sz="3600" dirty="0">
              <a:solidFill>
                <a:prstClr val="black"/>
              </a:solidFill>
            </a:endParaRPr>
          </a:p>
        </p:txBody>
      </p:sp>
      <p:sp>
        <p:nvSpPr>
          <p:cNvPr id="13" name="TextBox 12">
            <a:extLst>
              <a:ext uri="{FF2B5EF4-FFF2-40B4-BE49-F238E27FC236}">
                <a16:creationId xmlns:a16="http://schemas.microsoft.com/office/drawing/2014/main" id="{05491DB2-B063-4DBD-989C-F5F45B2A68EA}"/>
              </a:ext>
            </a:extLst>
          </p:cNvPr>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6"/>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4306AB8-4539-09EA-1F40-F9A521E4B93A}"/>
              </a:ext>
            </a:extLst>
          </p:cNvPr>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7"/>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2655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Research Development Test &amp; Evaluation (RDT&amp;E) Funds</a:t>
            </a:r>
          </a:p>
        </p:txBody>
      </p:sp>
      <p:sp>
        <p:nvSpPr>
          <p:cNvPr id="3" name="Content Placeholder 2"/>
          <p:cNvSpPr>
            <a:spLocks noGrp="1"/>
          </p:cNvSpPr>
          <p:nvPr>
            <p:ph idx="1"/>
          </p:nvPr>
        </p:nvSpPr>
        <p:spPr>
          <a:xfrm>
            <a:off x="1255725" y="2931459"/>
            <a:ext cx="29626560" cy="8563855"/>
          </a:xfrm>
        </p:spPr>
        <p:txBody>
          <a:bodyPr>
            <a:normAutofit fontScale="92500"/>
          </a:bodyPr>
          <a:lstStyle/>
          <a:p>
            <a:pPr defTabSz="862013"/>
            <a:r>
              <a:rPr lang="en-US" sz="5200" dirty="0">
                <a:solidFill>
                  <a:srgbClr val="000000"/>
                </a:solidFill>
              </a:rPr>
              <a:t>RDT&amp;E appropriations finance research, development, test and evaluation efforts performed by contractors and government installations to develop equipment, material, or computer application software; its Development Test and Evaluation (DT&amp;E); and its Initial Operational Test and Evaluation (IOT&amp;E). These efforts may include purchases of end items, weapons, equipment, components, and materials as well as performance of services – whatever is necessary to develop and test the system. This applies to automated information systems as well as weapon systems. RDT&amp;E funds are also used to pay the operating costs of dedicated activities engaged in the conduct of Research and Development programs. RDT&amp;E funds are used for both investment-type costs (e.g., sophisticated laboratory test equipment) and expense-type costs (e.g., salaries of employees at R&amp;D-dedicated facilities). There is an RDT&amp;E appropriation for each service (Army, Navy, and Air Force) as well as one to cover other Defense agencies, operational test and developmental test. RDT&amp;E appropriations are normally available for obligations for two years. RDT&amp;E funds are budgeted using the incremental funding policy.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015093" y="19867803"/>
            <a:ext cx="10803916" cy="1200329"/>
          </a:xfrm>
          <a:prstGeom prst="rect">
            <a:avLst/>
          </a:prstGeom>
          <a:noFill/>
        </p:spPr>
        <p:txBody>
          <a:bodyPr wrap="square" rtlCol="0">
            <a:spAutoFit/>
          </a:bodyPr>
          <a:lstStyle/>
          <a:p>
            <a:r>
              <a:rPr lang="en-US" sz="3600" dirty="0">
                <a:solidFill>
                  <a:prstClr val="black"/>
                </a:solidFill>
                <a:hlinkClick r:id="rId3"/>
              </a:rPr>
              <a:t>Acquipedia Article</a:t>
            </a:r>
          </a:p>
          <a:p>
            <a:r>
              <a:rPr lang="en-US" sz="3600" dirty="0">
                <a:solidFill>
                  <a:prstClr val="black"/>
                </a:solidFill>
                <a:hlinkClick r:id="rId3"/>
              </a:rPr>
              <a:t>Research Development Test &amp; Evaluation (RDT&amp;E) Funds</a:t>
            </a:r>
            <a:endParaRPr lang="en-US" sz="3600" dirty="0">
              <a:solidFill>
                <a:prstClr val="black"/>
              </a:solidFill>
            </a:endParaRPr>
          </a:p>
        </p:txBody>
      </p:sp>
      <p:sp>
        <p:nvSpPr>
          <p:cNvPr id="14" name="TextBox 13"/>
          <p:cNvSpPr txBox="1"/>
          <p:nvPr/>
        </p:nvSpPr>
        <p:spPr>
          <a:xfrm>
            <a:off x="8570925" y="14601782"/>
            <a:ext cx="14996159" cy="646331"/>
          </a:xfrm>
          <a:prstGeom prst="rect">
            <a:avLst/>
          </a:prstGeom>
          <a:noFill/>
        </p:spPr>
        <p:txBody>
          <a:bodyPr wrap="square" rtlCol="0">
            <a:spAutoFit/>
          </a:bodyPr>
          <a:lstStyle/>
          <a:p>
            <a:r>
              <a:rPr lang="en-US" sz="3600" dirty="0">
                <a:solidFill>
                  <a:srgbClr val="0033CC"/>
                </a:solidFill>
                <a:hlinkClick r:id="rId4"/>
              </a:rPr>
              <a:t>CLB 009 Planning, Programming, Budgeting, and Execution and Budget Exhibits</a:t>
            </a:r>
            <a:endParaRPr lang="en-US" sz="3600" dirty="0">
              <a:solidFill>
                <a:srgbClr val="0033CC"/>
              </a:solidFill>
              <a:latin typeface="Calibri"/>
            </a:endParaRPr>
          </a:p>
        </p:txBody>
      </p:sp>
      <p:sp>
        <p:nvSpPr>
          <p:cNvPr id="11" name="TextBox 10"/>
          <p:cNvSpPr txBox="1"/>
          <p:nvPr/>
        </p:nvSpPr>
        <p:spPr>
          <a:xfrm>
            <a:off x="8068492" y="13241383"/>
            <a:ext cx="17978845" cy="646331"/>
          </a:xfrm>
          <a:prstGeom prst="rect">
            <a:avLst/>
          </a:prstGeom>
          <a:noFill/>
        </p:spPr>
        <p:txBody>
          <a:bodyPr wrap="square" rtlCol="0">
            <a:spAutoFit/>
          </a:bodyPr>
          <a:lstStyle/>
          <a:p>
            <a:pPr fontAlgn="base"/>
            <a:r>
              <a:rPr lang="en-US" sz="3600" dirty="0">
                <a:hlinkClick r:id="rId5"/>
              </a:rPr>
              <a:t>DoD 7000.14-R Department of Defense Financial Management Regulation (DoD FMR)</a:t>
            </a:r>
            <a:endParaRPr lang="en-US" sz="3600" dirty="0"/>
          </a:p>
        </p:txBody>
      </p:sp>
    </p:spTree>
    <p:extLst>
      <p:ext uri="{BB962C8B-B14F-4D97-AF65-F5344CB8AC3E}">
        <p14:creationId xmlns:p14="http://schemas.microsoft.com/office/powerpoint/2010/main" val="3824947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4" y="0"/>
            <a:ext cx="29626560" cy="1987925"/>
          </a:xfrm>
        </p:spPr>
        <p:txBody>
          <a:bodyPr>
            <a:normAutofit/>
          </a:bodyPr>
          <a:lstStyle/>
          <a:p>
            <a:r>
              <a:rPr lang="en-US" sz="9600" dirty="0"/>
              <a:t>Cost Analysis Requirements Description (CARD)</a:t>
            </a:r>
          </a:p>
        </p:txBody>
      </p:sp>
      <p:sp>
        <p:nvSpPr>
          <p:cNvPr id="3" name="Content Placeholder 2"/>
          <p:cNvSpPr>
            <a:spLocks noGrp="1"/>
          </p:cNvSpPr>
          <p:nvPr>
            <p:ph idx="1"/>
          </p:nvPr>
        </p:nvSpPr>
        <p:spPr>
          <a:xfrm>
            <a:off x="1255725" y="2931459"/>
            <a:ext cx="29626560" cy="8563855"/>
          </a:xfrm>
        </p:spPr>
        <p:txBody>
          <a:bodyPr>
            <a:normAutofit/>
          </a:bodyPr>
          <a:lstStyle/>
          <a:p>
            <a:pPr defTabSz="862013"/>
            <a:r>
              <a:rPr lang="en-US" sz="5200" dirty="0">
                <a:solidFill>
                  <a:srgbClr val="000000"/>
                </a:solidFill>
              </a:rPr>
              <a:t>A detailed description of an acquisition program that is used to prepare the Independent Cost Estimate (ICE), Program Office Estimate (POE), Component Cost Estimate (CCE), Component Cost Position (CCP), and other cost estimates, as required. It is the common description and basis for analysis of the technical and programmatic features of the program. The CARD must be signed by the program executive officer and program manager and initially prepared to support the first milestone review after the Materiel Development Decision. Following the milestone review, updates of the CARD must be submitted annually to reflect the most recent President’s Budget and the anticipated program objective memorandum. The CARD must be prepared and submitted by the program office in accordance with the guidance issued by the Director of Cost Assessment and Program Evaluation (DCAPE). </a:t>
            </a:r>
            <a:endParaRPr lang="en-US" sz="4800" dirty="0"/>
          </a:p>
        </p:txBody>
      </p:sp>
      <p:grpSp>
        <p:nvGrpSpPr>
          <p:cNvPr id="7" name="Group 6"/>
          <p:cNvGrpSpPr/>
          <p:nvPr/>
        </p:nvGrpSpPr>
        <p:grpSpPr>
          <a:xfrm>
            <a:off x="30817756" y="19359972"/>
            <a:ext cx="1917195" cy="2239639"/>
            <a:chOff x="8495953" y="6173511"/>
            <a:chExt cx="559293" cy="555765"/>
          </a:xfrm>
        </p:grpSpPr>
        <p:sp>
          <p:nvSpPr>
            <p:cNvPr id="8" name="Right Arrow 7">
              <a:hlinkClick r:id="" action="ppaction://noaction"/>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400">
                <a:solidFill>
                  <a:prstClr val="white"/>
                </a:solidFill>
              </a:endParaRPr>
            </a:p>
          </p:txBody>
        </p:sp>
        <p:sp>
          <p:nvSpPr>
            <p:cNvPr id="9" name="TextBox 8"/>
            <p:cNvSpPr txBox="1"/>
            <p:nvPr/>
          </p:nvSpPr>
          <p:spPr>
            <a:xfrm>
              <a:off x="8548348" y="6173511"/>
              <a:ext cx="492046" cy="252036"/>
            </a:xfrm>
            <a:prstGeom prst="rect">
              <a:avLst/>
            </a:prstGeom>
            <a:noFill/>
          </p:spPr>
          <p:txBody>
            <a:bodyPr wrap="none" rtlCol="0">
              <a:spAutoFit/>
            </a:bodyPr>
            <a:lstStyle/>
            <a:p>
              <a:r>
                <a:rPr lang="en-US" sz="6000" b="1" dirty="0">
                  <a:solidFill>
                    <a:prstClr val="black"/>
                  </a:solidFill>
                </a:rPr>
                <a:t>Back</a:t>
              </a:r>
            </a:p>
          </p:txBody>
        </p:sp>
      </p:grpSp>
      <p:sp>
        <p:nvSpPr>
          <p:cNvPr id="10" name="Rectangle 9">
            <a:hlinkClick r:id="rId2" action="ppaction://hlinksldjump"/>
          </p:cNvPr>
          <p:cNvSpPr/>
          <p:nvPr/>
        </p:nvSpPr>
        <p:spPr>
          <a:xfrm>
            <a:off x="30768325" y="19647243"/>
            <a:ext cx="2150075" cy="229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0667047" y="16673331"/>
            <a:ext cx="10803916" cy="1200329"/>
          </a:xfrm>
          <a:prstGeom prst="rect">
            <a:avLst/>
          </a:prstGeom>
          <a:noFill/>
        </p:spPr>
        <p:txBody>
          <a:bodyPr wrap="square" rtlCol="0">
            <a:spAutoFit/>
          </a:bodyPr>
          <a:lstStyle/>
          <a:p>
            <a:pPr algn="ctr"/>
            <a:r>
              <a:rPr lang="en-US" sz="3600" dirty="0">
                <a:solidFill>
                  <a:prstClr val="black"/>
                </a:solidFill>
                <a:hlinkClick r:id="rId3"/>
              </a:rPr>
              <a:t>Acquipedia Article</a:t>
            </a:r>
          </a:p>
          <a:p>
            <a:pPr algn="ctr"/>
            <a:r>
              <a:rPr lang="en-US" sz="3600" dirty="0">
                <a:solidFill>
                  <a:prstClr val="black"/>
                </a:solidFill>
                <a:hlinkClick r:id="rId3"/>
              </a:rPr>
              <a:t>Cost Analysis Requirements Description (CARD)</a:t>
            </a:r>
            <a:endParaRPr lang="en-US" sz="3600" dirty="0">
              <a:solidFill>
                <a:prstClr val="black"/>
              </a:solidFill>
            </a:endParaRPr>
          </a:p>
        </p:txBody>
      </p:sp>
      <p:sp>
        <p:nvSpPr>
          <p:cNvPr id="13" name="TextBox 12"/>
          <p:cNvSpPr txBox="1"/>
          <p:nvPr/>
        </p:nvSpPr>
        <p:spPr>
          <a:xfrm>
            <a:off x="10215154" y="14790772"/>
            <a:ext cx="11364686" cy="707886"/>
          </a:xfrm>
          <a:prstGeom prst="rect">
            <a:avLst/>
          </a:prstGeom>
          <a:noFill/>
        </p:spPr>
        <p:txBody>
          <a:bodyPr wrap="square" rtlCol="0">
            <a:spAutoFit/>
          </a:bodyPr>
          <a:lstStyle/>
          <a:p>
            <a:pPr algn="ctr"/>
            <a:r>
              <a:rPr lang="en-US" sz="4000" dirty="0">
                <a:solidFill>
                  <a:prstClr val="black"/>
                </a:solidFill>
                <a:hlinkClick r:id="rId4"/>
              </a:rPr>
              <a:t>CLB 007 Cost Analysis</a:t>
            </a:r>
            <a:endParaRPr lang="en-US" dirty="0">
              <a:solidFill>
                <a:prstClr val="black"/>
              </a:solidFill>
            </a:endParaRPr>
          </a:p>
        </p:txBody>
      </p:sp>
      <p:sp>
        <p:nvSpPr>
          <p:cNvPr id="11" name="TextBox 10"/>
          <p:cNvSpPr txBox="1"/>
          <p:nvPr/>
        </p:nvSpPr>
        <p:spPr>
          <a:xfrm>
            <a:off x="1461805" y="18913100"/>
            <a:ext cx="3425708" cy="646331"/>
          </a:xfrm>
          <a:prstGeom prst="rect">
            <a:avLst/>
          </a:prstGeom>
          <a:noFill/>
        </p:spPr>
        <p:txBody>
          <a:bodyPr wrap="square" rtlCol="0">
            <a:spAutoFit/>
          </a:bodyPr>
          <a:lstStyle/>
          <a:p>
            <a:r>
              <a:rPr lang="en-US" sz="3600" dirty="0">
                <a:solidFill>
                  <a:prstClr val="black"/>
                </a:solidFill>
                <a:hlinkClick r:id="rId5"/>
              </a:rPr>
              <a:t>DAU Glossary</a:t>
            </a:r>
            <a:endParaRPr lang="en-US" sz="3600" dirty="0">
              <a:solidFill>
                <a:prstClr val="black"/>
              </a:solidFill>
            </a:endParaRPr>
          </a:p>
        </p:txBody>
      </p:sp>
      <p:sp>
        <p:nvSpPr>
          <p:cNvPr id="12" name="TextBox 11"/>
          <p:cNvSpPr txBox="1"/>
          <p:nvPr/>
        </p:nvSpPr>
        <p:spPr>
          <a:xfrm>
            <a:off x="11058952" y="12653368"/>
            <a:ext cx="10520888" cy="646331"/>
          </a:xfrm>
          <a:prstGeom prst="rect">
            <a:avLst/>
          </a:prstGeom>
          <a:noFill/>
        </p:spPr>
        <p:txBody>
          <a:bodyPr wrap="square" rtlCol="0">
            <a:spAutoFit/>
          </a:bodyPr>
          <a:lstStyle/>
          <a:p>
            <a:r>
              <a:rPr lang="en-US" sz="3600" dirty="0">
                <a:solidFill>
                  <a:prstClr val="black"/>
                </a:solidFill>
                <a:hlinkClick r:id="rId6"/>
              </a:rPr>
              <a:t>DoDI 5000.73 - Cost Analysis Guidance and Procedures</a:t>
            </a:r>
            <a:endParaRPr lang="en-US" sz="3600" dirty="0">
              <a:solidFill>
                <a:prstClr val="black"/>
              </a:solidFill>
            </a:endParaRPr>
          </a:p>
        </p:txBody>
      </p:sp>
      <p:sp>
        <p:nvSpPr>
          <p:cNvPr id="14" name="TextBox 13">
            <a:extLst>
              <a:ext uri="{FF2B5EF4-FFF2-40B4-BE49-F238E27FC236}">
                <a16:creationId xmlns:a16="http://schemas.microsoft.com/office/drawing/2014/main" id="{EDC0E9E4-C461-B20B-8EFA-1916899BB51D}"/>
              </a:ext>
            </a:extLst>
          </p:cNvPr>
          <p:cNvSpPr txBox="1"/>
          <p:nvPr/>
        </p:nvSpPr>
        <p:spPr>
          <a:xfrm>
            <a:off x="1461805" y="19756219"/>
            <a:ext cx="13679583"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hlinkClick r:id="rId7"/>
              </a:rPr>
              <a:t>DoDI 5000.84 </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ANALYSIS OF ALTERNATIVES (AOA) – AUG 2020</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46EB8D5-D0A3-B3E7-A5D7-C9E2A3CC7F5F}"/>
              </a:ext>
            </a:extLst>
          </p:cNvPr>
          <p:cNvSpPr txBox="1"/>
          <p:nvPr/>
        </p:nvSpPr>
        <p:spPr>
          <a:xfrm>
            <a:off x="1461805" y="20599338"/>
            <a:ext cx="11124642"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hlinkClick r:id="rId8"/>
              </a:rPr>
              <a:t>AoACostHandbook2021.pdf (osd.mil)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532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2.5"/>
  <p:tag name="PPTVERSION" val="16"/>
  <p:tag name="TPOS" val="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301E23767EE44B826718207AE428C0" ma:contentTypeVersion="17" ma:contentTypeDescription="Create a new document." ma:contentTypeScope="" ma:versionID="9c84c33f7174be36db2ae341b2bc04f7">
  <xsd:schema xmlns:xsd="http://www.w3.org/2001/XMLSchema" xmlns:xs="http://www.w3.org/2001/XMLSchema" xmlns:p="http://schemas.microsoft.com/office/2006/metadata/properties" xmlns:ns1="http://schemas.microsoft.com/sharepoint/v3" xmlns:ns2="7ee345eb-76a7-408e-817d-c9f356e2feb6" xmlns:ns3="dd0f8a10-6d5d-45cd-9995-a7d885d4d32c" targetNamespace="http://schemas.microsoft.com/office/2006/metadata/properties" ma:root="true" ma:fieldsID="13a76651ca89a5f36ddd3a7ba5934d41" ns1:_="" ns2:_="" ns3:_="">
    <xsd:import namespace="http://schemas.microsoft.com/sharepoint/v3"/>
    <xsd:import namespace="7ee345eb-76a7-408e-817d-c9f356e2feb6"/>
    <xsd:import namespace="dd0f8a10-6d5d-45cd-9995-a7d885d4d3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345eb-76a7-408e-817d-c9f356e2fe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b6776fe-b523-4109-a66b-55bb635b1df1}" ma:internalName="TaxCatchAll" ma:showField="CatchAllData" ma:web="7ee345eb-76a7-408e-817d-c9f356e2fe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f8a10-6d5d-45cd-9995-a7d885d4d3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66103a4-dc6c-4b49-9284-233f9da6b24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d0f8a10-6d5d-45cd-9995-a7d885d4d32c">
      <Terms xmlns="http://schemas.microsoft.com/office/infopath/2007/PartnerControls"/>
    </lcf76f155ced4ddcb4097134ff3c332f>
    <_ip_UnifiedCompliancePolicyProperties xmlns="http://schemas.microsoft.com/sharepoint/v3" xsi:nil="true"/>
    <TaxCatchAll xmlns="7ee345eb-76a7-408e-817d-c9f356e2feb6" xsi:nil="true"/>
  </documentManagement>
</p:properties>
</file>

<file path=customXml/itemProps1.xml><?xml version="1.0" encoding="utf-8"?>
<ds:datastoreItem xmlns:ds="http://schemas.openxmlformats.org/officeDocument/2006/customXml" ds:itemID="{D1830FCF-CDC2-4232-B424-2A3BC91A2BD9}">
  <ds:schemaRefs>
    <ds:schemaRef ds:uri="http://schemas.microsoft.com/sharepoint/v3/contenttype/forms"/>
  </ds:schemaRefs>
</ds:datastoreItem>
</file>

<file path=customXml/itemProps2.xml><?xml version="1.0" encoding="utf-8"?>
<ds:datastoreItem xmlns:ds="http://schemas.openxmlformats.org/officeDocument/2006/customXml" ds:itemID="{1A6F3FC5-B843-4B33-86A3-0C309310607F}"/>
</file>

<file path=customXml/itemProps3.xml><?xml version="1.0" encoding="utf-8"?>
<ds:datastoreItem xmlns:ds="http://schemas.openxmlformats.org/officeDocument/2006/customXml" ds:itemID="{E1111F66-B91B-4C00-AF3B-CC6E787D2177}">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dc1babfc-3e4c-404b-b2b8-5939d56b3df6"/>
    <ds:schemaRef ds:uri="http://purl.org/dc/elements/1.1/"/>
    <ds:schemaRef ds:uri="http://schemas.microsoft.com/office/2006/metadata/properties"/>
    <ds:schemaRef ds:uri="4c8d5c78-4de1-46b0-9e49-9206741f4b4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23735</Words>
  <Application>Microsoft Office PowerPoint</Application>
  <PresentationFormat>Custom</PresentationFormat>
  <Paragraphs>1812</Paragraphs>
  <Slides>108</Slides>
  <Notes>2</Notes>
  <HiddenSlides>103</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108</vt:i4>
      </vt:variant>
    </vt:vector>
  </HeadingPairs>
  <TitlesOfParts>
    <vt:vector size="118" baseType="lpstr">
      <vt:lpstr>Arial</vt:lpstr>
      <vt:lpstr>Calibri</vt:lpstr>
      <vt:lpstr>Calibri Light</vt:lpstr>
      <vt:lpstr>Open Sans</vt:lpstr>
      <vt:lpstr>Times New Roman</vt:lpstr>
      <vt:lpstr>verdana</vt:lpstr>
      <vt:lpstr>Office Theme</vt:lpstr>
      <vt:lpstr>1_Office Theme</vt:lpstr>
      <vt:lpstr>Acrobat Document</vt:lpstr>
      <vt:lpstr>Presentation</vt:lpstr>
      <vt:lpstr>PowerPoint Presentation</vt:lpstr>
      <vt:lpstr>ADAPTIVE ACQUISITION FRAMEWORK (Click here for the AAF Website)</vt:lpstr>
      <vt:lpstr>Adaptive Acquisition Framework Document Identification (AAFDID)</vt:lpstr>
      <vt:lpstr>Materiel Development Decision (MDD)</vt:lpstr>
      <vt:lpstr>Materiel Solution Analysis (MSA) Phase</vt:lpstr>
      <vt:lpstr>Milestone A</vt:lpstr>
      <vt:lpstr>Technology Maturation &amp; Risk Reduction (TMRR) Phase</vt:lpstr>
      <vt:lpstr>Capability Development Document Validation</vt:lpstr>
      <vt:lpstr>Development Request for Proposal Release Decision</vt:lpstr>
      <vt:lpstr>Milestone B</vt:lpstr>
      <vt:lpstr>Engineering and Manufacturing Development (EMD) Phase</vt:lpstr>
      <vt:lpstr>Milestone C</vt:lpstr>
      <vt:lpstr>Production and Deployment (P&amp;D) Phase</vt:lpstr>
      <vt:lpstr>Low Rate Initial Production (LRIP)</vt:lpstr>
      <vt:lpstr>Full Rate Production Decision Review (FRPDR)</vt:lpstr>
      <vt:lpstr>Initial Operational Capability (IOC)</vt:lpstr>
      <vt:lpstr>Full Rate Production (FRP)</vt:lpstr>
      <vt:lpstr>Full Operational Capability (FOC)</vt:lpstr>
      <vt:lpstr>Operations and Support (O&amp;S) Phase</vt:lpstr>
      <vt:lpstr>Sustainment</vt:lpstr>
      <vt:lpstr>Disposal</vt:lpstr>
      <vt:lpstr>Analysis of Alternatives Study Guidance</vt:lpstr>
      <vt:lpstr>Analysis of Alternatives Study Plan</vt:lpstr>
      <vt:lpstr>Director, Cost Assessment and Program Evaluation (DCAPE)</vt:lpstr>
      <vt:lpstr>Independent Technology Risk Assessments (ITRAs)</vt:lpstr>
      <vt:lpstr>Acquisition Strategy</vt:lpstr>
      <vt:lpstr>Configuration Steering Board (CSB)</vt:lpstr>
      <vt:lpstr>Technology Readiness Assessment (TRA)</vt:lpstr>
      <vt:lpstr>Capability Gap Assessment</vt:lpstr>
      <vt:lpstr>Integrated Priority List</vt:lpstr>
      <vt:lpstr>Capabilities Based Assessment</vt:lpstr>
      <vt:lpstr>Initial Capabilities Document (ICD)</vt:lpstr>
      <vt:lpstr>Concept of Operations/Operational Mode Summary/Mission Profile (CONOPS/OMS/MP)</vt:lpstr>
      <vt:lpstr>Post AoA Review</vt:lpstr>
      <vt:lpstr>Draft Capability Development Document (CDD)</vt:lpstr>
      <vt:lpstr>Cost Performance Analysis &amp; Trades</vt:lpstr>
      <vt:lpstr>Capability Development Document (CDD)</vt:lpstr>
      <vt:lpstr>Refine Requirements for Production (EMD Phase)</vt:lpstr>
      <vt:lpstr>End of Service Life Decision</vt:lpstr>
      <vt:lpstr>Defense Intelligence Threat Library</vt:lpstr>
      <vt:lpstr>Joint Intelligence Estimate</vt:lpstr>
      <vt:lpstr>Critical Intelligence Parameter (CIP)</vt:lpstr>
      <vt:lpstr>Intelligence Mission Data (IMD)</vt:lpstr>
      <vt:lpstr>Life-Cycle Mission Data Plan (LMDP)</vt:lpstr>
      <vt:lpstr>Validated Online Lifecycle Threat (VOLT)</vt:lpstr>
      <vt:lpstr>Supply Chain Risk Management (SCRM)</vt:lpstr>
      <vt:lpstr>Multidiscipline Counterintelligence Threat Assessment (MDCITA)</vt:lpstr>
      <vt:lpstr>Request for Proposal (RFP)</vt:lpstr>
      <vt:lpstr>Source Selection</vt:lpstr>
      <vt:lpstr>Contract Award</vt:lpstr>
      <vt:lpstr>Engineering Change Proposal (ECP)</vt:lpstr>
      <vt:lpstr>Analysis of Alternatives (AoA)</vt:lpstr>
      <vt:lpstr>Materiel Solution</vt:lpstr>
      <vt:lpstr>TMRR Phase Prototypes</vt:lpstr>
      <vt:lpstr>Pre-Production Prototypes</vt:lpstr>
      <vt:lpstr>Low Rate Initial Production (LRIP) Articles</vt:lpstr>
      <vt:lpstr>Full-Rate Production Systems</vt:lpstr>
      <vt:lpstr>Alternative Systems Review (ASR)</vt:lpstr>
      <vt:lpstr>Mission Engineering (ME)</vt:lpstr>
      <vt:lpstr>Systems Engineering Plan (SEP)</vt:lpstr>
      <vt:lpstr>System Requirements Review (SRR)</vt:lpstr>
      <vt:lpstr>Integrated Baseline Review (IBR)</vt:lpstr>
      <vt:lpstr>System Functional Review (SFR)</vt:lpstr>
      <vt:lpstr>Preliminary Design Review (PDR)</vt:lpstr>
      <vt:lpstr>Critical Design Review (CDR)</vt:lpstr>
      <vt:lpstr>Functional Configuration Audit (FCA)</vt:lpstr>
      <vt:lpstr>System Verification Review (SVR)</vt:lpstr>
      <vt:lpstr>Production Readiness Review (PRR)</vt:lpstr>
      <vt:lpstr>Independent Technical Risk Assessment (ITRA)</vt:lpstr>
      <vt:lpstr>Physical Configuration Audit (PCA)</vt:lpstr>
      <vt:lpstr>Program Protection Plan (PPP)</vt:lpstr>
      <vt:lpstr>Cybersecurity Strategy</vt:lpstr>
      <vt:lpstr>Software Engineering/Development Approaches</vt:lpstr>
      <vt:lpstr>Post Implementation Review (PIR)</vt:lpstr>
      <vt:lpstr>Test &amp; Evaluation Master Plan (TEMP)</vt:lpstr>
      <vt:lpstr>Developmental Test and Evaluation (DT&amp;E)</vt:lpstr>
      <vt:lpstr>Test Readiness Review (TRR)</vt:lpstr>
      <vt:lpstr>Early Operational Assessment (EOA)</vt:lpstr>
      <vt:lpstr>Operational Test Readiness Review (OTRR)</vt:lpstr>
      <vt:lpstr>Operational Assessment (OA)</vt:lpstr>
      <vt:lpstr>JITC Interoperability Test Certification</vt:lpstr>
      <vt:lpstr>Initial Operational Test and Evaluation (IOT&amp;E)</vt:lpstr>
      <vt:lpstr>Live Fire Test and Evaluation (LFT&amp;E)</vt:lpstr>
      <vt:lpstr>DOT&amp;E Report on IOT&amp;E</vt:lpstr>
      <vt:lpstr>Live Fire Test and Evaluation (LFT&amp;E) Report</vt:lpstr>
      <vt:lpstr>Follow-On Test and Evaluation (FOT&amp;E)</vt:lpstr>
      <vt:lpstr>Product Support Strategy (PSS)</vt:lpstr>
      <vt:lpstr>Life Cycle Support Plan (LCSP)</vt:lpstr>
      <vt:lpstr>Independent Logistics Assessment (ILA)</vt:lpstr>
      <vt:lpstr>Business Case Analysis</vt:lpstr>
      <vt:lpstr>Demonstrate Product Support</vt:lpstr>
      <vt:lpstr>Performance Based Product Support Strategy</vt:lpstr>
      <vt:lpstr>Sustainment Reviews (SR)</vt:lpstr>
      <vt:lpstr>Platinum Card</vt:lpstr>
      <vt:lpstr>PowerPoint Presentation</vt:lpstr>
      <vt:lpstr>PowerPoint Presentation</vt:lpstr>
      <vt:lpstr>Affordability Analysis</vt:lpstr>
      <vt:lpstr>Research Development Test &amp; Evaluation (RDT&amp;E) Funds</vt:lpstr>
      <vt:lpstr>Cost Analysis Requirements Description (CARD)</vt:lpstr>
      <vt:lpstr>Component Cost Estimate (CCE)</vt:lpstr>
      <vt:lpstr>Component Cost Position (CCP)</vt:lpstr>
      <vt:lpstr>Independent Cost Estimate (ICE)</vt:lpstr>
      <vt:lpstr>Should Cost</vt:lpstr>
      <vt:lpstr>Full Funding</vt:lpstr>
      <vt:lpstr>Manpower Estimate</vt:lpstr>
      <vt:lpstr>Procurement Funding</vt:lpstr>
      <vt:lpstr>Operations &amp; Maintenance Funds</vt:lpstr>
      <vt:lpstr>DAU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675</cp:revision>
  <cp:lastPrinted>2018-01-30T17:10:52Z</cp:lastPrinted>
  <dcterms:created xsi:type="dcterms:W3CDTF">2014-01-07T19:40:59Z</dcterms:created>
  <dcterms:modified xsi:type="dcterms:W3CDTF">2022-10-21T12:53:55Z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0x010100DA301E23767EE44B826718207AE428C0</vt:lpwstr>
  </property>
</Properties>
</file>