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89.xml" ContentType="application/vnd.openxmlformats-officedocument.presentationml.slide+xml"/>
  <Override PartName="/ppt/slides/slide90.xml" ContentType="application/vnd.openxmlformats-officedocument.presentationml.slide+xml"/>
  <Override PartName="/ppt/presentation.xml" ContentType="application/vnd.openxmlformats-officedocument.presentationml.presentation.main+xml"/>
  <Override PartName="/ppt/slides/slide88.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86.xml" ContentType="application/vnd.openxmlformats-officedocument.presentationml.slide+xml"/>
  <Override PartName="/ppt/slides/slide59.xml" ContentType="application/vnd.openxmlformats-officedocument.presentationml.slide+xml"/>
  <Override PartName="/ppt/slides/slide87.xml" ContentType="application/vnd.openxmlformats-officedocument.presentationml.slide+xml"/>
  <Override PartName="/ppt/notesSlides/notesSlide4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7.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3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44.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43.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6.xml" ContentType="application/vnd.openxmlformats-officedocument.presentationml.notesSlide+xml"/>
  <Override PartName="/ppt/notesSlides/notesSlide12.xml" ContentType="application/vnd.openxmlformats-officedocument.presentationml.notesSlide+xml"/>
  <Override PartName="/ppt/notesSlides/notesSlide3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2.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2.xml" ContentType="application/vnd.openxmlformats-officedocument.presentationml.notesSlide+xml"/>
  <Override PartName="/ppt/notesSlides/notesSlide3.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3.xml" ContentType="application/vnd.openxmlformats-officedocument.presentationml.notesSlide+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notesSlides/notesSlide3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57.xml" ContentType="application/vnd.openxmlformats-officedocument.presentationml.notesSlide+xml"/>
  <Override PartName="/ppt/notesSlides/notesSlide55.xml" ContentType="application/vnd.openxmlformats-officedocument.presentationml.notesSlide+xml"/>
  <Override PartName="/ppt/notesSlides/notesSlide41.xml" ContentType="application/vnd.openxmlformats-officedocument.presentationml.notesSlide+xml"/>
  <Override PartName="/ppt/notesSlides/notesSlide5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revisionInfo.xml" ContentType="application/vnd.ms-powerpoint.revisioninfo+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ppt/tags/tag4.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5"/>
  </p:notesMasterIdLst>
  <p:sldIdLst>
    <p:sldId id="266" r:id="rId5"/>
    <p:sldId id="375" r:id="rId6"/>
    <p:sldId id="310" r:id="rId7"/>
    <p:sldId id="376" r:id="rId8"/>
    <p:sldId id="377" r:id="rId9"/>
    <p:sldId id="378" r:id="rId10"/>
    <p:sldId id="386" r:id="rId11"/>
    <p:sldId id="379" r:id="rId12"/>
    <p:sldId id="380" r:id="rId13"/>
    <p:sldId id="387" r:id="rId14"/>
    <p:sldId id="381" r:id="rId15"/>
    <p:sldId id="382" r:id="rId16"/>
    <p:sldId id="388" r:id="rId17"/>
    <p:sldId id="383" r:id="rId18"/>
    <p:sldId id="384" r:id="rId19"/>
    <p:sldId id="389" r:id="rId20"/>
    <p:sldId id="385" r:id="rId21"/>
    <p:sldId id="291" r:id="rId22"/>
    <p:sldId id="277" r:id="rId23"/>
    <p:sldId id="279" r:id="rId24"/>
    <p:sldId id="282" r:id="rId25"/>
    <p:sldId id="286" r:id="rId26"/>
    <p:sldId id="287" r:id="rId27"/>
    <p:sldId id="288" r:id="rId28"/>
    <p:sldId id="333" r:id="rId29"/>
    <p:sldId id="335" r:id="rId30"/>
    <p:sldId id="336"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290" r:id="rId52"/>
    <p:sldId id="391" r:id="rId53"/>
    <p:sldId id="259" r:id="rId54"/>
    <p:sldId id="370" r:id="rId55"/>
    <p:sldId id="373" r:id="rId56"/>
    <p:sldId id="374" r:id="rId57"/>
    <p:sldId id="260" r:id="rId58"/>
    <p:sldId id="276" r:id="rId59"/>
    <p:sldId id="261" r:id="rId60"/>
    <p:sldId id="262" r:id="rId61"/>
    <p:sldId id="263" r:id="rId62"/>
    <p:sldId id="264" r:id="rId63"/>
    <p:sldId id="267" r:id="rId64"/>
    <p:sldId id="268" r:id="rId65"/>
    <p:sldId id="269" r:id="rId66"/>
    <p:sldId id="270" r:id="rId67"/>
    <p:sldId id="271" r:id="rId68"/>
    <p:sldId id="292" r:id="rId69"/>
    <p:sldId id="265" r:id="rId70"/>
    <p:sldId id="293" r:id="rId71"/>
    <p:sldId id="294" r:id="rId72"/>
    <p:sldId id="390" r:id="rId73"/>
    <p:sldId id="295" r:id="rId74"/>
    <p:sldId id="272" r:id="rId75"/>
    <p:sldId id="369" r:id="rId76"/>
    <p:sldId id="296" r:id="rId77"/>
    <p:sldId id="399" r:id="rId78"/>
    <p:sldId id="302" r:id="rId79"/>
    <p:sldId id="298" r:id="rId80"/>
    <p:sldId id="401" r:id="rId81"/>
    <p:sldId id="403" r:id="rId82"/>
    <p:sldId id="402" r:id="rId83"/>
    <p:sldId id="331" r:id="rId84"/>
    <p:sldId id="321" r:id="rId85"/>
    <p:sldId id="322" r:id="rId86"/>
    <p:sldId id="323" r:id="rId87"/>
    <p:sldId id="324" r:id="rId88"/>
    <p:sldId id="325" r:id="rId89"/>
    <p:sldId id="326" r:id="rId90"/>
    <p:sldId id="327" r:id="rId91"/>
    <p:sldId id="328" r:id="rId92"/>
    <p:sldId id="329" r:id="rId93"/>
    <p:sldId id="330" r:id="rId94"/>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9311" autoAdjust="0"/>
  </p:normalViewPr>
  <p:slideViewPr>
    <p:cSldViewPr snapToGrid="0" showGuides="1">
      <p:cViewPr varScale="1">
        <p:scale>
          <a:sx n="98" d="100"/>
          <a:sy n="98" d="100"/>
        </p:scale>
        <p:origin x="1650" y="84"/>
      </p:cViewPr>
      <p:guideLst>
        <p:guide orient="horz" pos="672"/>
        <p:guide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2125"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9" y="0"/>
            <a:ext cx="3032125" cy="465775"/>
          </a:xfrm>
          <a:prstGeom prst="rect">
            <a:avLst/>
          </a:prstGeom>
        </p:spPr>
        <p:txBody>
          <a:bodyPr vert="horz" lIns="91440" tIns="45720" rIns="91440" bIns="45720" rtlCol="0"/>
          <a:lstStyle>
            <a:lvl1pPr algn="r">
              <a:defRPr sz="1200"/>
            </a:lvl1pPr>
          </a:lstStyle>
          <a:p>
            <a:fld id="{AFF129BB-8D14-4293-83C8-5B6EA01D3FCD}" type="datetimeFigureOut">
              <a:rPr lang="en-US" smtClean="0"/>
              <a:t>9/21/2017</a:t>
            </a:fld>
            <a:endParaRPr lang="en-US"/>
          </a:p>
        </p:txBody>
      </p:sp>
      <p:sp>
        <p:nvSpPr>
          <p:cNvPr id="4" name="Slide Image Placeholder 3"/>
          <p:cNvSpPr>
            <a:spLocks noGrp="1" noRot="1" noChangeAspect="1"/>
          </p:cNvSpPr>
          <p:nvPr>
            <p:ph type="sldImg" idx="2"/>
          </p:nvPr>
        </p:nvSpPr>
        <p:spPr>
          <a:xfrm>
            <a:off x="1409700" y="1160463"/>
            <a:ext cx="417830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9" y="4468576"/>
            <a:ext cx="5597525"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32125"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9" y="8817926"/>
            <a:ext cx="3032125" cy="465774"/>
          </a:xfrm>
          <a:prstGeom prst="rect">
            <a:avLst/>
          </a:prstGeom>
        </p:spPr>
        <p:txBody>
          <a:bodyPr vert="horz" lIns="91440" tIns="45720" rIns="91440" bIns="45720" rtlCol="0" anchor="b"/>
          <a:lstStyle>
            <a:lvl1pPr algn="r">
              <a:defRPr sz="1200"/>
            </a:lvl1pPr>
          </a:lstStyle>
          <a:p>
            <a:fld id="{0EB2D40F-BFC5-48E5-9DF4-725195C9C797}" type="slidenum">
              <a:rPr lang="en-US" smtClean="0"/>
              <a:t>‹#›</a:t>
            </a:fld>
            <a:endParaRPr lang="en-US"/>
          </a:p>
        </p:txBody>
      </p:sp>
    </p:spTree>
    <p:extLst>
      <p:ext uri="{BB962C8B-B14F-4D97-AF65-F5344CB8AC3E}">
        <p14:creationId xmlns:p14="http://schemas.microsoft.com/office/powerpoint/2010/main" val="15954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iase.disa.mil/stig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1</a:t>
            </a:fld>
            <a:endParaRPr lang="en-US"/>
          </a:p>
        </p:txBody>
      </p:sp>
    </p:spTree>
    <p:extLst>
      <p:ext uri="{BB962C8B-B14F-4D97-AF65-F5344CB8AC3E}">
        <p14:creationId xmlns:p14="http://schemas.microsoft.com/office/powerpoint/2010/main" val="57331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7AAB0-4DE0-44FD-B169-DEC79EEC8BC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0771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11</a:t>
            </a:fld>
            <a:endParaRPr lang="en-US"/>
          </a:p>
        </p:txBody>
      </p:sp>
    </p:spTree>
    <p:extLst>
      <p:ext uri="{BB962C8B-B14F-4D97-AF65-F5344CB8AC3E}">
        <p14:creationId xmlns:p14="http://schemas.microsoft.com/office/powerpoint/2010/main" val="33015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12</a:t>
            </a:fld>
            <a:endParaRPr lang="en-US"/>
          </a:p>
        </p:txBody>
      </p:sp>
    </p:spTree>
    <p:extLst>
      <p:ext uri="{BB962C8B-B14F-4D97-AF65-F5344CB8AC3E}">
        <p14:creationId xmlns:p14="http://schemas.microsoft.com/office/powerpoint/2010/main" val="256294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7AAB0-4DE0-44FD-B169-DEC79EEC8B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0419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14</a:t>
            </a:fld>
            <a:endParaRPr lang="en-US"/>
          </a:p>
        </p:txBody>
      </p:sp>
    </p:spTree>
    <p:extLst>
      <p:ext uri="{BB962C8B-B14F-4D97-AF65-F5344CB8AC3E}">
        <p14:creationId xmlns:p14="http://schemas.microsoft.com/office/powerpoint/2010/main" val="124540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15</a:t>
            </a:fld>
            <a:endParaRPr lang="en-US"/>
          </a:p>
        </p:txBody>
      </p:sp>
    </p:spTree>
    <p:extLst>
      <p:ext uri="{BB962C8B-B14F-4D97-AF65-F5344CB8AC3E}">
        <p14:creationId xmlns:p14="http://schemas.microsoft.com/office/powerpoint/2010/main" val="115539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7AAB0-4DE0-44FD-B169-DEC79EEC8B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76739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17</a:t>
            </a:fld>
            <a:endParaRPr lang="en-US"/>
          </a:p>
        </p:txBody>
      </p:sp>
    </p:spTree>
    <p:extLst>
      <p:ext uri="{BB962C8B-B14F-4D97-AF65-F5344CB8AC3E}">
        <p14:creationId xmlns:p14="http://schemas.microsoft.com/office/powerpoint/2010/main" val="426905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19</a:t>
            </a:fld>
            <a:endParaRPr lang="en-US"/>
          </a:p>
        </p:txBody>
      </p:sp>
    </p:spTree>
    <p:extLst>
      <p:ext uri="{BB962C8B-B14F-4D97-AF65-F5344CB8AC3E}">
        <p14:creationId xmlns:p14="http://schemas.microsoft.com/office/powerpoint/2010/main" val="1425099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20</a:t>
            </a:fld>
            <a:endParaRPr lang="en-US"/>
          </a:p>
        </p:txBody>
      </p:sp>
    </p:spTree>
    <p:extLst>
      <p:ext uri="{BB962C8B-B14F-4D97-AF65-F5344CB8AC3E}">
        <p14:creationId xmlns:p14="http://schemas.microsoft.com/office/powerpoint/2010/main" val="398818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2</a:t>
            </a:fld>
            <a:endParaRPr lang="en-US"/>
          </a:p>
        </p:txBody>
      </p:sp>
    </p:spTree>
    <p:extLst>
      <p:ext uri="{BB962C8B-B14F-4D97-AF65-F5344CB8AC3E}">
        <p14:creationId xmlns:p14="http://schemas.microsoft.com/office/powerpoint/2010/main" val="4154214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21</a:t>
            </a:fld>
            <a:endParaRPr lang="en-US"/>
          </a:p>
        </p:txBody>
      </p:sp>
    </p:spTree>
    <p:extLst>
      <p:ext uri="{BB962C8B-B14F-4D97-AF65-F5344CB8AC3E}">
        <p14:creationId xmlns:p14="http://schemas.microsoft.com/office/powerpoint/2010/main" val="4000003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22</a:t>
            </a:fld>
            <a:endParaRPr lang="en-US"/>
          </a:p>
        </p:txBody>
      </p:sp>
    </p:spTree>
    <p:extLst>
      <p:ext uri="{BB962C8B-B14F-4D97-AF65-F5344CB8AC3E}">
        <p14:creationId xmlns:p14="http://schemas.microsoft.com/office/powerpoint/2010/main" val="391726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23</a:t>
            </a:fld>
            <a:endParaRPr lang="en-US"/>
          </a:p>
        </p:txBody>
      </p:sp>
    </p:spTree>
    <p:extLst>
      <p:ext uri="{BB962C8B-B14F-4D97-AF65-F5344CB8AC3E}">
        <p14:creationId xmlns:p14="http://schemas.microsoft.com/office/powerpoint/2010/main" val="26939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24</a:t>
            </a:fld>
            <a:endParaRPr lang="en-US"/>
          </a:p>
        </p:txBody>
      </p:sp>
    </p:spTree>
    <p:extLst>
      <p:ext uri="{BB962C8B-B14F-4D97-AF65-F5344CB8AC3E}">
        <p14:creationId xmlns:p14="http://schemas.microsoft.com/office/powerpoint/2010/main" val="62507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260475" y="722313"/>
            <a:ext cx="4802188" cy="3603625"/>
          </a:xfrm>
          <a:ln/>
        </p:spPr>
      </p:sp>
      <p:sp>
        <p:nvSpPr>
          <p:cNvPr id="33795" name="Rectangle 3"/>
          <p:cNvSpPr>
            <a:spLocks noGrp="1" noChangeArrowheads="1"/>
          </p:cNvSpPr>
          <p:nvPr>
            <p:ph type="body" idx="1"/>
          </p:nvPr>
        </p:nvSpPr>
        <p:spPr>
          <a:xfrm>
            <a:off x="731520" y="4567475"/>
            <a:ext cx="5852160" cy="432613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100" b="1" dirty="0"/>
              <a:t>Lesson 4 consists of two lecture periods:  Software T&amp;E (Lesson 4.1), and Cybersecurity T&amp;E (Lesson 4.2).  Both feed into the JECSS exercise.  This lesson 4.2 takes 90 minutes.</a:t>
            </a:r>
          </a:p>
          <a:p>
            <a:pPr>
              <a:defRPr/>
            </a:pPr>
            <a:r>
              <a:rPr lang="en-US" sz="1100" b="1" dirty="0"/>
              <a:t>Instructor Resources:  </a:t>
            </a:r>
            <a:r>
              <a:rPr lang="en-US" sz="1100" dirty="0"/>
              <a:t>Student CD-ROM has a folder full of information on software T&amp;E, Cybersecurity, and other Information Technology topics.</a:t>
            </a:r>
          </a:p>
          <a:p>
            <a:pPr>
              <a:defRPr/>
            </a:pPr>
            <a:endParaRPr lang="en-US" sz="1100" b="1" dirty="0"/>
          </a:p>
          <a:p>
            <a:r>
              <a:rPr lang="en-US" sz="1100" dirty="0"/>
              <a:t>True story, from the book “Blind Man’s Bluff”:</a:t>
            </a:r>
          </a:p>
          <a:p>
            <a:r>
              <a:rPr lang="en-US" sz="1100" dirty="0"/>
              <a:t> - There is a Russian military base on Kamchatka (a peninsula). Back before the days of extensive satellite communications, the U.S. Navy knew there had to be an undersea communications cable between the peninsula, and the Russian mainland.  </a:t>
            </a:r>
          </a:p>
          <a:p>
            <a:r>
              <a:rPr lang="en-US" sz="1100" dirty="0"/>
              <a:t> - How to find the undersea communications cable?  An engineer remembered the signs (when he was growing up along the Mississippi river) saying, “ buried cable, don’t dig here.”  So the Navy sent a submarine to look for the sign (every mile or two, the submarine went to periscope depth and took a look) – and sure enough, there was a sign (in Russian) saying “ buried cable, don’t dig here.” </a:t>
            </a:r>
          </a:p>
          <a:p>
            <a:r>
              <a:rPr lang="en-US" sz="1100" dirty="0"/>
              <a:t> - So the Navy sent a submarine &amp; put a pod to tap into the communications cable.  Every 9 months we had to send a submarine to swap out the batteries, and retrieve the cassette tape with the communications messages.</a:t>
            </a:r>
          </a:p>
          <a:p>
            <a:r>
              <a:rPr lang="en-US" sz="1100" dirty="0"/>
              <a:t> - That worked for years and years, until the CIA spy Ronald </a:t>
            </a:r>
            <a:r>
              <a:rPr lang="en-US" sz="1100" dirty="0" err="1"/>
              <a:t>Pelton</a:t>
            </a:r>
            <a:r>
              <a:rPr lang="en-US" sz="1100" dirty="0"/>
              <a:t> sold the info to the Russians, that we were tapping into their cable.</a:t>
            </a:r>
          </a:p>
          <a:p>
            <a:r>
              <a:rPr lang="en-US" sz="1100" dirty="0"/>
              <a:t> - There is a picture of our wire tapping pod in the book.  The pod is currently in the Kremlin museum.  There is a sign on the pod saying, “property of the U.S. Government”.</a:t>
            </a:r>
          </a:p>
          <a:p>
            <a:r>
              <a:rPr lang="en-US" sz="1100" dirty="0"/>
              <a:t> - This sort of thing is why we care about Cybersecurity (our enemies attempt to exploit our vulnerabilities, just like we attempt to exploit theirs).</a:t>
            </a:r>
          </a:p>
        </p:txBody>
      </p:sp>
    </p:spTree>
    <p:extLst>
      <p:ext uri="{BB962C8B-B14F-4D97-AF65-F5344CB8AC3E}">
        <p14:creationId xmlns:p14="http://schemas.microsoft.com/office/powerpoint/2010/main" val="994732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RMF still emphasizes implementing and assessing security controls (as was true under DIACAP).  However, RMF goes far beyond DIACAP, in that it emphasizes detecting “unknown” risks and problems, and preventing them. </a:t>
            </a:r>
          </a:p>
          <a:p>
            <a:endParaRPr lang="en-US" baseline="0" dirty="0"/>
          </a:p>
          <a:p>
            <a:r>
              <a:rPr lang="en-US" baseline="0" dirty="0"/>
              <a:t>Big point to make: We (as testers and systems engineers) must think about all this stuff, as we approach the system design &amp; testing &amp; vulnerabilities.  It isn’t enough to just go through a checklist, and/or implement controls. </a:t>
            </a:r>
          </a:p>
          <a:p>
            <a:endParaRPr lang="en-US" baseline="0" dirty="0"/>
          </a:p>
          <a:p>
            <a:r>
              <a:rPr lang="en-US" baseline="0" dirty="0"/>
              <a:t>The threats are constantly evolving, and there are huge risks if we don’t adequately address Cybersecurity.</a:t>
            </a:r>
          </a:p>
          <a:p>
            <a:endParaRPr lang="en-US" baseline="0" dirty="0"/>
          </a:p>
        </p:txBody>
      </p:sp>
      <p:sp>
        <p:nvSpPr>
          <p:cNvPr id="4" name="Slide Number Placeholder 3"/>
          <p:cNvSpPr>
            <a:spLocks noGrp="1"/>
          </p:cNvSpPr>
          <p:nvPr>
            <p:ph type="sldNum" sz="quarter" idx="10"/>
          </p:nvPr>
        </p:nvSpPr>
        <p:spPr/>
        <p:txBody>
          <a:bodyPr/>
          <a:lstStyle/>
          <a:p>
            <a:fld id="{DF1D565A-367D-440B-B7A9-5F1C58D81CE5}" type="slidenum">
              <a:rPr lang="en-US" smtClean="0"/>
              <a:t>26</a:t>
            </a:fld>
            <a:endParaRPr lang="en-US"/>
          </a:p>
        </p:txBody>
      </p:sp>
    </p:spTree>
    <p:extLst>
      <p:ext uri="{BB962C8B-B14F-4D97-AF65-F5344CB8AC3E}">
        <p14:creationId xmlns:p14="http://schemas.microsoft.com/office/powerpoint/2010/main" val="611663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805">
              <a:defRPr/>
            </a:pPr>
            <a:r>
              <a:rPr lang="en-US" baseline="0" dirty="0"/>
              <a:t>The Cybersecurity T&amp;E process represents a “shift left”, because it requires earlier T&amp;E involvement.  The big goal is to find things earlier, so they can be fixed earlier (which is less costly in terms of both cost and schedule).  Also since we expect every system to be under cyber attack at some point – there are some critical Cybersecurity capabilities (such as resilience) that must be engineered into our systems.</a:t>
            </a:r>
            <a:endParaRPr lang="en-US" dirty="0"/>
          </a:p>
          <a:p>
            <a:endParaRPr lang="en-US" dirty="0"/>
          </a:p>
        </p:txBody>
      </p:sp>
      <p:sp>
        <p:nvSpPr>
          <p:cNvPr id="4" name="Slide Number Placeholder 3"/>
          <p:cNvSpPr>
            <a:spLocks noGrp="1"/>
          </p:cNvSpPr>
          <p:nvPr>
            <p:ph type="sldNum" sz="quarter" idx="10"/>
          </p:nvPr>
        </p:nvSpPr>
        <p:spPr/>
        <p:txBody>
          <a:bodyPr/>
          <a:lstStyle/>
          <a:p>
            <a:fld id="{DF1D565A-367D-440B-B7A9-5F1C58D81CE5}" type="slidenum">
              <a:rPr lang="en-US" smtClean="0"/>
              <a:t>27</a:t>
            </a:fld>
            <a:endParaRPr lang="en-US"/>
          </a:p>
        </p:txBody>
      </p:sp>
    </p:spTree>
    <p:extLst>
      <p:ext uri="{BB962C8B-B14F-4D97-AF65-F5344CB8AC3E}">
        <p14:creationId xmlns:p14="http://schemas.microsoft.com/office/powerpoint/2010/main" val="3912995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DoDI 5000.02 and the new 8500 series both require the sorts of T&amp;E activities discussed in this new Cybersecurity T&amp;E process</a:t>
            </a:r>
            <a:r>
              <a:rPr lang="en-US" baseline="0" dirty="0"/>
              <a:t> – however other than these slides (jointly developed by DASD(DT&amp;E) and DOT&amp;E), some </a:t>
            </a:r>
            <a:r>
              <a:rPr lang="en-US" dirty="0"/>
              <a:t>DASD(DT&amp;E) and DOT&amp;E documents, and the draft guidebook and the DAG on the previous slide – the Cybersecurity T&amp;E process doesn’t appear in any other documents (that I know of).</a:t>
            </a:r>
          </a:p>
          <a:p>
            <a:endParaRPr lang="en-US" dirty="0"/>
          </a:p>
          <a:p>
            <a:r>
              <a:rPr lang="en-US" dirty="0"/>
              <a:t>So why should students care about this new Cybersecurity T&amp;E process? Cybersecurity is no longer an individual mandate, but rather it is now a “Team” sport.  One in which we as T&amp;E professionals must learn - in order to assist our PM - and provide accurate information for the Decision makers regarding the systems limitations and capabilities within a contested cyber environment.</a:t>
            </a:r>
          </a:p>
          <a:p>
            <a:endParaRPr lang="en-US" baseline="0" dirty="0"/>
          </a:p>
          <a:p>
            <a:r>
              <a:rPr lang="en-US" baseline="0" dirty="0"/>
              <a:t> This </a:t>
            </a:r>
            <a:r>
              <a:rPr lang="en-US" dirty="0"/>
              <a:t>new Cybersecurity T&amp;E process</a:t>
            </a:r>
            <a:r>
              <a:rPr lang="en-US" baseline="0" dirty="0"/>
              <a:t> is going to require a shift left in the way we assess.  Cybersecurity T&amp;E needs to accrue early during the discovery phase in order to allow the PM an opportunity to coordinate system fixes as the system matures towards Milestone C and an LRIP decision.   </a:t>
            </a:r>
            <a:endParaRPr lang="en-US" dirty="0"/>
          </a:p>
        </p:txBody>
      </p:sp>
      <p:sp>
        <p:nvSpPr>
          <p:cNvPr id="44036"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238DAD0E-402F-427D-919C-2C671B3F4279}" type="slidenum">
              <a:rPr lang="en-US"/>
              <a:pPr/>
              <a:t>28</a:t>
            </a:fld>
            <a:endParaRPr lang="en-US"/>
          </a:p>
        </p:txBody>
      </p:sp>
    </p:spTree>
    <p:extLst>
      <p:ext uri="{BB962C8B-B14F-4D97-AF65-F5344CB8AC3E}">
        <p14:creationId xmlns:p14="http://schemas.microsoft.com/office/powerpoint/2010/main" val="2879784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This is an overview of the Cybersecurity T&amp;E process, and how it is aligned with the acquisition lifecycle.  Note that programs will go through this entire process, regardless of where they enter in the acquisition lifecycle.</a:t>
            </a:r>
          </a:p>
          <a:p>
            <a:endParaRPr lang="en-US" sz="1300" dirty="0"/>
          </a:p>
          <a:p>
            <a:r>
              <a:rPr lang="en-US" sz="1300" dirty="0"/>
              <a:t>Cybersecurity-related information and actions should be integrated throughout the acquisition lifecycle. </a:t>
            </a:r>
          </a:p>
          <a:p>
            <a:r>
              <a:rPr lang="en-US" sz="1300" dirty="0"/>
              <a:t> - Execute the T&amp;E process in an incremental and iterative manner to verify security requirements, expose vulnerabilities and evaluate resilience to cyber attacks.  (May have to sometimes go back and redo).</a:t>
            </a:r>
          </a:p>
          <a:p>
            <a:pPr marL="0" lvl="1" defTabSz="952805">
              <a:defRPr/>
            </a:pPr>
            <a:r>
              <a:rPr lang="en-US" sz="1300" dirty="0"/>
              <a:t> - Begin early (in conjunction with existing Engineering and Systems Security Engineering). </a:t>
            </a:r>
          </a:p>
          <a:p>
            <a:pPr marL="0" lvl="1" defTabSz="952805">
              <a:defRPr/>
            </a:pPr>
            <a:r>
              <a:rPr lang="en-US" sz="1300" dirty="0"/>
              <a:t> - Involves collaboration with Users, PM, Systems Engineers, Security Controls Assessors.</a:t>
            </a:r>
          </a:p>
          <a:p>
            <a:r>
              <a:rPr lang="en-US" sz="1300" dirty="0"/>
              <a:t> - Test data should be transparent and shared.</a:t>
            </a:r>
          </a:p>
        </p:txBody>
      </p:sp>
      <p:sp>
        <p:nvSpPr>
          <p:cNvPr id="45060"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16B5193F-A8AA-43F9-9DD5-5C321092CC64}" type="slidenum">
              <a:rPr lang="en-US"/>
              <a:pPr/>
              <a:t>29</a:t>
            </a:fld>
            <a:endParaRPr lang="en-US"/>
          </a:p>
        </p:txBody>
      </p:sp>
    </p:spTree>
    <p:extLst>
      <p:ext uri="{BB962C8B-B14F-4D97-AF65-F5344CB8AC3E}">
        <p14:creationId xmlns:p14="http://schemas.microsoft.com/office/powerpoint/2010/main" val="2980135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There</a:t>
            </a:r>
            <a:r>
              <a:rPr lang="en-US" sz="1300" baseline="0" dirty="0"/>
              <a:t> are three key documents that should provide Cybersecurity information that will flow into your test planning, TEMP and approvals (IATT and ATO) for both developmental and operational testing.</a:t>
            </a:r>
            <a:endParaRPr lang="en-US" sz="1300" dirty="0"/>
          </a:p>
          <a:p>
            <a:endParaRPr lang="en-US" sz="1300" dirty="0"/>
          </a:p>
          <a:p>
            <a:r>
              <a:rPr lang="en-US" sz="1300" dirty="0"/>
              <a:t>The Cybersecurity Strategy</a:t>
            </a:r>
            <a:r>
              <a:rPr lang="en-US" sz="1300" baseline="0" dirty="0"/>
              <a:t> is a required document for program managers to create and it becomes part of the Program Protection Plan (PPP).</a:t>
            </a:r>
            <a:endParaRPr lang="en-US" sz="1300" dirty="0"/>
          </a:p>
          <a:p>
            <a:r>
              <a:rPr lang="en-US" sz="1300" dirty="0"/>
              <a:t> - The Cybersecurity Strategy is approved</a:t>
            </a:r>
            <a:r>
              <a:rPr lang="en-US" sz="1300" baseline="0" dirty="0"/>
              <a:t> by either the DoD or Service CIO, while the PPP is still signed by the Milestone Decision Authority.</a:t>
            </a:r>
          </a:p>
          <a:p>
            <a:r>
              <a:rPr lang="en-US" sz="1300" dirty="0"/>
              <a:t>The RMF Security Plan is another document required for program managers to create and it will be approved by the appropriate Service AO.</a:t>
            </a:r>
          </a:p>
          <a:p>
            <a:r>
              <a:rPr lang="en-US" sz="1300" dirty="0"/>
              <a:t>These documents are</a:t>
            </a:r>
            <a:r>
              <a:rPr lang="en-US" sz="1300" baseline="0" dirty="0"/>
              <a:t> critical to a program Cybersecurity approach and also test planning.  A sound Cybersecurity approach within these documents, each with a different approval authority, should lead eventually to a successful IATT and ATO signed by the AO.</a:t>
            </a:r>
            <a:endParaRPr lang="en-US" sz="1300" dirty="0"/>
          </a:p>
        </p:txBody>
      </p:sp>
      <p:sp>
        <p:nvSpPr>
          <p:cNvPr id="45060"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16B5193F-A8AA-43F9-9DD5-5C321092CC64}" type="slidenum">
              <a:rPr lang="en-US"/>
              <a:pPr/>
              <a:t>30</a:t>
            </a:fld>
            <a:endParaRPr lang="en-US"/>
          </a:p>
        </p:txBody>
      </p:sp>
    </p:spTree>
    <p:extLst>
      <p:ext uri="{BB962C8B-B14F-4D97-AF65-F5344CB8AC3E}">
        <p14:creationId xmlns:p14="http://schemas.microsoft.com/office/powerpoint/2010/main" val="237505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7AAB0-4DE0-44FD-B169-DEC79EEC8BC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38188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helps to identify the key</a:t>
            </a:r>
            <a:r>
              <a:rPr lang="en-US" baseline="0" dirty="0"/>
              <a:t> players in the process and also compares with the </a:t>
            </a:r>
            <a:r>
              <a:rPr lang="en-US" baseline="0"/>
              <a:t>older DIACAP and </a:t>
            </a:r>
            <a:r>
              <a:rPr lang="en-US" baseline="0" dirty="0"/>
              <a:t>RMF.</a:t>
            </a:r>
            <a:endParaRPr lang="en-US" dirty="0"/>
          </a:p>
        </p:txBody>
      </p:sp>
      <p:sp>
        <p:nvSpPr>
          <p:cNvPr id="4" name="Slide Number Placeholder 3"/>
          <p:cNvSpPr>
            <a:spLocks noGrp="1"/>
          </p:cNvSpPr>
          <p:nvPr>
            <p:ph type="sldNum" sz="quarter" idx="10"/>
          </p:nvPr>
        </p:nvSpPr>
        <p:spPr/>
        <p:txBody>
          <a:bodyPr/>
          <a:lstStyle/>
          <a:p>
            <a:fld id="{DF1D565A-367D-440B-B7A9-5F1C58D81CE5}" type="slidenum">
              <a:rPr lang="en-US" smtClean="0"/>
              <a:t>31</a:t>
            </a:fld>
            <a:endParaRPr lang="en-US"/>
          </a:p>
        </p:txBody>
      </p:sp>
    </p:spTree>
    <p:extLst>
      <p:ext uri="{BB962C8B-B14F-4D97-AF65-F5344CB8AC3E}">
        <p14:creationId xmlns:p14="http://schemas.microsoft.com/office/powerpoint/2010/main" val="2899941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2805">
              <a:defRPr/>
            </a:pPr>
            <a:r>
              <a:rPr lang="en-US" b="1" dirty="0"/>
              <a:t>This is no longer called Accreditation – it’s called authorization now. These are several of the authorizations that can be received.  There are others (such as Authorization to Connect).  Systems</a:t>
            </a:r>
            <a:r>
              <a:rPr lang="en-US" b="1" baseline="0" dirty="0"/>
              <a:t> cannot be operated or connected to a network, unless there is a valid/current ATO or IATT.</a:t>
            </a:r>
          </a:p>
          <a:p>
            <a:endParaRPr lang="en-US" b="1" dirty="0"/>
          </a:p>
          <a:p>
            <a:pPr defTabSz="952805">
              <a:defRPr/>
            </a:pPr>
            <a:r>
              <a:rPr lang="en-US" b="1" dirty="0"/>
              <a:t>Note:  DIACAP had ATO, IATO, and IATT.   Interim Authority to Operate (IATO) is</a:t>
            </a:r>
            <a:r>
              <a:rPr lang="en-US" b="1" baseline="0" dirty="0"/>
              <a:t> not really gone – it’s now called ATO with conditions.  ATO with conditions must be approved in writing by the DoD component CIO (this cannot be delegated lower). </a:t>
            </a:r>
            <a:r>
              <a:rPr lang="en-US" sz="1300" dirty="0"/>
              <a:t>The ATOs with conditions should specify an AO review period that is within 6 months of the authorization date. The POA&amp;M supporting this ATO documents identified vulnerabilities and specifies corrective actions to be completed before the review (from 8510.01 Encl. 6).</a:t>
            </a:r>
            <a:endParaRPr lang="en-US" b="1" baseline="0" dirty="0"/>
          </a:p>
          <a:p>
            <a:endParaRPr lang="en-US" b="1" dirty="0"/>
          </a:p>
          <a:p>
            <a:r>
              <a:rPr lang="en-US" b="1" dirty="0"/>
              <a:t>Testers and systems engineers need to plan for &amp; POM for the necessary actions/testing, so the necessary authorizations are received (in time to operate the system, field the system, conduct testing, etc.).  </a:t>
            </a:r>
          </a:p>
          <a:p>
            <a:r>
              <a:rPr lang="en-US" b="1" dirty="0"/>
              <a:t>Need an IATT in order to conduct testing – this can take awhile (under DIACAP this took 6-18 months, $50-150K, per Army testers in Huntsville) – so start the planning process early enough, to get the IATT prior to the test dates.</a:t>
            </a:r>
          </a:p>
          <a:p>
            <a:endParaRPr lang="en-US" b="1" dirty="0"/>
          </a:p>
          <a:p>
            <a:r>
              <a:rPr lang="en-US" b="1" dirty="0"/>
              <a:t>Reciprocity is a new concept under RMF.  The goal of reciprocity is to reduce the amount of</a:t>
            </a:r>
            <a:r>
              <a:rPr lang="en-US" b="1" baseline="0" dirty="0"/>
              <a:t> redundant work and testing.  If a system with a valid authorization is deployed – the authorization is “intended to be accepted by the receiving organization without adversely affecting the authorization of the deployed system or receiving enclave or site.”  See </a:t>
            </a:r>
            <a:r>
              <a:rPr lang="en-US" b="1" dirty="0" err="1"/>
              <a:t>DoDI</a:t>
            </a:r>
            <a:r>
              <a:rPr lang="en-US" b="1" dirty="0"/>
              <a:t> 8510.01 enclosure 5 for more details.</a:t>
            </a:r>
            <a:endParaRPr lang="en-US" dirty="0"/>
          </a:p>
        </p:txBody>
      </p:sp>
    </p:spTree>
    <p:extLst>
      <p:ext uri="{BB962C8B-B14F-4D97-AF65-F5344CB8AC3E}">
        <p14:creationId xmlns:p14="http://schemas.microsoft.com/office/powerpoint/2010/main" val="4178930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09974" y="4567474"/>
            <a:ext cx="6902026" cy="4526430"/>
          </a:xfrm>
        </p:spPr>
        <p:txBody>
          <a:bodyPr>
            <a:normAutofit/>
          </a:bodyPr>
          <a:lstStyle/>
          <a:p>
            <a:pPr>
              <a:defRPr/>
            </a:pPr>
            <a:r>
              <a:rPr lang="en-US" b="1" dirty="0"/>
              <a:t>Phase 1: Understand Cybersecurity Requirements (Starts early in program lifecycle, pre-MS A)</a:t>
            </a:r>
          </a:p>
          <a:p>
            <a:pPr>
              <a:defRPr/>
            </a:pPr>
            <a:r>
              <a:rPr lang="en-US" dirty="0"/>
              <a:t>Use early source documents to analyze Cybersecurity requirements (which may be specified or implied):</a:t>
            </a:r>
          </a:p>
          <a:p>
            <a:pPr marL="423379" indent="-178613">
              <a:buFont typeface="Arial" pitchFamily="34" charset="0"/>
              <a:buChar char="•"/>
              <a:defRPr/>
            </a:pPr>
            <a:r>
              <a:rPr lang="en-US" dirty="0"/>
              <a:t>JCIDS Documents - ICD, CDD</a:t>
            </a:r>
          </a:p>
          <a:p>
            <a:pPr marL="423379" indent="-178613">
              <a:buFont typeface="Arial" pitchFamily="34" charset="0"/>
              <a:buChar char="•"/>
              <a:defRPr/>
            </a:pPr>
            <a:r>
              <a:rPr lang="en-US" dirty="0"/>
              <a:t>System Engineering Documents - PPP, SEP, early tech specs</a:t>
            </a:r>
          </a:p>
          <a:p>
            <a:pPr marL="423379" indent="-178613">
              <a:buFont typeface="Arial" pitchFamily="34" charset="0"/>
              <a:buChar char="•"/>
              <a:defRPr/>
            </a:pPr>
            <a:r>
              <a:rPr lang="en-US" dirty="0"/>
              <a:t>Threat Information – STAR or CAPSTONE Threat Assessment</a:t>
            </a:r>
          </a:p>
          <a:p>
            <a:pPr marL="423379" indent="-178613">
              <a:buFont typeface="Arial" pitchFamily="34" charset="0"/>
              <a:buChar char="•"/>
              <a:defRPr/>
            </a:pPr>
            <a:r>
              <a:rPr lang="en-US" dirty="0"/>
              <a:t>Initial RMF security controls</a:t>
            </a:r>
          </a:p>
          <a:p>
            <a:pPr>
              <a:defRPr/>
            </a:pPr>
            <a:r>
              <a:rPr lang="en-US" dirty="0"/>
              <a:t>Review system architecture (SV-1, OV-1) to understand data exchanges and interfaces, understand mission roles (and criticality to success), and determine critical system components.</a:t>
            </a:r>
          </a:p>
          <a:p>
            <a:pPr>
              <a:defRPr/>
            </a:pPr>
            <a:r>
              <a:rPr lang="en-US" dirty="0"/>
              <a:t>The goal for this phase is to establish what Cybersecurity testing and infrastructure should be planned at each phase for the system under test (SUT) and to examine the Cybersecurity mechanisms that will be verified by the Security Test &amp; Evaluation (ST&amp;E) process. The DT evaluation framework should include Cybersecurity countermeasures and RMF security controls</a:t>
            </a:r>
            <a:r>
              <a:rPr lang="en-US" baseline="0" dirty="0"/>
              <a:t> as they are available</a:t>
            </a:r>
            <a:r>
              <a:rPr lang="en-US" dirty="0"/>
              <a:t>.</a:t>
            </a:r>
          </a:p>
          <a:p>
            <a:pPr defTabSz="952805">
              <a:defRPr/>
            </a:pPr>
            <a:r>
              <a:rPr lang="en-US" baseline="0" dirty="0"/>
              <a:t>The major reveal is the implied requirements.  If we do what we are doing today, we are only doing specified requirements.  Implied requirements are critical for Cybersecurity.  Where do you find the requirements?  SAP, etc.  Need have a full review of understanding the requirements, so when you prepare the T&amp;E strategy, you know what to test.</a:t>
            </a:r>
            <a:endParaRPr lang="en-US" dirty="0"/>
          </a:p>
        </p:txBody>
      </p:sp>
      <p:sp>
        <p:nvSpPr>
          <p:cNvPr id="46084"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34655296-630E-43CF-BB7D-0BFF72F81F4B}" type="slidenum">
              <a:rPr lang="en-US"/>
              <a:pPr/>
              <a:t>33</a:t>
            </a:fld>
            <a:endParaRPr lang="en-US"/>
          </a:p>
        </p:txBody>
      </p:sp>
    </p:spTree>
    <p:extLst>
      <p:ext uri="{BB962C8B-B14F-4D97-AF65-F5344CB8AC3E}">
        <p14:creationId xmlns:p14="http://schemas.microsoft.com/office/powerpoint/2010/main" val="2949050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09974" y="4567474"/>
            <a:ext cx="6902026" cy="4526430"/>
          </a:xfrm>
        </p:spPr>
        <p:txBody>
          <a:bodyPr>
            <a:normAutofit fontScale="92500" lnSpcReduction="10000"/>
          </a:bodyPr>
          <a:lstStyle/>
          <a:p>
            <a:pPr>
              <a:defRPr/>
            </a:pPr>
            <a:r>
              <a:rPr lang="en-US" b="1" dirty="0"/>
              <a:t>Phase 2: Characterize the Attack Surface (between MS B and MS C)</a:t>
            </a:r>
          </a:p>
          <a:p>
            <a:pPr>
              <a:defRPr/>
            </a:pPr>
            <a:r>
              <a:rPr lang="en-US" dirty="0"/>
              <a:t>Details:</a:t>
            </a:r>
          </a:p>
          <a:p>
            <a:pPr marL="423379" indent="-178613">
              <a:buFont typeface="Arial" pitchFamily="34" charset="0"/>
              <a:buChar char="•"/>
              <a:defRPr/>
            </a:pPr>
            <a:r>
              <a:rPr lang="en-US" dirty="0"/>
              <a:t>Cybersecurity assessment of </a:t>
            </a:r>
            <a:r>
              <a:rPr lang="en-US" b="1" dirty="0"/>
              <a:t>components and sub-systems </a:t>
            </a:r>
            <a:r>
              <a:rPr lang="en-US" dirty="0"/>
              <a:t>via vulnerability testing</a:t>
            </a:r>
          </a:p>
          <a:p>
            <a:pPr marL="423379" indent="-178613">
              <a:buFont typeface="Arial" pitchFamily="34" charset="0"/>
              <a:buChar char="•"/>
              <a:defRPr/>
            </a:pPr>
            <a:r>
              <a:rPr lang="en-US" dirty="0"/>
              <a:t>Compliance scans (e.g. Standard Technical Implementation Guidance, STIGS)</a:t>
            </a:r>
          </a:p>
          <a:p>
            <a:pPr marL="423379" indent="-178613">
              <a:buFont typeface="Arial" pitchFamily="34" charset="0"/>
              <a:buChar char="•"/>
              <a:defRPr/>
            </a:pPr>
            <a:r>
              <a:rPr lang="en-US" dirty="0"/>
              <a:t>Testing for compliance with technical specifications described in systems engineering documents</a:t>
            </a:r>
          </a:p>
          <a:p>
            <a:pPr marL="423379" indent="-178613">
              <a:buFont typeface="Arial" pitchFamily="34" charset="0"/>
              <a:buChar char="•"/>
              <a:defRPr/>
            </a:pPr>
            <a:r>
              <a:rPr lang="en-US" dirty="0"/>
              <a:t>Examination of integrated system components in a system integration lab (SIL)</a:t>
            </a:r>
          </a:p>
          <a:p>
            <a:pPr marL="423379" indent="-178613">
              <a:buFont typeface="Arial" pitchFamily="34" charset="0"/>
              <a:buChar char="•"/>
              <a:defRPr/>
            </a:pPr>
            <a:r>
              <a:rPr lang="en-US" dirty="0"/>
              <a:t>Early Cybersecurity testing performed by Contractor T&amp;E (CT&amp;E) with results examined by the Developmental Test Teams.</a:t>
            </a:r>
          </a:p>
          <a:p>
            <a:pPr marL="423379" indent="-178613">
              <a:buFont typeface="Arial" pitchFamily="34" charset="0"/>
              <a:buChar char="•"/>
              <a:defRPr/>
            </a:pPr>
            <a:r>
              <a:rPr lang="en-US" dirty="0"/>
              <a:t>Vulnerabilities that surface during this</a:t>
            </a:r>
            <a:r>
              <a:rPr lang="en-US" baseline="0" dirty="0"/>
              <a:t> phase</a:t>
            </a:r>
            <a:r>
              <a:rPr lang="en-US" dirty="0"/>
              <a:t> should follow a cycle of “test-fix-test-fix” until they are remediated. </a:t>
            </a:r>
          </a:p>
          <a:p>
            <a:pPr>
              <a:defRPr/>
            </a:pPr>
            <a:endParaRPr lang="en-US" dirty="0"/>
          </a:p>
          <a:p>
            <a:pPr lvl="1"/>
            <a:r>
              <a:rPr lang="en-US" sz="1500" dirty="0"/>
              <a:t>System interfaces collectively contribute to the overall cyber-attack surface. The Chief Developmental Tester, test team, and Cybersecurity SMEs, as needed, should examine the system architecture to find avenues of cyber-attack and assess how likely those avenues may be exploited by an attacker.  This will include identifying implied Cybersecurity requirements that may not be stated in the design documents, but arise from technology choices, such as the use of COTS/GOTS, planned system interfaces, and protocols.</a:t>
            </a:r>
          </a:p>
          <a:p>
            <a:pPr lvl="1"/>
            <a:endParaRPr lang="en-US" sz="1000" dirty="0"/>
          </a:p>
          <a:p>
            <a:pPr lvl="1"/>
            <a:r>
              <a:rPr lang="en-US" sz="1500" dirty="0"/>
              <a:t>The Chief Developmental Tester should take advantage of component subject matter expertise (e.g., Blue Team / Red Team representatives), key system documentation (e.g., SV-1, SV-6, and OV-6 documents) operational concepts, and RMF artifacts, such as relevant Security Technical Implementation Guides (STIGs) (reference </a:t>
            </a:r>
            <a:r>
              <a:rPr lang="en-US" sz="1500" u="sng" dirty="0">
                <a:hlinkClick r:id="rId3"/>
              </a:rPr>
              <a:t>http://iase.disa.mil/stigs/</a:t>
            </a:r>
            <a:r>
              <a:rPr lang="en-US" sz="1500" dirty="0"/>
              <a:t> for more information).  </a:t>
            </a:r>
            <a:endParaRPr lang="en-US" dirty="0"/>
          </a:p>
        </p:txBody>
      </p:sp>
      <p:sp>
        <p:nvSpPr>
          <p:cNvPr id="47108"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1D07276C-7F05-4525-B4F2-B63DD36F11CF}" type="slidenum">
              <a:rPr lang="en-US"/>
              <a:pPr/>
              <a:t>34</a:t>
            </a:fld>
            <a:endParaRPr lang="en-US"/>
          </a:p>
        </p:txBody>
      </p:sp>
    </p:spTree>
    <p:extLst>
      <p:ext uri="{BB962C8B-B14F-4D97-AF65-F5344CB8AC3E}">
        <p14:creationId xmlns:p14="http://schemas.microsoft.com/office/powerpoint/2010/main" val="140276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09974" y="4567474"/>
            <a:ext cx="6902026" cy="4526430"/>
          </a:xfrm>
        </p:spPr>
        <p:txBody>
          <a:bodyPr>
            <a:normAutofit lnSpcReduction="10000"/>
          </a:bodyPr>
          <a:lstStyle/>
          <a:p>
            <a:pPr marL="244766">
              <a:defRPr/>
            </a:pPr>
            <a:r>
              <a:rPr lang="en-US" b="1" dirty="0"/>
              <a:t>Phase 3: Cooperative Vulnerability Identification</a:t>
            </a:r>
          </a:p>
          <a:p>
            <a:pPr marL="244766">
              <a:defRPr/>
            </a:pPr>
            <a:endParaRPr lang="en-US" dirty="0"/>
          </a:p>
          <a:p>
            <a:pPr marL="244766">
              <a:defRPr/>
            </a:pPr>
            <a:r>
              <a:rPr lang="en-US" dirty="0"/>
              <a:t>This phase involves blue</a:t>
            </a:r>
            <a:r>
              <a:rPr lang="en-US" baseline="0" dirty="0"/>
              <a:t> team testing to assist in </a:t>
            </a:r>
            <a:r>
              <a:rPr lang="en-US" dirty="0"/>
              <a:t>determining what potential actions our</a:t>
            </a:r>
            <a:r>
              <a:rPr lang="en-US" baseline="0" dirty="0"/>
              <a:t> adversaries might take, and to fully understand the Cybersecurity Kill Chain.</a:t>
            </a:r>
          </a:p>
          <a:p>
            <a:pPr marL="244766">
              <a:defRPr/>
            </a:pPr>
            <a:endParaRPr lang="en-US" baseline="0" dirty="0"/>
          </a:p>
          <a:p>
            <a:pPr>
              <a:defRPr/>
            </a:pPr>
            <a:r>
              <a:rPr lang="en-US" dirty="0"/>
              <a:t>Details:</a:t>
            </a:r>
          </a:p>
          <a:p>
            <a:pPr marL="423379" indent="-178613">
              <a:buFont typeface="Arial" pitchFamily="34" charset="0"/>
              <a:buChar char="•"/>
              <a:defRPr/>
            </a:pPr>
            <a:r>
              <a:rPr lang="en-US" dirty="0"/>
              <a:t>Cybersecurity assessment of </a:t>
            </a:r>
            <a:r>
              <a:rPr lang="en-US" b="1" dirty="0"/>
              <a:t>components and sub-systems </a:t>
            </a:r>
            <a:r>
              <a:rPr lang="en-US" dirty="0"/>
              <a:t>via vulnerability testing</a:t>
            </a:r>
          </a:p>
          <a:p>
            <a:pPr marL="423379" indent="-178613">
              <a:buFont typeface="Arial" pitchFamily="34" charset="0"/>
              <a:buChar char="•"/>
              <a:defRPr/>
            </a:pPr>
            <a:r>
              <a:rPr lang="en-US" dirty="0"/>
              <a:t>Compliance scans (e.g. Standard Technical Implementation Guidance, STIGS)</a:t>
            </a:r>
          </a:p>
          <a:p>
            <a:pPr marL="423379" indent="-178613">
              <a:buFont typeface="Arial" pitchFamily="34" charset="0"/>
              <a:buChar char="•"/>
              <a:defRPr/>
            </a:pPr>
            <a:r>
              <a:rPr lang="en-US" dirty="0"/>
              <a:t>Testing for compliance with technical specifications described in systems engineering documents</a:t>
            </a:r>
          </a:p>
          <a:p>
            <a:pPr marL="423379" indent="-178613">
              <a:buFont typeface="Arial" pitchFamily="34" charset="0"/>
              <a:buChar char="•"/>
              <a:defRPr/>
            </a:pPr>
            <a:r>
              <a:rPr lang="en-US" dirty="0"/>
              <a:t>Examination of integrated system components in a system integration lab (SIL)</a:t>
            </a:r>
          </a:p>
          <a:p>
            <a:pPr marL="423379" indent="-178613">
              <a:buFont typeface="Arial" pitchFamily="34" charset="0"/>
              <a:buChar char="•"/>
              <a:defRPr/>
            </a:pPr>
            <a:r>
              <a:rPr lang="en-US" dirty="0"/>
              <a:t>Early Cybersecurity testing performed by Contractor T&amp;E (CT&amp;E) with results examined by the Developmental Test Teams.</a:t>
            </a:r>
          </a:p>
          <a:p>
            <a:pPr marL="423379" indent="-178613">
              <a:buFont typeface="Arial" pitchFamily="34" charset="0"/>
              <a:buChar char="•"/>
              <a:defRPr/>
            </a:pPr>
            <a:r>
              <a:rPr lang="en-US" dirty="0"/>
              <a:t>Vulnerabilities that surface during this phase should follow a cycle of “test-fix-test-fix” until they are remediated. </a:t>
            </a:r>
          </a:p>
          <a:p>
            <a:pPr marL="244766" defTabSz="952805">
              <a:defRPr/>
            </a:pPr>
            <a:r>
              <a:rPr lang="en-US" b="1" dirty="0"/>
              <a:t>A Cybersecurity Kill Chain:   </a:t>
            </a:r>
            <a:r>
              <a:rPr lang="en-US" dirty="0"/>
              <a:t>A sequence of actions performed by a specified threat adversary that executes cyber intrusions with specific objectives, such as data theft. Although there are variations of the kill chain, the typical adversary stages include: reconnaissance, </a:t>
            </a:r>
            <a:r>
              <a:rPr lang="en-US" dirty="0" err="1"/>
              <a:t>weaponization</a:t>
            </a:r>
            <a:r>
              <a:rPr lang="en-US" dirty="0"/>
              <a:t>, delivery, exploitation, control, execution, &amp; persistence.</a:t>
            </a:r>
          </a:p>
          <a:p>
            <a:pPr marL="244766">
              <a:defRPr/>
            </a:pPr>
            <a:endParaRPr lang="en-US" dirty="0"/>
          </a:p>
          <a:p>
            <a:pPr marL="244766">
              <a:defRPr/>
            </a:pPr>
            <a:r>
              <a:rPr lang="en-US" baseline="0" dirty="0"/>
              <a:t>B</a:t>
            </a:r>
            <a:r>
              <a:rPr lang="en-US" dirty="0"/>
              <a:t>egins after Milestone B (after you have something to test).  This</a:t>
            </a:r>
            <a:r>
              <a:rPr lang="en-US" baseline="0" dirty="0"/>
              <a:t> phase i</a:t>
            </a:r>
            <a:r>
              <a:rPr lang="en-US" dirty="0"/>
              <a:t>ncludes a Blue Team vulnerability assessment (DT&amp;E).  The Blue team can do hands-on testing, look at relevant information, interview personnel, etc. to determine the vulnerabilities of the system.  The vulnerability assessment is performed during Technology Maturation and Risk Reduction Phase, so input (based on the results of the vulnerability assessment) can be</a:t>
            </a:r>
            <a:r>
              <a:rPr lang="en-US" baseline="0" dirty="0"/>
              <a:t> provided prior to CDR.</a:t>
            </a:r>
          </a:p>
          <a:p>
            <a:pPr marL="244766">
              <a:defRPr/>
            </a:pPr>
            <a:endParaRPr lang="en-US" baseline="0" dirty="0"/>
          </a:p>
          <a:p>
            <a:pPr marL="244766">
              <a:defRPr/>
            </a:pPr>
            <a:r>
              <a:rPr lang="en-US" baseline="0" dirty="0"/>
              <a:t>The next slide gives more information about Blue Team vulnerability assessments.</a:t>
            </a:r>
            <a:endParaRPr lang="en-US" dirty="0"/>
          </a:p>
        </p:txBody>
      </p:sp>
      <p:sp>
        <p:nvSpPr>
          <p:cNvPr id="48132"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3269D3C3-D651-4B3D-BF7D-F206AF1469D8}" type="slidenum">
              <a:rPr lang="en-US"/>
              <a:pPr/>
              <a:t>35</a:t>
            </a:fld>
            <a:endParaRPr lang="en-US"/>
          </a:p>
        </p:txBody>
      </p:sp>
    </p:spTree>
    <p:extLst>
      <p:ext uri="{BB962C8B-B14F-4D97-AF65-F5344CB8AC3E}">
        <p14:creationId xmlns:p14="http://schemas.microsoft.com/office/powerpoint/2010/main" val="1862780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some of the differences between </a:t>
            </a:r>
            <a:r>
              <a:rPr lang="en-US" baseline="0" dirty="0"/>
              <a:t>Blue Team Vulnerability Assessments, and Red Team threat representative testing.</a:t>
            </a:r>
          </a:p>
          <a:p>
            <a:endParaRPr lang="en-US" baseline="0" dirty="0"/>
          </a:p>
          <a:p>
            <a:r>
              <a:rPr lang="en-US" baseline="0" dirty="0"/>
              <a:t>Blue Teams do vulnerability assessments (comprehensive testing) with the full knowledge and cooperation of the Program Office.</a:t>
            </a:r>
          </a:p>
          <a:p>
            <a:endParaRPr lang="en-US" baseline="0" dirty="0"/>
          </a:p>
          <a:p>
            <a:r>
              <a:rPr lang="en-US" baseline="0" dirty="0"/>
              <a:t>Red teams covertly perform adversary actions (NOT comprehensive testing); this testing will also be established by the Program Office, but once started will provide minimal details to the Program Office until it is complete.</a:t>
            </a:r>
            <a:endParaRPr lang="en-US" dirty="0"/>
          </a:p>
        </p:txBody>
      </p:sp>
      <p:sp>
        <p:nvSpPr>
          <p:cNvPr id="4" name="Slide Number Placeholder 3"/>
          <p:cNvSpPr>
            <a:spLocks noGrp="1"/>
          </p:cNvSpPr>
          <p:nvPr>
            <p:ph type="sldNum" sz="quarter" idx="10"/>
          </p:nvPr>
        </p:nvSpPr>
        <p:spPr/>
        <p:txBody>
          <a:bodyPr/>
          <a:lstStyle/>
          <a:p>
            <a:fld id="{DF1D565A-367D-440B-B7A9-5F1C58D81CE5}" type="slidenum">
              <a:rPr lang="en-US" smtClean="0"/>
              <a:t>36</a:t>
            </a:fld>
            <a:endParaRPr lang="en-US"/>
          </a:p>
        </p:txBody>
      </p:sp>
    </p:spTree>
    <p:extLst>
      <p:ext uri="{BB962C8B-B14F-4D97-AF65-F5344CB8AC3E}">
        <p14:creationId xmlns:p14="http://schemas.microsoft.com/office/powerpoint/2010/main" val="1397857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09974" y="4567474"/>
            <a:ext cx="6902026" cy="4526430"/>
          </a:xfrm>
        </p:spPr>
        <p:txBody>
          <a:bodyPr>
            <a:normAutofit/>
          </a:bodyPr>
          <a:lstStyle/>
          <a:p>
            <a:pPr>
              <a:defRPr/>
            </a:pPr>
            <a:r>
              <a:rPr lang="en-US" dirty="0"/>
              <a:t>Phase 4 includes an end-to-end DT&amp;E adversarial</a:t>
            </a:r>
            <a:r>
              <a:rPr lang="en-US" baseline="0" dirty="0"/>
              <a:t> </a:t>
            </a:r>
            <a:r>
              <a:rPr lang="en-US" dirty="0"/>
              <a:t>assessment.  The assessment should be as realistic and/or representative as possible (realistic threats, representative operating environment, etc.).  Purpose is to evaluate the effect of cyber attacks against the system.</a:t>
            </a:r>
          </a:p>
          <a:p>
            <a:pPr>
              <a:defRPr/>
            </a:pPr>
            <a:endParaRPr lang="en-US" dirty="0"/>
          </a:p>
          <a:p>
            <a:pPr>
              <a:defRPr/>
            </a:pPr>
            <a:r>
              <a:rPr lang="en-US" dirty="0"/>
              <a:t>Note that the rules of engagement (including Red Team actions that are permitted/not permitted) are decided ahead of time.</a:t>
            </a:r>
          </a:p>
        </p:txBody>
      </p:sp>
      <p:sp>
        <p:nvSpPr>
          <p:cNvPr id="50180"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D5FA7487-F93C-4804-B06B-2ED3E49FD6C5}" type="slidenum">
              <a:rPr lang="en-US"/>
              <a:pPr/>
              <a:t>37</a:t>
            </a:fld>
            <a:endParaRPr lang="en-US"/>
          </a:p>
        </p:txBody>
      </p:sp>
    </p:spTree>
    <p:extLst>
      <p:ext uri="{BB962C8B-B14F-4D97-AF65-F5344CB8AC3E}">
        <p14:creationId xmlns:p14="http://schemas.microsoft.com/office/powerpoint/2010/main" val="759501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800" dirty="0"/>
              <a:t>The</a:t>
            </a:r>
            <a:r>
              <a:rPr lang="en-US" sz="1800" baseline="0" dirty="0"/>
              <a:t> next two Cybersecurity T&amp;E phases we will discuss are part of operational test.  </a:t>
            </a:r>
          </a:p>
          <a:p>
            <a:pPr marL="0" marR="0" indent="0" algn="l" defTabSz="914400" rtl="0" eaLnBrk="1" fontAlgn="auto" latinLnBrk="0" hangingPunct="1">
              <a:lnSpc>
                <a:spcPct val="100000"/>
              </a:lnSpc>
              <a:spcBef>
                <a:spcPts val="1200"/>
              </a:spcBef>
              <a:spcAft>
                <a:spcPts val="0"/>
              </a:spcAft>
              <a:buClrTx/>
              <a:buSzTx/>
              <a:buFontTx/>
              <a:buNone/>
              <a:tabLst/>
              <a:defRPr/>
            </a:pPr>
            <a:endParaRPr lang="en-US" sz="1800" baseline="0" dirty="0"/>
          </a:p>
          <a:p>
            <a:pPr marL="0" marR="0" indent="0" algn="l" defTabSz="914400" rtl="0" eaLnBrk="1" fontAlgn="auto" latinLnBrk="0" hangingPunct="1">
              <a:lnSpc>
                <a:spcPct val="100000"/>
              </a:lnSpc>
              <a:spcBef>
                <a:spcPts val="1200"/>
              </a:spcBef>
              <a:spcAft>
                <a:spcPts val="0"/>
              </a:spcAft>
              <a:buClrTx/>
              <a:buSzTx/>
              <a:buFontTx/>
              <a:buNone/>
              <a:tabLst/>
              <a:defRPr/>
            </a:pPr>
            <a:r>
              <a:rPr lang="en-US" sz="1800" baseline="0" dirty="0"/>
              <a:t>Policy for this is defined in the </a:t>
            </a:r>
            <a:r>
              <a:rPr lang="en-US" sz="1800" dirty="0"/>
              <a:t>Memo - DOT&amp;E Procedures for OT&amp;E of Cybersecurity in Acquisition Programs (August 2014) that provides new procedures that supersede previously issued DOT&amp;E guidance from 2009/2010/2013</a:t>
            </a:r>
          </a:p>
          <a:p>
            <a:pPr>
              <a:spcBef>
                <a:spcPts val="1200"/>
              </a:spcBef>
            </a:pPr>
            <a:endParaRPr lang="en-US" sz="1800" dirty="0"/>
          </a:p>
          <a:p>
            <a:pPr>
              <a:spcBef>
                <a:spcPts val="1200"/>
              </a:spcBef>
            </a:pPr>
            <a:r>
              <a:rPr lang="en-US" sz="1800" dirty="0"/>
              <a:t>The memo describes the last two phases in the Cybersecurity T&amp;E process:</a:t>
            </a:r>
          </a:p>
          <a:p>
            <a:pPr lvl="1"/>
            <a:r>
              <a:rPr lang="en-US" dirty="0"/>
              <a:t>Cooperative and comprehensive  assessment to identify vulnerabilities (and correct  if possible)</a:t>
            </a:r>
          </a:p>
          <a:p>
            <a:pPr lvl="1"/>
            <a:r>
              <a:rPr lang="en-US" dirty="0"/>
              <a:t>Threat-representative adversarial assessment for mission effects</a:t>
            </a:r>
          </a:p>
          <a:p>
            <a:pPr>
              <a:spcBef>
                <a:spcPts val="1200"/>
              </a:spcBef>
            </a:pPr>
            <a:endParaRPr lang="en-US" sz="1800" dirty="0"/>
          </a:p>
          <a:p>
            <a:pPr>
              <a:spcBef>
                <a:spcPts val="1200"/>
              </a:spcBef>
            </a:pPr>
            <a:r>
              <a:rPr lang="en-US" sz="1800" dirty="0"/>
              <a:t>Provides specific direction on minimum data OTAs should collect</a:t>
            </a:r>
          </a:p>
          <a:p>
            <a:pPr lvl="1"/>
            <a:r>
              <a:rPr lang="en-US" dirty="0"/>
              <a:t>Supports independent analysis by DOT&amp;E</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99"/>
                </a:solidFill>
              </a:rPr>
              <a:t>The results of the Cybersecurity OT&amp;E will help determine operational effectiveness, suitability, and survivability.</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DF1D565A-367D-440B-B7A9-5F1C58D81CE5}" type="slidenum">
              <a:rPr lang="en-US" smtClean="0"/>
              <a:t>38</a:t>
            </a:fld>
            <a:endParaRPr lang="en-US"/>
          </a:p>
        </p:txBody>
      </p:sp>
    </p:spTree>
    <p:extLst>
      <p:ext uri="{BB962C8B-B14F-4D97-AF65-F5344CB8AC3E}">
        <p14:creationId xmlns:p14="http://schemas.microsoft.com/office/powerpoint/2010/main" val="3534544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09974" y="4567474"/>
            <a:ext cx="6902026" cy="4526430"/>
          </a:xfrm>
        </p:spPr>
        <p:txBody>
          <a:bodyPr>
            <a:normAutofit/>
          </a:bodyPr>
          <a:lstStyle/>
          <a:p>
            <a:pPr>
              <a:defRPr/>
            </a:pPr>
            <a:r>
              <a:rPr lang="en-US" dirty="0"/>
              <a:t>This phase, cooperative vulnerability and penetration assessment, consists of a cyber vulnerability evaluation (OT&amp;E),</a:t>
            </a:r>
            <a:r>
              <a:rPr lang="en-US" baseline="0" dirty="0"/>
              <a:t> conducted by red and/or blue teams.  This can occur before or after Milestone C (should begin as soon as there is an ATO or IATT on operationally representative networks).</a:t>
            </a:r>
          </a:p>
          <a:p>
            <a:pPr>
              <a:defRPr/>
            </a:pPr>
            <a:r>
              <a:rPr lang="en-US" baseline="0" dirty="0"/>
              <a:t>Schedule the evaluation to allow time after the evaluation to fix things that are found.</a:t>
            </a:r>
          </a:p>
          <a:p>
            <a:pPr>
              <a:defRPr/>
            </a:pPr>
            <a:endParaRPr lang="en-US" dirty="0"/>
          </a:p>
          <a:p>
            <a:pPr>
              <a:defRPr/>
            </a:pPr>
            <a:endParaRPr lang="en-US" dirty="0"/>
          </a:p>
        </p:txBody>
      </p:sp>
      <p:sp>
        <p:nvSpPr>
          <p:cNvPr id="51204"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0FE29F0E-FD23-4397-B6FD-4FF93DA89BAA}" type="slidenum">
              <a:rPr lang="en-US"/>
              <a:pPr/>
              <a:t>39</a:t>
            </a:fld>
            <a:endParaRPr lang="en-US"/>
          </a:p>
        </p:txBody>
      </p:sp>
    </p:spTree>
    <p:extLst>
      <p:ext uri="{BB962C8B-B14F-4D97-AF65-F5344CB8AC3E}">
        <p14:creationId xmlns:p14="http://schemas.microsoft.com/office/powerpoint/2010/main" val="1643248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209974" y="4567474"/>
            <a:ext cx="6902026" cy="4526430"/>
          </a:xfrm>
        </p:spPr>
        <p:txBody>
          <a:bodyPr>
            <a:normAutofit/>
          </a:bodyPr>
          <a:lstStyle/>
          <a:p>
            <a:pPr>
              <a:defRPr/>
            </a:pPr>
            <a:r>
              <a:rPr lang="en-US" dirty="0"/>
              <a:t>This phase consists of a (red team) adversarial assessment, conducted during or in support of IOT&amp;E.  Since this</a:t>
            </a:r>
            <a:r>
              <a:rPr lang="en-US" baseline="0" dirty="0"/>
              <a:t> is part of the IOT&amp;E, must have a production representative system, with operational environment and realistic threats.  </a:t>
            </a:r>
          </a:p>
          <a:p>
            <a:pPr>
              <a:defRPr/>
            </a:pPr>
            <a:r>
              <a:rPr lang="en-US" baseline="0" dirty="0"/>
              <a:t>Goal is to discover whether the system/system administrators can withstand, detect, properly react to, and recover from cyber-attacks.  “React” means to take appropriate actions.</a:t>
            </a:r>
            <a:endParaRPr lang="en-US" dirty="0"/>
          </a:p>
        </p:txBody>
      </p:sp>
      <p:sp>
        <p:nvSpPr>
          <p:cNvPr id="52228" name="Slide Number Placeholder 3"/>
          <p:cNvSpPr>
            <a:spLocks noGrp="1"/>
          </p:cNvSpPr>
          <p:nvPr>
            <p:ph type="sldNum" sz="quarter" idx="4294967295"/>
          </p:nvPr>
        </p:nvSpPr>
        <p:spPr bwMode="auto">
          <a:xfrm>
            <a:off x="4143587" y="9131664"/>
            <a:ext cx="3169920" cy="481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bg1"/>
                </a:solidFill>
                <a:latin typeface="Arial" charset="0"/>
              </a:defRPr>
            </a:lvl1pPr>
            <a:lvl2pPr marL="774154" indent="-297752">
              <a:defRPr sz="1300" b="1">
                <a:solidFill>
                  <a:schemeClr val="bg1"/>
                </a:solidFill>
                <a:latin typeface="Arial" charset="0"/>
              </a:defRPr>
            </a:lvl2pPr>
            <a:lvl3pPr marL="1191006" indent="-238201">
              <a:defRPr sz="1300" b="1">
                <a:solidFill>
                  <a:schemeClr val="bg1"/>
                </a:solidFill>
                <a:latin typeface="Arial" charset="0"/>
              </a:defRPr>
            </a:lvl3pPr>
            <a:lvl4pPr marL="1667408" indent="-238201">
              <a:defRPr sz="1300" b="1">
                <a:solidFill>
                  <a:schemeClr val="bg1"/>
                </a:solidFill>
                <a:latin typeface="Arial" charset="0"/>
              </a:defRPr>
            </a:lvl4pPr>
            <a:lvl5pPr marL="2143811" indent="-238201">
              <a:defRPr sz="1300" b="1">
                <a:solidFill>
                  <a:schemeClr val="bg1"/>
                </a:solidFill>
                <a:latin typeface="Arial" charset="0"/>
              </a:defRPr>
            </a:lvl5pPr>
            <a:lvl6pPr marL="2620213" indent="-238201" algn="ctr" eaLnBrk="0" fontAlgn="base" hangingPunct="0">
              <a:spcBef>
                <a:spcPct val="0"/>
              </a:spcBef>
              <a:spcAft>
                <a:spcPct val="0"/>
              </a:spcAft>
              <a:defRPr sz="1300" b="1">
                <a:solidFill>
                  <a:schemeClr val="bg1"/>
                </a:solidFill>
                <a:latin typeface="Arial" charset="0"/>
              </a:defRPr>
            </a:lvl6pPr>
            <a:lvl7pPr marL="3096616" indent="-238201" algn="ctr" eaLnBrk="0" fontAlgn="base" hangingPunct="0">
              <a:spcBef>
                <a:spcPct val="0"/>
              </a:spcBef>
              <a:spcAft>
                <a:spcPct val="0"/>
              </a:spcAft>
              <a:defRPr sz="1300" b="1">
                <a:solidFill>
                  <a:schemeClr val="bg1"/>
                </a:solidFill>
                <a:latin typeface="Arial" charset="0"/>
              </a:defRPr>
            </a:lvl7pPr>
            <a:lvl8pPr marL="3573018" indent="-238201" algn="ctr" eaLnBrk="0" fontAlgn="base" hangingPunct="0">
              <a:spcBef>
                <a:spcPct val="0"/>
              </a:spcBef>
              <a:spcAft>
                <a:spcPct val="0"/>
              </a:spcAft>
              <a:defRPr sz="1300" b="1">
                <a:solidFill>
                  <a:schemeClr val="bg1"/>
                </a:solidFill>
                <a:latin typeface="Arial" charset="0"/>
              </a:defRPr>
            </a:lvl8pPr>
            <a:lvl9pPr marL="4049420" indent="-238201" algn="ctr" eaLnBrk="0" fontAlgn="base" hangingPunct="0">
              <a:spcBef>
                <a:spcPct val="0"/>
              </a:spcBef>
              <a:spcAft>
                <a:spcPct val="0"/>
              </a:spcAft>
              <a:defRPr sz="1300" b="1">
                <a:solidFill>
                  <a:schemeClr val="bg1"/>
                </a:solidFill>
                <a:latin typeface="Arial" charset="0"/>
              </a:defRPr>
            </a:lvl9pPr>
          </a:lstStyle>
          <a:p>
            <a:fld id="{335FCF47-F6CB-42A2-ABDE-E81701FC931C}" type="slidenum">
              <a:rPr lang="en-US"/>
              <a:pPr/>
              <a:t>40</a:t>
            </a:fld>
            <a:endParaRPr lang="en-US"/>
          </a:p>
        </p:txBody>
      </p:sp>
    </p:spTree>
    <p:extLst>
      <p:ext uri="{BB962C8B-B14F-4D97-AF65-F5344CB8AC3E}">
        <p14:creationId xmlns:p14="http://schemas.microsoft.com/office/powerpoint/2010/main" val="25258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4</a:t>
            </a:fld>
            <a:endParaRPr lang="en-US"/>
          </a:p>
        </p:txBody>
      </p:sp>
    </p:spTree>
    <p:extLst>
      <p:ext uri="{BB962C8B-B14F-4D97-AF65-F5344CB8AC3E}">
        <p14:creationId xmlns:p14="http://schemas.microsoft.com/office/powerpoint/2010/main" val="2783957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D565A-367D-440B-B7A9-5F1C58D81CE5}" type="slidenum">
              <a:rPr lang="en-US" smtClean="0"/>
              <a:t>41</a:t>
            </a:fld>
            <a:endParaRPr lang="en-US"/>
          </a:p>
        </p:txBody>
      </p:sp>
    </p:spTree>
    <p:extLst>
      <p:ext uri="{BB962C8B-B14F-4D97-AF65-F5344CB8AC3E}">
        <p14:creationId xmlns:p14="http://schemas.microsoft.com/office/powerpoint/2010/main" val="3162777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704" eaLnBrk="0" hangingPunct="0">
              <a:defRPr/>
            </a:pPr>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42</a:t>
            </a:fld>
            <a:endParaRPr lang="en-US" dirty="0"/>
          </a:p>
        </p:txBody>
      </p:sp>
    </p:spTree>
    <p:extLst>
      <p:ext uri="{BB962C8B-B14F-4D97-AF65-F5344CB8AC3E}">
        <p14:creationId xmlns:p14="http://schemas.microsoft.com/office/powerpoint/2010/main" val="3915655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704" eaLnBrk="0" hangingPunct="0">
              <a:defRPr/>
            </a:pPr>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43</a:t>
            </a:fld>
            <a:endParaRPr lang="en-US" dirty="0"/>
          </a:p>
        </p:txBody>
      </p:sp>
    </p:spTree>
    <p:extLst>
      <p:ext uri="{BB962C8B-B14F-4D97-AF65-F5344CB8AC3E}">
        <p14:creationId xmlns:p14="http://schemas.microsoft.com/office/powerpoint/2010/main" val="3648105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704" eaLnBrk="0" hangingPunct="0">
              <a:defRPr/>
            </a:pPr>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44</a:t>
            </a:fld>
            <a:endParaRPr lang="en-US" dirty="0"/>
          </a:p>
        </p:txBody>
      </p:sp>
    </p:spTree>
    <p:extLst>
      <p:ext uri="{BB962C8B-B14F-4D97-AF65-F5344CB8AC3E}">
        <p14:creationId xmlns:p14="http://schemas.microsoft.com/office/powerpoint/2010/main" val="2367038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704" eaLnBrk="0" hangingPunct="0">
              <a:defRPr/>
            </a:pPr>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45</a:t>
            </a:fld>
            <a:endParaRPr lang="en-US" dirty="0"/>
          </a:p>
        </p:txBody>
      </p:sp>
    </p:spTree>
    <p:extLst>
      <p:ext uri="{BB962C8B-B14F-4D97-AF65-F5344CB8AC3E}">
        <p14:creationId xmlns:p14="http://schemas.microsoft.com/office/powerpoint/2010/main" val="1710225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704" eaLnBrk="0" hangingPunct="0">
              <a:defRPr/>
            </a:pPr>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46</a:t>
            </a:fld>
            <a:endParaRPr lang="en-US" dirty="0"/>
          </a:p>
        </p:txBody>
      </p:sp>
    </p:spTree>
    <p:extLst>
      <p:ext uri="{BB962C8B-B14F-4D97-AF65-F5344CB8AC3E}">
        <p14:creationId xmlns:p14="http://schemas.microsoft.com/office/powerpoint/2010/main" val="919878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704" eaLnBrk="0" hangingPunct="0">
              <a:defRPr/>
            </a:pPr>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47</a:t>
            </a:fld>
            <a:endParaRPr lang="en-US" dirty="0"/>
          </a:p>
        </p:txBody>
      </p:sp>
    </p:spTree>
    <p:extLst>
      <p:ext uri="{BB962C8B-B14F-4D97-AF65-F5344CB8AC3E}">
        <p14:creationId xmlns:p14="http://schemas.microsoft.com/office/powerpoint/2010/main" val="3540873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48</a:t>
            </a:fld>
            <a:endParaRPr lang="en-US"/>
          </a:p>
        </p:txBody>
      </p:sp>
    </p:spTree>
    <p:extLst>
      <p:ext uri="{BB962C8B-B14F-4D97-AF65-F5344CB8AC3E}">
        <p14:creationId xmlns:p14="http://schemas.microsoft.com/office/powerpoint/2010/main" val="718837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some of the differences between </a:t>
            </a:r>
            <a:r>
              <a:rPr lang="en-US" baseline="0" dirty="0"/>
              <a:t>Blue Team Vulnerability Assessments, and Red Team threat representative testing.</a:t>
            </a:r>
          </a:p>
          <a:p>
            <a:endParaRPr lang="en-US" baseline="0" dirty="0"/>
          </a:p>
          <a:p>
            <a:r>
              <a:rPr lang="en-US" baseline="0" dirty="0"/>
              <a:t>Blue Teams do vulnerability assessments (comprehensive testing) with the full knowledge and cooperation of the Program Office.</a:t>
            </a:r>
          </a:p>
          <a:p>
            <a:endParaRPr lang="en-US" baseline="0" dirty="0"/>
          </a:p>
          <a:p>
            <a:r>
              <a:rPr lang="en-US" baseline="0" dirty="0"/>
              <a:t>Red teams covertly perform adversary actions (NOT comprehensive testing); this testing will also be established by the Program Office, but once started will provide minimal details to the Program Office until it is complete.</a:t>
            </a:r>
            <a:endParaRPr lang="en-US" dirty="0"/>
          </a:p>
        </p:txBody>
      </p:sp>
      <p:sp>
        <p:nvSpPr>
          <p:cNvPr id="4" name="Slide Number Placeholder 3"/>
          <p:cNvSpPr>
            <a:spLocks noGrp="1"/>
          </p:cNvSpPr>
          <p:nvPr>
            <p:ph type="sldNum" sz="quarter" idx="10"/>
          </p:nvPr>
        </p:nvSpPr>
        <p:spPr/>
        <p:txBody>
          <a:bodyPr/>
          <a:lstStyle/>
          <a:p>
            <a:fld id="{DF1D565A-367D-440B-B7A9-5F1C58D81CE5}" type="slidenum">
              <a:rPr lang="en-US" smtClean="0"/>
              <a:t>49</a:t>
            </a:fld>
            <a:endParaRPr lang="en-US"/>
          </a:p>
        </p:txBody>
      </p:sp>
    </p:spTree>
    <p:extLst>
      <p:ext uri="{BB962C8B-B14F-4D97-AF65-F5344CB8AC3E}">
        <p14:creationId xmlns:p14="http://schemas.microsoft.com/office/powerpoint/2010/main" val="2756963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0ACAB-8D6A-4308-B70D-80BE73B1505A}" type="slidenum">
              <a:rPr lang="en-US" smtClean="0"/>
              <a:t>60</a:t>
            </a:fld>
            <a:endParaRPr lang="en-US"/>
          </a:p>
        </p:txBody>
      </p:sp>
    </p:spTree>
    <p:extLst>
      <p:ext uri="{BB962C8B-B14F-4D97-AF65-F5344CB8AC3E}">
        <p14:creationId xmlns:p14="http://schemas.microsoft.com/office/powerpoint/2010/main" val="160600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5</a:t>
            </a:fld>
            <a:endParaRPr lang="en-US"/>
          </a:p>
        </p:txBody>
      </p:sp>
    </p:spTree>
    <p:extLst>
      <p:ext uri="{BB962C8B-B14F-4D97-AF65-F5344CB8AC3E}">
        <p14:creationId xmlns:p14="http://schemas.microsoft.com/office/powerpoint/2010/main" val="3291170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0ACAB-8D6A-4308-B70D-80BE73B1505A}" type="slidenum">
              <a:rPr lang="en-US" smtClean="0"/>
              <a:t>61</a:t>
            </a:fld>
            <a:endParaRPr lang="en-US"/>
          </a:p>
        </p:txBody>
      </p:sp>
    </p:spTree>
    <p:extLst>
      <p:ext uri="{BB962C8B-B14F-4D97-AF65-F5344CB8AC3E}">
        <p14:creationId xmlns:p14="http://schemas.microsoft.com/office/powerpoint/2010/main" val="37101144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0ACAB-8D6A-4308-B70D-80BE73B1505A}" type="slidenum">
              <a:rPr lang="en-US" smtClean="0"/>
              <a:t>62</a:t>
            </a:fld>
            <a:endParaRPr lang="en-US"/>
          </a:p>
        </p:txBody>
      </p:sp>
    </p:spTree>
    <p:extLst>
      <p:ext uri="{BB962C8B-B14F-4D97-AF65-F5344CB8AC3E}">
        <p14:creationId xmlns:p14="http://schemas.microsoft.com/office/powerpoint/2010/main" val="42822190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0ACAB-8D6A-4308-B70D-80BE73B1505A}" type="slidenum">
              <a:rPr lang="en-US" smtClean="0"/>
              <a:t>63</a:t>
            </a:fld>
            <a:endParaRPr lang="en-US"/>
          </a:p>
        </p:txBody>
      </p:sp>
    </p:spTree>
    <p:extLst>
      <p:ext uri="{BB962C8B-B14F-4D97-AF65-F5344CB8AC3E}">
        <p14:creationId xmlns:p14="http://schemas.microsoft.com/office/powerpoint/2010/main" val="36291813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0ACAB-8D6A-4308-B70D-80BE73B1505A}" type="slidenum">
              <a:rPr lang="en-US" smtClean="0"/>
              <a:t>64</a:t>
            </a:fld>
            <a:endParaRPr lang="en-US"/>
          </a:p>
        </p:txBody>
      </p:sp>
    </p:spTree>
    <p:extLst>
      <p:ext uri="{BB962C8B-B14F-4D97-AF65-F5344CB8AC3E}">
        <p14:creationId xmlns:p14="http://schemas.microsoft.com/office/powerpoint/2010/main" val="2561820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67</a:t>
            </a:fld>
            <a:endParaRPr lang="en-US"/>
          </a:p>
        </p:txBody>
      </p:sp>
    </p:spTree>
    <p:extLst>
      <p:ext uri="{BB962C8B-B14F-4D97-AF65-F5344CB8AC3E}">
        <p14:creationId xmlns:p14="http://schemas.microsoft.com/office/powerpoint/2010/main" val="1828184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2805">
              <a:defRPr/>
            </a:pPr>
            <a:r>
              <a:rPr lang="en-US" b="1" dirty="0"/>
              <a:t>This is no longer called Accreditation – it’s called authorization now. These are several of the authorizations that can be received.  There are others (such as Authorization to Connect).  Systems</a:t>
            </a:r>
            <a:r>
              <a:rPr lang="en-US" b="1" baseline="0" dirty="0"/>
              <a:t> cannot be operated or connected to a network, unless there is a valid/current ATO or IATT.</a:t>
            </a:r>
          </a:p>
          <a:p>
            <a:endParaRPr lang="en-US" b="1" dirty="0"/>
          </a:p>
          <a:p>
            <a:pPr defTabSz="952805">
              <a:defRPr/>
            </a:pPr>
            <a:r>
              <a:rPr lang="en-US" b="1" dirty="0"/>
              <a:t>Note:  DIACAP had ATO, IATO, and IATT.   Interim Authority to Operate (IATO) is</a:t>
            </a:r>
            <a:r>
              <a:rPr lang="en-US" b="1" baseline="0" dirty="0"/>
              <a:t> not really gone – it’s now called ATO with conditions.  ATO with conditions must be approved in writing by the DoD component CIO (this cannot be delegated lower). </a:t>
            </a:r>
            <a:r>
              <a:rPr lang="en-US" sz="1300" dirty="0"/>
              <a:t>The ATOs with conditions should specify an AO review period that is within 6 months of the authorization date. The POA&amp;M supporting this ATO documents identified vulnerabilities and specifies corrective actions to be completed before the review (from 8510.01 Encl. 6).</a:t>
            </a:r>
            <a:endParaRPr lang="en-US" b="1" baseline="0" dirty="0"/>
          </a:p>
          <a:p>
            <a:endParaRPr lang="en-US" b="1" dirty="0"/>
          </a:p>
          <a:p>
            <a:r>
              <a:rPr lang="en-US" b="1" dirty="0"/>
              <a:t>Testers and systems engineers need to plan for &amp; POM for the necessary actions/testing, so the necessary authorizations are received (in time to operate the system, field the system, conduct testing, etc.).  </a:t>
            </a:r>
          </a:p>
          <a:p>
            <a:r>
              <a:rPr lang="en-US" b="1" dirty="0"/>
              <a:t>Need an IATT in order to conduct testing – this can take awhile (under DIACAP this took 6-18 months, $50-150K, per Army testers in Huntsville) – so start the planning process early enough, to get the IATT prior to the test dates.</a:t>
            </a:r>
          </a:p>
          <a:p>
            <a:endParaRPr lang="en-US" b="1" dirty="0"/>
          </a:p>
          <a:p>
            <a:r>
              <a:rPr lang="en-US" b="1" dirty="0"/>
              <a:t>Reciprocity is a new concept under RMF.  The goal of reciprocity is to reduce the amount of</a:t>
            </a:r>
            <a:r>
              <a:rPr lang="en-US" b="1" baseline="0" dirty="0"/>
              <a:t> redundant work and testing.  If a system with a valid authorization is deployed – the authorization is “intended to be accepted by the receiving organization without adversely affecting the authorization of the deployed system or receiving enclave or site.”  See </a:t>
            </a:r>
            <a:r>
              <a:rPr lang="en-US" b="1" dirty="0" err="1"/>
              <a:t>DoDI</a:t>
            </a:r>
            <a:r>
              <a:rPr lang="en-US" b="1" dirty="0"/>
              <a:t> 8510.01 enclosure 5 for more details.</a:t>
            </a:r>
            <a:endParaRPr lang="en-US" dirty="0"/>
          </a:p>
        </p:txBody>
      </p:sp>
    </p:spTree>
    <p:extLst>
      <p:ext uri="{BB962C8B-B14F-4D97-AF65-F5344CB8AC3E}">
        <p14:creationId xmlns:p14="http://schemas.microsoft.com/office/powerpoint/2010/main" val="3803280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0ACAB-8D6A-4308-B70D-80BE73B1505A}" type="slidenum">
              <a:rPr lang="en-US" smtClean="0"/>
              <a:t>71</a:t>
            </a:fld>
            <a:endParaRPr lang="en-US"/>
          </a:p>
        </p:txBody>
      </p:sp>
    </p:spTree>
    <p:extLst>
      <p:ext uri="{BB962C8B-B14F-4D97-AF65-F5344CB8AC3E}">
        <p14:creationId xmlns:p14="http://schemas.microsoft.com/office/powerpoint/2010/main" val="3980958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80</a:t>
            </a:fld>
            <a:endParaRPr lang="en-US"/>
          </a:p>
        </p:txBody>
      </p:sp>
    </p:spTree>
    <p:extLst>
      <p:ext uri="{BB962C8B-B14F-4D97-AF65-F5344CB8AC3E}">
        <p14:creationId xmlns:p14="http://schemas.microsoft.com/office/powerpoint/2010/main" val="294516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6</a:t>
            </a:fld>
            <a:endParaRPr lang="en-US"/>
          </a:p>
        </p:txBody>
      </p:sp>
    </p:spTree>
    <p:extLst>
      <p:ext uri="{BB962C8B-B14F-4D97-AF65-F5344CB8AC3E}">
        <p14:creationId xmlns:p14="http://schemas.microsoft.com/office/powerpoint/2010/main" val="246977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7AAB0-4DE0-44FD-B169-DEC79EEC8B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8636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8</a:t>
            </a:fld>
            <a:endParaRPr lang="en-US"/>
          </a:p>
        </p:txBody>
      </p:sp>
    </p:spTree>
    <p:extLst>
      <p:ext uri="{BB962C8B-B14F-4D97-AF65-F5344CB8AC3E}">
        <p14:creationId xmlns:p14="http://schemas.microsoft.com/office/powerpoint/2010/main" val="131834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D40F-BFC5-48E5-9DF4-725195C9C797}" type="slidenum">
              <a:rPr lang="en-US" smtClean="0"/>
              <a:t>9</a:t>
            </a:fld>
            <a:endParaRPr lang="en-US"/>
          </a:p>
        </p:txBody>
      </p:sp>
    </p:spTree>
    <p:extLst>
      <p:ext uri="{BB962C8B-B14F-4D97-AF65-F5344CB8AC3E}">
        <p14:creationId xmlns:p14="http://schemas.microsoft.com/office/powerpoint/2010/main" val="164415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47602A-F066-4B03-802E-D9E5A2EED083}"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23961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7602A-F066-4B03-802E-D9E5A2EED083}"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395260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7602A-F066-4B03-802E-D9E5A2EED083}"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2547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83771" y="6613071"/>
            <a:ext cx="5669280" cy="203364"/>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mn-lt"/>
              </a:defRPr>
            </a:lvl1pPr>
          </a:lstStyle>
          <a:p>
            <a:endParaRPr lang="en-US" dirty="0">
              <a:solidFill>
                <a:prstClr val="black">
                  <a:lumMod val="50000"/>
                  <a:lumOff val="50000"/>
                </a:prstClr>
              </a:solidFill>
            </a:endParaRPr>
          </a:p>
        </p:txBody>
      </p:sp>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a:t>Click to edit Master title style</a:t>
            </a:r>
          </a:p>
        </p:txBody>
      </p:sp>
    </p:spTree>
    <p:extLst>
      <p:ext uri="{BB962C8B-B14F-4D97-AF65-F5344CB8AC3E}">
        <p14:creationId xmlns:p14="http://schemas.microsoft.com/office/powerpoint/2010/main" val="378191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7602A-F066-4B03-802E-D9E5A2EED083}"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11209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7602A-F066-4B03-802E-D9E5A2EED083}" type="datetimeFigureOut">
              <a:rPr lang="en-US" smtClean="0"/>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356681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7602A-F066-4B03-802E-D9E5A2EED083}"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215432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47602A-F066-4B03-802E-D9E5A2EED083}" type="datetimeFigureOut">
              <a:rPr lang="en-US" smtClean="0"/>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344550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47602A-F066-4B03-802E-D9E5A2EED083}" type="datetimeFigureOut">
              <a:rPr lang="en-US" smtClean="0"/>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263079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7602A-F066-4B03-802E-D9E5A2EED083}" type="datetimeFigureOut">
              <a:rPr lang="en-US" smtClean="0"/>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33395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47602A-F066-4B03-802E-D9E5A2EED083}"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24106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47602A-F066-4B03-802E-D9E5A2EED083}" type="datetimeFigureOut">
              <a:rPr lang="en-US" smtClean="0"/>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C110D-7E20-46F4-A982-6F392E2C4E10}" type="slidenum">
              <a:rPr lang="en-US" smtClean="0"/>
              <a:t>‹#›</a:t>
            </a:fld>
            <a:endParaRPr lang="en-US"/>
          </a:p>
        </p:txBody>
      </p:sp>
    </p:spTree>
    <p:extLst>
      <p:ext uri="{BB962C8B-B14F-4D97-AF65-F5344CB8AC3E}">
        <p14:creationId xmlns:p14="http://schemas.microsoft.com/office/powerpoint/2010/main" val="150974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7602A-F066-4B03-802E-D9E5A2EED083}" type="datetimeFigureOut">
              <a:rPr lang="en-US" smtClean="0"/>
              <a:t>9/21/2017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C110D-7E20-46F4-A982-6F392E2C4E10}" type="slidenum">
              <a:rPr lang="en-US" smtClean="0"/>
              <a:t>‹#›</a:t>
            </a:fld>
            <a:endParaRPr lang="en-US"/>
          </a:p>
        </p:txBody>
      </p:sp>
    </p:spTree>
    <p:extLst>
      <p:ext uri="{BB962C8B-B14F-4D97-AF65-F5344CB8AC3E}">
        <p14:creationId xmlns:p14="http://schemas.microsoft.com/office/powerpoint/2010/main" val="4199957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60.xml"/><Relationship Id="rId18" Type="http://schemas.openxmlformats.org/officeDocument/2006/relationships/slide" Target="slide71.xml"/><Relationship Id="rId26" Type="http://schemas.openxmlformats.org/officeDocument/2006/relationships/hyperlink" Target="https://rmfks.osd.mil/login.htm" TargetMode="External"/><Relationship Id="rId39" Type="http://schemas.openxmlformats.org/officeDocument/2006/relationships/slide" Target="slide51.xml"/><Relationship Id="rId3" Type="http://schemas.openxmlformats.org/officeDocument/2006/relationships/image" Target="../media/image1.jpg"/><Relationship Id="rId21" Type="http://schemas.openxmlformats.org/officeDocument/2006/relationships/hyperlink" Target="http://www.dtic.mil/whs/directives/corres/pdf/500002_dodi_2015.pdf" TargetMode="External"/><Relationship Id="rId34" Type="http://schemas.openxmlformats.org/officeDocument/2006/relationships/slide" Target="slide2.xml"/><Relationship Id="rId42" Type="http://schemas.openxmlformats.org/officeDocument/2006/relationships/slide" Target="slide80.xml"/><Relationship Id="rId7" Type="http://schemas.openxmlformats.org/officeDocument/2006/relationships/slide" Target="slide21.xml"/><Relationship Id="rId12" Type="http://schemas.openxmlformats.org/officeDocument/2006/relationships/slide" Target="slide49.xml"/><Relationship Id="rId17" Type="http://schemas.openxmlformats.org/officeDocument/2006/relationships/slide" Target="slide64.xml"/><Relationship Id="rId25" Type="http://schemas.openxmlformats.org/officeDocument/2006/relationships/hyperlink" Target="https://acc.dau.mil/adl/en-US/721696/file/81323/Cybersecurity%20Guidebook%20v1.10%20signed.pdf" TargetMode="External"/><Relationship Id="rId33" Type="http://schemas.openxmlformats.org/officeDocument/2006/relationships/slide" Target="slide73.xml"/><Relationship Id="rId38" Type="http://schemas.openxmlformats.org/officeDocument/2006/relationships/slide" Target="slide16.xml"/><Relationship Id="rId2" Type="http://schemas.openxmlformats.org/officeDocument/2006/relationships/notesSlide" Target="../notesSlides/notesSlide1.xml"/><Relationship Id="rId16" Type="http://schemas.openxmlformats.org/officeDocument/2006/relationships/slide" Target="slide63.xml"/><Relationship Id="rId20" Type="http://schemas.openxmlformats.org/officeDocument/2006/relationships/slide" Target="slide72.xml"/><Relationship Id="rId29" Type="http://schemas.openxmlformats.org/officeDocument/2006/relationships/slide" Target="slide25.xml"/><Relationship Id="rId41" Type="http://schemas.openxmlformats.org/officeDocument/2006/relationships/slide" Target="slide53.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50.xml"/><Relationship Id="rId24" Type="http://schemas.openxmlformats.org/officeDocument/2006/relationships/hyperlink" Target="http://www.dtic.mil/whs/directives/corres/pdf/520039p.pdf" TargetMode="External"/><Relationship Id="rId32" Type="http://schemas.openxmlformats.org/officeDocument/2006/relationships/hyperlink" Target="http://www.dtic.mil/whs/directives/corres/pdf/520044p.pdf" TargetMode="External"/><Relationship Id="rId37" Type="http://schemas.openxmlformats.org/officeDocument/2006/relationships/slide" Target="slide13.xml"/><Relationship Id="rId40" Type="http://schemas.openxmlformats.org/officeDocument/2006/relationships/slide" Target="slide52.xml"/><Relationship Id="rId5" Type="http://schemas.openxmlformats.org/officeDocument/2006/relationships/slide" Target="slide18.xml"/><Relationship Id="rId15" Type="http://schemas.openxmlformats.org/officeDocument/2006/relationships/slide" Target="slide62.xml"/><Relationship Id="rId23" Type="http://schemas.openxmlformats.org/officeDocument/2006/relationships/hyperlink" Target="http://www.dote.osd.mil/docs/TempGuide3/Cybersecurity_TE_Guidebook_July1_2015_v1_0.pdf" TargetMode="External"/><Relationship Id="rId28" Type="http://schemas.openxmlformats.org/officeDocument/2006/relationships/slide" Target="slide19.xml"/><Relationship Id="rId36" Type="http://schemas.openxmlformats.org/officeDocument/2006/relationships/slide" Target="slide10.xml"/><Relationship Id="rId10" Type="http://schemas.openxmlformats.org/officeDocument/2006/relationships/slide" Target="slide48.xml"/><Relationship Id="rId19" Type="http://schemas.openxmlformats.org/officeDocument/2006/relationships/slide" Target="slide54.xml"/><Relationship Id="rId31" Type="http://schemas.openxmlformats.org/officeDocument/2006/relationships/image" Target="../media/image3.png"/><Relationship Id="rId4" Type="http://schemas.openxmlformats.org/officeDocument/2006/relationships/slide" Target="slide1.xml"/><Relationship Id="rId9" Type="http://schemas.openxmlformats.org/officeDocument/2006/relationships/slide" Target="slide23.xml"/><Relationship Id="rId14" Type="http://schemas.openxmlformats.org/officeDocument/2006/relationships/slide" Target="slide61.xml"/><Relationship Id="rId22" Type="http://schemas.openxmlformats.org/officeDocument/2006/relationships/hyperlink" Target="http://www.dtic.mil/whs/directives/corres/pdf/851001_2014.pdf" TargetMode="External"/><Relationship Id="rId27" Type="http://schemas.openxmlformats.org/officeDocument/2006/relationships/slide" Target="slide24.xml"/><Relationship Id="rId30" Type="http://schemas.openxmlformats.org/officeDocument/2006/relationships/image" Target="../media/image2.jpeg"/><Relationship Id="rId35"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slide" Target="slide11.xml"/><Relationship Id="rId5" Type="http://schemas.openxmlformats.org/officeDocument/2006/relationships/slide" Target="slide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14.xml"/><Relationship Id="rId5" Type="http://schemas.openxmlformats.org/officeDocument/2006/relationships/slide" Target="slide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slide" Target="slide15.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slide" Target="slide17.xml"/><Relationship Id="rId5" Type="http://schemas.openxmlformats.org/officeDocument/2006/relationships/slide" Target="slide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bp.dau.mil/docs/RIO-Guide-Jun2015.pdf" TargetMode="External"/><Relationship Id="rId7" Type="http://schemas.openxmlformats.org/officeDocument/2006/relationships/hyperlink" Target="https://acc.dau.mil/adl/en-US/721696/file/81323/Cybersecurity%20Guidebook%20v1.10%20signed.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rmfks.osd.mil/login.htm" TargetMode="External"/><Relationship Id="rId5" Type="http://schemas.openxmlformats.org/officeDocument/2006/relationships/slide" Target="slide1.xml"/><Relationship Id="rId4" Type="http://schemas.openxmlformats.org/officeDocument/2006/relationships/hyperlink" Target="http://www.dtic.mil/whs/directives/corres/pdf/851001_2014.pdf"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cc.dau.mil/adl/en-US/721696/file/81323/Cybersecurity%20Guidebook%20v1.10%20signed.pdf"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hyperlink" Target="https://rmfks.osd.mil/login.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mfks.osd.mil/login.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dap.dau.mil/acquipedia/Pages/ArticleDetails.aspx?aid=2338b79c-7d13-4802-aac1-d905c2d95c0a" TargetMode="External"/><Relationship Id="rId4" Type="http://schemas.openxmlformats.org/officeDocument/2006/relationships/hyperlink" Target="http://www.dtic.mil/whs/directives/corres/pdf/500002p.pdf" TargetMode="Externa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dap.dau.mil/acquipedia/Pages/ArticleDetails.aspx?aid=2338b79c-7d13-4802-aac1-d905c2d95c0a" TargetMode="External"/><Relationship Id="rId4" Type="http://schemas.openxmlformats.org/officeDocument/2006/relationships/hyperlink" Target="http://www.dtic.mil/whs/directives/corres/pdf/500002p.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slide" Target="slide4.xml"/><Relationship Id="rId5" Type="http://schemas.openxmlformats.org/officeDocument/2006/relationships/slide" Target="slide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7.png"/><Relationship Id="rId7" Type="http://schemas.openxmlformats.org/officeDocument/2006/relationships/slide" Target="slide4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slide" Target="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44.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slide" Target="slide47.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slide" Target="slide45.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1.xml"/><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hyperlink" Target="http://www.acq.osd.mil/fo/docs/betterBuyingPower3.0(9Apr15).pdf" TargetMode="External"/><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hyperlink" Target="http://www.dote.osd.mil/docs/TempGuide3/Cybersecurity_TE_Guidebook_July1_2015_v1_0.pdf" TargetMode="External"/></Relationships>
</file>

<file path=ppt/slides/_rels/slide5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acc.dau.mil/CommunityBrowser.aspx?id=492083"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hyperlink" Target="https://acc.dau.mil/CommunityBrowser.aspx?id=492083"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hyperlink" Target="https://acc.dau.mil/CommunityBrowser.aspx?id=492083"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hyperlink" Target="https://acc.dau.mil/CommunityBrowser.aspx?id=492083"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hyperlink" Target="https://acc.dau.mil/CommunityBrowser.aspx?id=492083"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acc.dau.mil/CommunityBrowser.aspx?id=492083" TargetMode="External"/><Relationship Id="rId1" Type="http://schemas.openxmlformats.org/officeDocument/2006/relationships/slideLayout" Target="../slideLayouts/slideLayout1.xml"/><Relationship Id="rId4" Type="http://schemas.openxmlformats.org/officeDocument/2006/relationships/slide" Target="slide58.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slide" Target="slide65.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hyperlink" Target="https://rmfks.osd.mil/login.htm" TargetMode="External"/><Relationship Id="rId1" Type="http://schemas.openxmlformats.org/officeDocument/2006/relationships/slideLayout" Target="../slideLayouts/slideLayout2.xml"/><Relationship Id="rId5" Type="http://schemas.openxmlformats.org/officeDocument/2006/relationships/slide" Target="slide65.xml"/><Relationship Id="rId4" Type="http://schemas.openxmlformats.org/officeDocument/2006/relationships/slide" Target="slide64.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hyperlink" Target="https://rmfks.osd.mil/login.htm" TargetMode="External"/><Relationship Id="rId1" Type="http://schemas.openxmlformats.org/officeDocument/2006/relationships/slideLayout" Target="../slideLayouts/slideLayout2.xml"/><Relationship Id="rId4" Type="http://schemas.openxmlformats.org/officeDocument/2006/relationships/slide" Target="slide65.xml"/></Relationships>
</file>

<file path=ppt/slides/_rels/slide67.xml.rels><?xml version="1.0" encoding="UTF-8" standalone="yes"?>
<Relationships xmlns="http://schemas.openxmlformats.org/package/2006/relationships"><Relationship Id="rId3" Type="http://schemas.openxmlformats.org/officeDocument/2006/relationships/hyperlink" Target="https://rmfks.osd.mil/login.ht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slide" Target="slide66.xml"/><Relationship Id="rId4" Type="http://schemas.openxmlformats.org/officeDocument/2006/relationships/slide" Target="slide68.xml"/></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hyperlink" Target="https://rmfks.osd.mil/login.htm" TargetMode="External"/><Relationship Id="rId1" Type="http://schemas.openxmlformats.org/officeDocument/2006/relationships/slideLayout" Target="../slideLayouts/slideLayout2.xml"/><Relationship Id="rId4" Type="http://schemas.openxmlformats.org/officeDocument/2006/relationships/slide" Target="slide67.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slide" Target="slide67.xml"/><Relationship Id="rId4" Type="http://schemas.openxmlformats.org/officeDocument/2006/relationships/slide" Target="slide6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slide" Target="slide8.xml"/><Relationship Id="rId5" Type="http://schemas.openxmlformats.org/officeDocument/2006/relationships/slide" Target="slide1.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rmfks.osd.mil/login.htm" TargetMode="External"/><Relationship Id="rId1" Type="http://schemas.openxmlformats.org/officeDocument/2006/relationships/slideLayout" Target="../slideLayouts/slideLayout2.xml"/><Relationship Id="rId5" Type="http://schemas.openxmlformats.org/officeDocument/2006/relationships/slide" Target="slide68.xml"/><Relationship Id="rId4" Type="http://schemas.openxmlformats.org/officeDocument/2006/relationships/slide" Target="slide69.xml"/></Relationships>
</file>

<file path=ppt/slides/_rels/slide7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s://acc.dau.mil/CommunityBrowser.aspx?id=721696" TargetMode="External"/><Relationship Id="rId2" Type="http://schemas.openxmlformats.org/officeDocument/2006/relationships/hyperlink" Target="https://acc.dau.mil/CommunityBrowser.aspx?id=740975" TargetMode="Externa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73.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acc.dau.mil/CommunityBrowser.aspx?id=721696" TargetMode="External"/><Relationship Id="rId2" Type="http://schemas.openxmlformats.org/officeDocument/2006/relationships/hyperlink" Target="https://acc.dau.mil/CommunityBrowser.aspx?id=740975" TargetMode="Externa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7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dote.osd.mil/docs/TempGuide3/Cybersecurity_TE_Guidebook_July1_2015_v1_0.pdf" TargetMode="External"/><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76.xml.rels><?xml version="1.0" encoding="UTF-8" standalone="yes"?>
<Relationships xmlns="http://schemas.openxmlformats.org/package/2006/relationships"><Relationship Id="rId3" Type="http://schemas.openxmlformats.org/officeDocument/2006/relationships/hyperlink" Target="http://www.dote.osd.mil/docs/TempGuide3/Cybersecurity_TE_Guidebook_July1_2015_v1_0.pdf" TargetMode="External"/><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slide" Target="slide77.xml"/><Relationship Id="rId4" Type="http://schemas.openxmlformats.org/officeDocument/2006/relationships/slide" Target="slide75.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slide" Target="slide1.xml"/></Relationships>
</file>

<file path=ppt/slides/_rels/slide8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slide" Target="slide81.xml"/></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slide" Target="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slide" Target="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slide" Target="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 Target="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 Target="slide9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90.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333"/>
            <a:ext cx="9144000" cy="6409667"/>
          </a:xfrm>
          <a:prstGeom prst="rect">
            <a:avLst/>
          </a:prstGeom>
        </p:spPr>
      </p:pic>
      <p:sp>
        <p:nvSpPr>
          <p:cNvPr id="3" name="Rectangle 2">
            <a:hlinkClick r:id="rId4" action="ppaction://hlinksldjump" tooltip="Initial Capabilities Document - Cybersecurity capability requirements are integrated into the ICD prior to the MSA Phase with all other mission capability requirements"/>
          </p:cNvPr>
          <p:cNvSpPr/>
          <p:nvPr/>
        </p:nvSpPr>
        <p:spPr>
          <a:xfrm>
            <a:off x="1682542" y="1206170"/>
            <a:ext cx="272070" cy="254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tooltip="Draft Capability Development Document - Key Cybersecurity requirements should be included in the Draft CDD to ensure these requirements are incorporated into the designs of systems/subsystems undergoing competitive prototyping in the TMRR Phase "/>
          </p:cNvPr>
          <p:cNvSpPr/>
          <p:nvPr/>
        </p:nvSpPr>
        <p:spPr>
          <a:xfrm>
            <a:off x="2656813" y="1206170"/>
            <a:ext cx="328474" cy="239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ction="ppaction://hlinksldjump" tooltip="Capability Development Document - Validation of the CDD with the right Cybersecurity related requirements included can greatly mitigate future Cybersecurity system risks."/>
          </p:cNvPr>
          <p:cNvSpPr/>
          <p:nvPr/>
        </p:nvSpPr>
        <p:spPr>
          <a:xfrm>
            <a:off x="3262807" y="1206170"/>
            <a:ext cx="284085" cy="2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4" action="ppaction://hlinksldjump" tooltip="Capability Production Document - The system implementation of Cybersecurity requirements is tested at this point in an operational environment.  This testing effort supports the formal validation of the CPD. "/>
          </p:cNvPr>
          <p:cNvSpPr/>
          <p:nvPr/>
        </p:nvSpPr>
        <p:spPr>
          <a:xfrm>
            <a:off x="5128256" y="1206170"/>
            <a:ext cx="284085" cy="239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5" action="ppaction://hlinksldjump" tooltip="Dynamic and Recursive Process"/>
          </p:cNvPr>
          <p:cNvSpPr/>
          <p:nvPr/>
        </p:nvSpPr>
        <p:spPr>
          <a:xfrm>
            <a:off x="6832055" y="1752488"/>
            <a:ext cx="1510785" cy="14805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hlinkClick r:id="rId4" action="ppaction://hlinksldjump" tooltip="The PMO should establish a Cybersecurity WIPT led by the ISSM to develop Cybersecurity technical requirements and work with systems engineering throughout the lifecycle especially early on before architecture and design decisions are made"/>
          </p:cNvPr>
          <p:cNvSpPr/>
          <p:nvPr/>
        </p:nvSpPr>
        <p:spPr>
          <a:xfrm>
            <a:off x="1911351" y="1988545"/>
            <a:ext cx="559293" cy="390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6" action="ppaction://hlinksldjump"/>
          </p:cNvPr>
          <p:cNvSpPr/>
          <p:nvPr/>
        </p:nvSpPr>
        <p:spPr>
          <a:xfrm>
            <a:off x="2483700" y="2375018"/>
            <a:ext cx="245817" cy="117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7" action="ppaction://hlinksldjump"/>
          </p:cNvPr>
          <p:cNvSpPr/>
          <p:nvPr/>
        </p:nvSpPr>
        <p:spPr>
          <a:xfrm>
            <a:off x="2483700" y="2594018"/>
            <a:ext cx="245817" cy="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p:cNvPr>
          <p:cNvSpPr/>
          <p:nvPr/>
        </p:nvSpPr>
        <p:spPr>
          <a:xfrm>
            <a:off x="2566824" y="2782455"/>
            <a:ext cx="245817" cy="96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hlinkClick r:id="rId4" action="ppaction://hlinksldjump" tooltip="Early TMRR is a key time for cost/performance trades. The ISSM &amp; WIPT must engage in early design/requirements decisions.  At the CDD-V &amp; DRFPRD basic design requirements are set.  Major system-level design changes are difficult after this point"/>
          </p:cNvPr>
          <p:cNvSpPr/>
          <p:nvPr/>
        </p:nvSpPr>
        <p:spPr>
          <a:xfrm>
            <a:off x="2925442" y="2725429"/>
            <a:ext cx="577048" cy="360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9" action="ppaction://hlinksldjump"/>
          </p:cNvPr>
          <p:cNvSpPr/>
          <p:nvPr/>
        </p:nvSpPr>
        <p:spPr>
          <a:xfrm>
            <a:off x="2537760" y="3154550"/>
            <a:ext cx="305921" cy="149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10" action="ppaction://hlinksldjump"/>
          </p:cNvPr>
          <p:cNvSpPr/>
          <p:nvPr/>
        </p:nvSpPr>
        <p:spPr>
          <a:xfrm>
            <a:off x="2529351" y="3919424"/>
            <a:ext cx="311727" cy="145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rId11" action="ppaction://hlinksldjump" tooltip="System Threat Assessment Report"/>
          </p:cNvPr>
          <p:cNvSpPr/>
          <p:nvPr/>
        </p:nvSpPr>
        <p:spPr>
          <a:xfrm>
            <a:off x="2039692" y="6121207"/>
            <a:ext cx="286777" cy="145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12" action="ppaction://hlinksldjump"/>
          </p:cNvPr>
          <p:cNvSpPr/>
          <p:nvPr/>
        </p:nvSpPr>
        <p:spPr>
          <a:xfrm>
            <a:off x="3440767" y="3890306"/>
            <a:ext cx="5187875" cy="312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hlinkClick r:id="rId13" action="ppaction://hlinksldjump"/>
          </p:cNvPr>
          <p:cNvSpPr/>
          <p:nvPr/>
        </p:nvSpPr>
        <p:spPr>
          <a:xfrm>
            <a:off x="2169918" y="1546359"/>
            <a:ext cx="877873" cy="2512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hlinkClick r:id="rId14" action="ppaction://hlinksldjump"/>
          </p:cNvPr>
          <p:cNvSpPr/>
          <p:nvPr/>
        </p:nvSpPr>
        <p:spPr>
          <a:xfrm>
            <a:off x="2552919" y="2038178"/>
            <a:ext cx="2476482" cy="2660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hlinkClick r:id="rId15" action="ppaction://hlinksldjump"/>
          </p:cNvPr>
          <p:cNvSpPr/>
          <p:nvPr/>
        </p:nvSpPr>
        <p:spPr>
          <a:xfrm>
            <a:off x="3040428" y="2412120"/>
            <a:ext cx="1965686" cy="2695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hlinkClick r:id="rId16" action="ppaction://hlinksldjump"/>
          </p:cNvPr>
          <p:cNvSpPr/>
          <p:nvPr/>
        </p:nvSpPr>
        <p:spPr>
          <a:xfrm>
            <a:off x="3569030" y="2791245"/>
            <a:ext cx="2588854" cy="2489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hlinkClick r:id="rId17" action="ppaction://hlinksldjump"/>
          </p:cNvPr>
          <p:cNvSpPr/>
          <p:nvPr/>
        </p:nvSpPr>
        <p:spPr>
          <a:xfrm>
            <a:off x="5080631" y="3141190"/>
            <a:ext cx="1029629" cy="595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hlinkClick r:id="rId18" action="ppaction://hlinksldjump"/>
          </p:cNvPr>
          <p:cNvSpPr/>
          <p:nvPr/>
        </p:nvSpPr>
        <p:spPr>
          <a:xfrm>
            <a:off x="5785380" y="3506780"/>
            <a:ext cx="2647420" cy="2428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hlinkClick r:id="rId19" action="ppaction://hlinksldjump"/>
          </p:cNvPr>
          <p:cNvSpPr/>
          <p:nvPr/>
        </p:nvSpPr>
        <p:spPr>
          <a:xfrm>
            <a:off x="1834088" y="4703582"/>
            <a:ext cx="6855826" cy="427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1" action="ppaction://hlinksldjump" tooltip="Validated Online Lifecycle Threat (VOLT) Tool"/>
          </p:cNvPr>
          <p:cNvSpPr/>
          <p:nvPr/>
        </p:nvSpPr>
        <p:spPr>
          <a:xfrm>
            <a:off x="2649289" y="5974546"/>
            <a:ext cx="298108" cy="17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hlinkClick r:id="rId20" action="ppaction://hlinksldjump"/>
          </p:cNvPr>
          <p:cNvSpPr/>
          <p:nvPr/>
        </p:nvSpPr>
        <p:spPr>
          <a:xfrm>
            <a:off x="1775503" y="6420631"/>
            <a:ext cx="2099414" cy="372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hlinkClick r:id="rId21"/>
          </p:cNvPr>
          <p:cNvSpPr/>
          <p:nvPr/>
        </p:nvSpPr>
        <p:spPr>
          <a:xfrm>
            <a:off x="473523" y="668870"/>
            <a:ext cx="994753" cy="84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hlinkClick r:id="rId22"/>
          </p:cNvPr>
          <p:cNvSpPr/>
          <p:nvPr/>
        </p:nvSpPr>
        <p:spPr>
          <a:xfrm>
            <a:off x="472864" y="1990415"/>
            <a:ext cx="996071" cy="383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23"/>
          </p:cNvPr>
          <p:cNvSpPr/>
          <p:nvPr/>
        </p:nvSpPr>
        <p:spPr>
          <a:xfrm>
            <a:off x="553604" y="4214563"/>
            <a:ext cx="871535" cy="371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24"/>
          </p:cNvPr>
          <p:cNvSpPr/>
          <p:nvPr/>
        </p:nvSpPr>
        <p:spPr>
          <a:xfrm>
            <a:off x="562840" y="5033109"/>
            <a:ext cx="871534" cy="353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4" action="ppaction://hlinksldjump" tooltip="Documentation describing system functional characteristics and the verification required to demonstrate the achievement of those specified functional characteristics. The system specification establishes the functional baseline.  SFR occurs here."/>
          </p:cNvPr>
          <p:cNvSpPr/>
          <p:nvPr/>
        </p:nvSpPr>
        <p:spPr>
          <a:xfrm>
            <a:off x="3241202" y="1538983"/>
            <a:ext cx="465804" cy="238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4" action="ppaction://hlinksldjump" tooltip="Documentation that designates the Configuration Items (CI) making up a system and then allocates the system function and performance requirements across the CI. The performance of each CI is described in the performance specification.  PDR occurs here"/>
          </p:cNvPr>
          <p:cNvSpPr/>
          <p:nvPr/>
        </p:nvSpPr>
        <p:spPr>
          <a:xfrm>
            <a:off x="3810698" y="1543137"/>
            <a:ext cx="488118" cy="230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4" action="ppaction://hlinksldjump" tooltip="Documentation describing all of the functional/physical characteristics of the Configuration Item (CI); the selected functional and physical characteristics designated for all testing (production, acceptance, etc).  CDR occurs here"/>
          </p:cNvPr>
          <p:cNvSpPr/>
          <p:nvPr/>
        </p:nvSpPr>
        <p:spPr>
          <a:xfrm>
            <a:off x="4477355" y="1534686"/>
            <a:ext cx="464730" cy="247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hlinkClick r:id="rId25"/>
          </p:cNvPr>
          <p:cNvSpPr/>
          <p:nvPr/>
        </p:nvSpPr>
        <p:spPr>
          <a:xfrm>
            <a:off x="453663" y="2423118"/>
            <a:ext cx="1034473" cy="5177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hlinkClick r:id="rId26"/>
          </p:cNvPr>
          <p:cNvSpPr/>
          <p:nvPr/>
        </p:nvSpPr>
        <p:spPr>
          <a:xfrm>
            <a:off x="398613" y="3008919"/>
            <a:ext cx="1144573" cy="6303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hlinkClick r:id="rId27" action="ppaction://hlinksldjump"/>
          </p:cNvPr>
          <p:cNvSpPr/>
          <p:nvPr/>
        </p:nvSpPr>
        <p:spPr>
          <a:xfrm>
            <a:off x="2537760" y="3422410"/>
            <a:ext cx="305921" cy="149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hlinkClick r:id="rId28" action="ppaction://hlinksldjump"/>
          </p:cNvPr>
          <p:cNvSpPr/>
          <p:nvPr/>
        </p:nvSpPr>
        <p:spPr>
          <a:xfrm>
            <a:off x="440100" y="1606398"/>
            <a:ext cx="1061598" cy="3629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hlinkClick r:id="rId19" action="ppaction://hlinksldjump"/>
          </p:cNvPr>
          <p:cNvSpPr/>
          <p:nvPr/>
        </p:nvSpPr>
        <p:spPr>
          <a:xfrm>
            <a:off x="452008" y="4703582"/>
            <a:ext cx="1036128" cy="3735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hlinkClick r:id="rId29" action="ppaction://hlinksldjump"/>
          </p:cNvPr>
          <p:cNvSpPr/>
          <p:nvPr/>
        </p:nvSpPr>
        <p:spPr>
          <a:xfrm>
            <a:off x="562840" y="3919424"/>
            <a:ext cx="871534" cy="3389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514496" y="3705270"/>
            <a:ext cx="352449" cy="1730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045493" y="19533"/>
            <a:ext cx="7055008" cy="400110"/>
          </a:xfrm>
          <a:prstGeom prst="rect">
            <a:avLst/>
          </a:prstGeom>
          <a:noFill/>
        </p:spPr>
        <p:txBody>
          <a:bodyPr wrap="none" rtlCol="0">
            <a:spAutoFit/>
          </a:bodyPr>
          <a:lstStyle/>
          <a:p>
            <a:r>
              <a:rPr lang="en-US" sz="2000" b="1" dirty="0"/>
              <a:t>Cybersecurity &amp; the Acquisition Lifecycle Integration Tool (CALIT)</a:t>
            </a:r>
          </a:p>
        </p:txBody>
      </p:sp>
      <p:pic>
        <p:nvPicPr>
          <p:cNvPr id="54" name="Picture 5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5512" y="0"/>
            <a:ext cx="807868" cy="441458"/>
          </a:xfrm>
          <a:prstGeom prst="rect">
            <a:avLst/>
          </a:prstGeom>
        </p:spPr>
      </p:pic>
      <p:sp>
        <p:nvSpPr>
          <p:cNvPr id="45" name="TextBox 44"/>
          <p:cNvSpPr txBox="1"/>
          <p:nvPr/>
        </p:nvSpPr>
        <p:spPr>
          <a:xfrm>
            <a:off x="8298301" y="6673729"/>
            <a:ext cx="875561" cy="230832"/>
          </a:xfrm>
          <a:prstGeom prst="rect">
            <a:avLst/>
          </a:prstGeom>
          <a:noFill/>
        </p:spPr>
        <p:txBody>
          <a:bodyPr wrap="none" rtlCol="0">
            <a:spAutoFit/>
          </a:bodyPr>
          <a:lstStyle/>
          <a:p>
            <a:r>
              <a:rPr lang="en-US" sz="900" b="1" dirty="0"/>
              <a:t>CALIT </a:t>
            </a:r>
            <a:r>
              <a:rPr lang="en-US" sz="900" b="1" dirty="0" err="1"/>
              <a:t>Ver</a:t>
            </a:r>
            <a:r>
              <a:rPr lang="en-US" sz="900" b="1" dirty="0"/>
              <a:t> 2.02</a:t>
            </a:r>
          </a:p>
        </p:txBody>
      </p:sp>
      <p:pic>
        <p:nvPicPr>
          <p:cNvPr id="50" name="Picture 49"/>
          <p:cNvPicPr>
            <a:picLocks noChangeAspect="1"/>
          </p:cNvPicPr>
          <p:nvPr/>
        </p:nvPicPr>
        <p:blipFill>
          <a:blip r:embed="rId31"/>
          <a:stretch>
            <a:fillRect/>
          </a:stretch>
        </p:blipFill>
        <p:spPr>
          <a:xfrm>
            <a:off x="8720213" y="17757"/>
            <a:ext cx="397152" cy="397152"/>
          </a:xfrm>
          <a:prstGeom prst="rect">
            <a:avLst/>
          </a:prstGeom>
        </p:spPr>
      </p:pic>
      <p:sp>
        <p:nvSpPr>
          <p:cNvPr id="51" name="Rectangle 50">
            <a:hlinkClick r:id="rId32"/>
          </p:cNvPr>
          <p:cNvSpPr/>
          <p:nvPr/>
        </p:nvSpPr>
        <p:spPr>
          <a:xfrm>
            <a:off x="535132" y="5405653"/>
            <a:ext cx="853062" cy="353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33" action="ppaction://hlinksldjump"/>
          </p:cNvPr>
          <p:cNvSpPr/>
          <p:nvPr/>
        </p:nvSpPr>
        <p:spPr>
          <a:xfrm>
            <a:off x="6590526" y="6401727"/>
            <a:ext cx="2100093" cy="390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34" action="ppaction://hlinksldjump"/>
          </p:cNvPr>
          <p:cNvSpPr/>
          <p:nvPr/>
        </p:nvSpPr>
        <p:spPr>
          <a:xfrm>
            <a:off x="1673211" y="951721"/>
            <a:ext cx="228809" cy="226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902020" y="668870"/>
            <a:ext cx="827497" cy="646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35" action="ppaction://hlinksldjump"/>
          </p:cNvPr>
          <p:cNvSpPr/>
          <p:nvPr/>
        </p:nvSpPr>
        <p:spPr>
          <a:xfrm>
            <a:off x="2947397" y="668870"/>
            <a:ext cx="943468" cy="537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hlinkClick r:id="rId36" action="ppaction://hlinksldjump"/>
          </p:cNvPr>
          <p:cNvSpPr/>
          <p:nvPr/>
        </p:nvSpPr>
        <p:spPr>
          <a:xfrm>
            <a:off x="4093698" y="653311"/>
            <a:ext cx="1069245" cy="570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hlinkClick r:id="rId37" action="ppaction://hlinksldjump"/>
          </p:cNvPr>
          <p:cNvSpPr/>
          <p:nvPr/>
        </p:nvSpPr>
        <p:spPr>
          <a:xfrm>
            <a:off x="5262001" y="657800"/>
            <a:ext cx="1213447" cy="67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hlinkClick r:id="rId38" action="ppaction://hlinksldjump"/>
          </p:cNvPr>
          <p:cNvSpPr/>
          <p:nvPr/>
        </p:nvSpPr>
        <p:spPr>
          <a:xfrm>
            <a:off x="6935288" y="679566"/>
            <a:ext cx="1583561" cy="675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hlinkClick r:id="rId29" action="ppaction://hlinksldjump"/>
          </p:cNvPr>
          <p:cNvSpPr/>
          <p:nvPr/>
        </p:nvSpPr>
        <p:spPr>
          <a:xfrm>
            <a:off x="2150251" y="4248496"/>
            <a:ext cx="4977331" cy="445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hlinkClick r:id="rId4" action="ppaction://hlinksldjump" tooltip="Interim Authorization to Test (IATT): Limited permission to operate and/or connect to a network for a specific period of time, solely to test your system"/>
          </p:cNvPr>
          <p:cNvSpPr/>
          <p:nvPr/>
        </p:nvSpPr>
        <p:spPr>
          <a:xfrm>
            <a:off x="4738763" y="3492906"/>
            <a:ext cx="290437" cy="2984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hlinkClick r:id="rId39" action="ppaction://hlinksldjump" tooltip="System Threat Assessment Report"/>
          </p:cNvPr>
          <p:cNvSpPr/>
          <p:nvPr/>
        </p:nvSpPr>
        <p:spPr>
          <a:xfrm>
            <a:off x="2052135" y="5909712"/>
            <a:ext cx="286777" cy="145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61" name="Rectangle 60">
            <a:hlinkClick r:id="rId40" action="ppaction://hlinksldjump" tooltip="System Threat Assessment Report"/>
          </p:cNvPr>
          <p:cNvSpPr/>
          <p:nvPr/>
        </p:nvSpPr>
        <p:spPr>
          <a:xfrm>
            <a:off x="3044294" y="5996803"/>
            <a:ext cx="286777" cy="145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63" name="Rectangle 62">
            <a:hlinkClick r:id="rId41" action="ppaction://hlinksldjump" tooltip="System Threat Assessment Report"/>
          </p:cNvPr>
          <p:cNvSpPr/>
          <p:nvPr/>
        </p:nvSpPr>
        <p:spPr>
          <a:xfrm>
            <a:off x="4045784" y="5990584"/>
            <a:ext cx="286777" cy="145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14" name="Rounded Rectangle 13">
            <a:hlinkClick r:id="rId42" action="ppaction://hlinksldjump"/>
          </p:cNvPr>
          <p:cNvSpPr/>
          <p:nvPr/>
        </p:nvSpPr>
        <p:spPr>
          <a:xfrm>
            <a:off x="4179340" y="6342739"/>
            <a:ext cx="2113305" cy="4562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035210" y="6125689"/>
            <a:ext cx="286777" cy="145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047653" y="6125689"/>
            <a:ext cx="274334" cy="145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35202" y="5897085"/>
            <a:ext cx="286777" cy="145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047645" y="5897085"/>
            <a:ext cx="274334" cy="1454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46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086605" y="72590"/>
            <a:ext cx="4009303" cy="722955"/>
          </a:xfrm>
          <a:prstGeom prst="rect">
            <a:avLst/>
          </a:prstGeom>
          <a:noFill/>
          <a:ln w="9525" algn="ctr">
            <a:noFill/>
            <a:miter lim="800000"/>
            <a:headEnd/>
            <a:tailEnd/>
          </a:ln>
          <a:effectLst/>
        </p:spPr>
        <p:txBody>
          <a:bodyPr wrap="none">
            <a:spAutoFit/>
          </a:bodyPr>
          <a:lstStyle/>
          <a:p>
            <a:pPr algn="ctr" fontAlgn="base">
              <a:lnSpc>
                <a:spcPct val="85000"/>
              </a:lnSpc>
              <a:spcBef>
                <a:spcPct val="0"/>
              </a:spcBef>
              <a:spcAft>
                <a:spcPct val="0"/>
              </a:spcAft>
              <a:defRPr/>
            </a:pPr>
            <a:r>
              <a:rPr lang="en-US" sz="2400" b="1" dirty="0">
                <a:solidFill>
                  <a:srgbClr val="000000"/>
                </a:solidFill>
              </a:rPr>
              <a:t>Engineering &amp; Manufacturing </a:t>
            </a:r>
          </a:p>
          <a:p>
            <a:pPr algn="ctr" fontAlgn="base">
              <a:lnSpc>
                <a:spcPct val="85000"/>
              </a:lnSpc>
              <a:spcBef>
                <a:spcPct val="0"/>
              </a:spcBef>
              <a:spcAft>
                <a:spcPct val="0"/>
              </a:spcAft>
              <a:defRPr/>
            </a:pPr>
            <a:r>
              <a:rPr lang="en-US" sz="2400" b="1" dirty="0">
                <a:solidFill>
                  <a:srgbClr val="000000"/>
                </a:solidFill>
              </a:rPr>
              <a:t>Development (EMD) Phase</a:t>
            </a:r>
          </a:p>
        </p:txBody>
      </p:sp>
      <p:sp>
        <p:nvSpPr>
          <p:cNvPr id="4" name="Text Box 5"/>
          <p:cNvSpPr txBox="1">
            <a:spLocks noChangeArrowheads="1"/>
          </p:cNvSpPr>
          <p:nvPr/>
        </p:nvSpPr>
        <p:spPr bwMode="auto">
          <a:xfrm>
            <a:off x="264457" y="822765"/>
            <a:ext cx="4931615" cy="2092881"/>
          </a:xfrm>
          <a:prstGeom prst="rect">
            <a:avLst/>
          </a:prstGeom>
          <a:noFill/>
          <a:ln w="9525">
            <a:noFill/>
            <a:miter lim="800000"/>
            <a:headEnd/>
            <a:tailEnd/>
          </a:ln>
        </p:spPr>
        <p:txBody>
          <a:bodyPr wrap="square">
            <a:spAutoFit/>
          </a:bodyPr>
          <a:lstStyle/>
          <a:p>
            <a:pPr marL="122238" indent="-9525" eaLnBrk="0" fontAlgn="base" hangingPunct="0">
              <a:spcBef>
                <a:spcPct val="25000"/>
              </a:spcBef>
              <a:spcAft>
                <a:spcPct val="0"/>
              </a:spcAft>
            </a:pPr>
            <a:r>
              <a:rPr lang="en-US" sz="2000" b="1" dirty="0">
                <a:solidFill>
                  <a:srgbClr val="0000FF"/>
                </a:solidFill>
              </a:rPr>
              <a:t>Purpose:                                      </a:t>
            </a:r>
          </a:p>
          <a:p>
            <a:pPr marL="122238" indent="-9525" eaLnBrk="0" fontAlgn="base" hangingPunct="0">
              <a:spcBef>
                <a:spcPct val="25000"/>
              </a:spcBef>
              <a:spcAft>
                <a:spcPct val="0"/>
              </a:spcAft>
            </a:pPr>
            <a:r>
              <a:rPr lang="en-US" sz="2000" dirty="0">
                <a:solidFill>
                  <a:srgbClr val="000000"/>
                </a:solidFill>
              </a:rPr>
              <a:t>Develop, build, and test a product to verify that all operational and derived requirements have been met and to support production or deployment decisions</a:t>
            </a:r>
            <a:endParaRPr lang="en-US" sz="2000" dirty="0">
              <a:solidFill>
                <a:srgbClr val="0000FF"/>
              </a:solidFill>
            </a:endParaRPr>
          </a:p>
          <a:p>
            <a:pPr marL="112713" eaLnBrk="0" fontAlgn="base" hangingPunct="0">
              <a:spcBef>
                <a:spcPct val="25000"/>
              </a:spcBef>
              <a:spcAft>
                <a:spcPct val="0"/>
              </a:spcAft>
            </a:pPr>
            <a:r>
              <a:rPr lang="en-US" sz="2000" b="1" dirty="0">
                <a:solidFill>
                  <a:srgbClr val="0000FF"/>
                </a:solidFill>
              </a:rPr>
              <a:t>Activities: </a:t>
            </a:r>
          </a:p>
        </p:txBody>
      </p:sp>
      <p:sp>
        <p:nvSpPr>
          <p:cNvPr id="5" name="Rectangle 4"/>
          <p:cNvSpPr/>
          <p:nvPr/>
        </p:nvSpPr>
        <p:spPr>
          <a:xfrm>
            <a:off x="376515" y="4953000"/>
            <a:ext cx="7930903" cy="646331"/>
          </a:xfrm>
          <a:prstGeom prst="rect">
            <a:avLst/>
          </a:prstGeom>
          <a:solidFill>
            <a:srgbClr val="FFCC99"/>
          </a:solidFill>
          <a:ln>
            <a:noFill/>
          </a:ln>
        </p:spPr>
        <p:txBody>
          <a:bodyPr wrap="square">
            <a:spAutoFit/>
          </a:bodyPr>
          <a:lstStyle/>
          <a:p>
            <a:pPr algn="ctr"/>
            <a:r>
              <a:rPr lang="en-US" dirty="0">
                <a:solidFill>
                  <a:srgbClr val="000000"/>
                </a:solidFill>
              </a:rPr>
              <a:t>If a PDR prior to MS B was waived, the PM will plan for / conduct a PDR as soon as feasible after program initiation</a:t>
            </a:r>
            <a:endParaRPr lang="en-US" dirty="0"/>
          </a:p>
        </p:txBody>
      </p:sp>
      <p:sp>
        <p:nvSpPr>
          <p:cNvPr id="6" name="Rectangle 5"/>
          <p:cNvSpPr/>
          <p:nvPr/>
        </p:nvSpPr>
        <p:spPr>
          <a:xfrm>
            <a:off x="266177" y="2979508"/>
            <a:ext cx="4234644" cy="1092607"/>
          </a:xfrm>
          <a:prstGeom prst="rect">
            <a:avLst/>
          </a:prstGeom>
        </p:spPr>
        <p:txBody>
          <a:bodyPr wrap="square">
            <a:spAutoFit/>
          </a:bodyPr>
          <a:lstStyle/>
          <a:p>
            <a:pPr marL="285750" indent="-173038" eaLnBrk="0" fontAlgn="base" hangingPunct="0">
              <a:spcBef>
                <a:spcPct val="25000"/>
              </a:spcBef>
              <a:spcAft>
                <a:spcPct val="0"/>
              </a:spcAft>
              <a:buFont typeface="Arial" pitchFamily="34" charset="0"/>
              <a:buChar char="•"/>
            </a:pPr>
            <a:r>
              <a:rPr lang="en-US" sz="2000" dirty="0"/>
              <a:t>Complete HW and SW design</a:t>
            </a:r>
          </a:p>
          <a:p>
            <a:pPr marL="285750" indent="-173038" eaLnBrk="0" fontAlgn="base" hangingPunct="0">
              <a:spcBef>
                <a:spcPct val="25000"/>
              </a:spcBef>
              <a:spcAft>
                <a:spcPct val="0"/>
              </a:spcAft>
              <a:buFont typeface="Arial" pitchFamily="34" charset="0"/>
              <a:buChar char="•"/>
            </a:pPr>
            <a:r>
              <a:rPr lang="en-US" sz="2000" dirty="0"/>
              <a:t>Systematically retire any open risks</a:t>
            </a:r>
          </a:p>
        </p:txBody>
      </p:sp>
      <p:sp>
        <p:nvSpPr>
          <p:cNvPr id="7" name="Rectangle 6"/>
          <p:cNvSpPr/>
          <p:nvPr/>
        </p:nvSpPr>
        <p:spPr>
          <a:xfrm>
            <a:off x="4524914" y="2979508"/>
            <a:ext cx="4542886" cy="1092607"/>
          </a:xfrm>
          <a:prstGeom prst="rect">
            <a:avLst/>
          </a:prstGeom>
        </p:spPr>
        <p:txBody>
          <a:bodyPr wrap="square">
            <a:spAutoFit/>
          </a:bodyPr>
          <a:lstStyle/>
          <a:p>
            <a:pPr marL="285750" indent="-173038" eaLnBrk="0" fontAlgn="base" hangingPunct="0">
              <a:spcBef>
                <a:spcPct val="25000"/>
              </a:spcBef>
              <a:spcAft>
                <a:spcPct val="0"/>
              </a:spcAft>
              <a:buFont typeface="Arial" pitchFamily="34" charset="0"/>
              <a:buChar char="•"/>
            </a:pPr>
            <a:r>
              <a:rPr lang="en-US" sz="2000" dirty="0"/>
              <a:t>Prepare for production and deployment</a:t>
            </a:r>
          </a:p>
          <a:p>
            <a:pPr marL="285750" indent="-173038" eaLnBrk="0" fontAlgn="base" hangingPunct="0">
              <a:spcBef>
                <a:spcPct val="25000"/>
              </a:spcBef>
              <a:spcAft>
                <a:spcPct val="0"/>
              </a:spcAft>
              <a:buFont typeface="Arial" pitchFamily="34" charset="0"/>
              <a:buChar char="•"/>
            </a:pPr>
            <a:r>
              <a:rPr lang="en-US" sz="2000" dirty="0"/>
              <a:t>Establish initial product baseline</a:t>
            </a:r>
          </a:p>
        </p:txBody>
      </p:sp>
      <p:sp>
        <p:nvSpPr>
          <p:cNvPr id="8" name="Rectangle 7"/>
          <p:cNvSpPr/>
          <p:nvPr/>
        </p:nvSpPr>
        <p:spPr>
          <a:xfrm>
            <a:off x="268099" y="3730601"/>
            <a:ext cx="4617666" cy="553998"/>
          </a:xfrm>
          <a:prstGeom prst="rect">
            <a:avLst/>
          </a:prstGeom>
        </p:spPr>
        <p:txBody>
          <a:bodyPr wrap="square">
            <a:spAutoFit/>
          </a:bodyPr>
          <a:lstStyle/>
          <a:p>
            <a:pPr marL="285750" indent="-173038" eaLnBrk="0" fontAlgn="base" hangingPunct="0">
              <a:lnSpc>
                <a:spcPts val="1800"/>
              </a:lnSpc>
              <a:spcAft>
                <a:spcPct val="0"/>
              </a:spcAft>
              <a:buFont typeface="Arial" pitchFamily="34" charset="0"/>
              <a:buChar char="•"/>
            </a:pPr>
            <a:r>
              <a:rPr lang="en-US" sz="2000" dirty="0"/>
              <a:t>Build/test prototypes or first articles </a:t>
            </a:r>
          </a:p>
          <a:p>
            <a:pPr marL="112712" eaLnBrk="0" fontAlgn="base" hangingPunct="0">
              <a:lnSpc>
                <a:spcPts val="1800"/>
              </a:lnSpc>
              <a:spcAft>
                <a:spcPct val="0"/>
              </a:spcAft>
            </a:pPr>
            <a:r>
              <a:rPr lang="en-US" sz="2000" dirty="0"/>
              <a:t>   to ve</a:t>
            </a:r>
            <a:r>
              <a:rPr lang="en-US" sz="2000" i="1" dirty="0"/>
              <a:t>rify</a:t>
            </a:r>
            <a:r>
              <a:rPr lang="en-US" sz="2000" dirty="0"/>
              <a:t> compliance with requirements</a:t>
            </a:r>
          </a:p>
        </p:txBody>
      </p:sp>
      <p:sp>
        <p:nvSpPr>
          <p:cNvPr id="9" name="Rectangle 8"/>
          <p:cNvSpPr/>
          <p:nvPr/>
        </p:nvSpPr>
        <p:spPr>
          <a:xfrm>
            <a:off x="391755" y="5715000"/>
            <a:ext cx="7915663" cy="646331"/>
          </a:xfrm>
          <a:prstGeom prst="rect">
            <a:avLst/>
          </a:prstGeom>
          <a:solidFill>
            <a:srgbClr val="FFCC99"/>
          </a:solidFill>
          <a:ln>
            <a:noFill/>
          </a:ln>
        </p:spPr>
        <p:txBody>
          <a:bodyPr wrap="square">
            <a:spAutoFit/>
          </a:bodyPr>
          <a:lstStyle/>
          <a:p>
            <a:pPr algn="ctr"/>
            <a:r>
              <a:rPr lang="en-US" dirty="0">
                <a:solidFill>
                  <a:srgbClr val="000000"/>
                </a:solidFill>
              </a:rPr>
              <a:t>For ACAT ID and IAM programs, the DASD(SE) will participate in the Program’s PDR and CDR and conduct the CDR Assessment</a:t>
            </a:r>
            <a:endParaRPr lang="en-US" dirty="0"/>
          </a:p>
        </p:txBody>
      </p:sp>
      <p:grpSp>
        <p:nvGrpSpPr>
          <p:cNvPr id="11" name="Group 10"/>
          <p:cNvGrpSpPr/>
          <p:nvPr/>
        </p:nvGrpSpPr>
        <p:grpSpPr>
          <a:xfrm>
            <a:off x="5196071" y="1063200"/>
            <a:ext cx="3588555" cy="1932718"/>
            <a:chOff x="3397603" y="1061386"/>
            <a:chExt cx="2700354" cy="1710117"/>
          </a:xfrm>
        </p:grpSpPr>
        <p:sp>
          <p:nvSpPr>
            <p:cNvPr id="12" name="Rectangle 4"/>
            <p:cNvSpPr>
              <a:spLocks noChangeArrowheads="1"/>
            </p:cNvSpPr>
            <p:nvPr/>
          </p:nvSpPr>
          <p:spPr bwMode="auto">
            <a:xfrm>
              <a:off x="3410953" y="1398952"/>
              <a:ext cx="1678446" cy="918221"/>
            </a:xfrm>
            <a:prstGeom prst="rect">
              <a:avLst/>
            </a:prstGeom>
            <a:solidFill>
              <a:srgbClr val="FFE2C5"/>
            </a:solidFill>
            <a:ln w="12700">
              <a:noFill/>
              <a:miter lim="800000"/>
              <a:headEnd type="none" w="sm" len="sm"/>
              <a:tailEnd type="none" w="sm" len="sm"/>
            </a:ln>
          </p:spPr>
          <p:txBody>
            <a:bodyPr wrap="none" anchor="ctr"/>
            <a:lstStyle/>
            <a:p>
              <a:pPr marL="0" marR="0" lvl="0" indent="0" algn="ctr" defTabSz="66614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a:ln>
                  <a:noFill/>
                </a:ln>
                <a:solidFill>
                  <a:prstClr val="black"/>
                </a:solidFill>
                <a:effectLst/>
                <a:uLnTx/>
                <a:uFillTx/>
                <a:latin typeface="Calibri"/>
              </a:endParaRPr>
            </a:p>
          </p:txBody>
        </p:sp>
        <p:sp>
          <p:nvSpPr>
            <p:cNvPr id="13" name="Rectangle 5"/>
            <p:cNvSpPr>
              <a:spLocks noChangeArrowheads="1"/>
            </p:cNvSpPr>
            <p:nvPr/>
          </p:nvSpPr>
          <p:spPr bwMode="auto">
            <a:xfrm>
              <a:off x="4917127" y="1411234"/>
              <a:ext cx="1180830" cy="905940"/>
            </a:xfrm>
            <a:prstGeom prst="rect">
              <a:avLst/>
            </a:prstGeom>
            <a:solidFill>
              <a:srgbClr val="DDFFDD"/>
            </a:solidFill>
            <a:ln w="19050">
              <a:noFill/>
              <a:miter lim="800000"/>
              <a:headEnd type="none" w="sm" len="sm"/>
              <a:tailEnd type="none" w="sm" len="sm"/>
            </a:ln>
          </p:spPr>
          <p:txBody>
            <a:bodyPr wrap="none" anchor="ctr"/>
            <a:lstStyle/>
            <a:p>
              <a:pPr marL="0" marR="0" lvl="0" indent="0" algn="ctr" defTabSz="66614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a:ln>
                  <a:noFill/>
                </a:ln>
                <a:solidFill>
                  <a:prstClr val="black"/>
                </a:solidFill>
                <a:effectLst/>
                <a:uLnTx/>
                <a:uFillTx/>
                <a:latin typeface="Calibri"/>
              </a:endParaRPr>
            </a:p>
          </p:txBody>
        </p:sp>
        <p:sp>
          <p:nvSpPr>
            <p:cNvPr id="14" name="Rectangle 13"/>
            <p:cNvSpPr/>
            <p:nvPr/>
          </p:nvSpPr>
          <p:spPr>
            <a:xfrm>
              <a:off x="4900699" y="1406893"/>
              <a:ext cx="1076794" cy="910280"/>
            </a:xfrm>
            <a:prstGeom prst="rect">
              <a:avLst/>
            </a:prstGeom>
            <a:gradFill>
              <a:gsLst>
                <a:gs pos="0">
                  <a:srgbClr val="FFE2C5"/>
                </a:gs>
                <a:gs pos="50000">
                  <a:srgbClr val="EEF1D1"/>
                </a:gs>
                <a:gs pos="100000">
                  <a:srgbClr val="DDFFDD"/>
                </a:gs>
              </a:gsLst>
              <a:lin ang="0" scaled="1"/>
            </a:gradFill>
            <a:ln w="9525" cap="flat" cmpd="sng" algn="ctr">
              <a:noFill/>
              <a:prstDash val="solid"/>
            </a:ln>
            <a:effectLst/>
          </p:spPr>
          <p:txBody>
            <a:bodyPr rtlCol="0" anchor="ctr"/>
            <a:lstStyle/>
            <a:p>
              <a:pPr marL="0" marR="0" lvl="0" indent="0" algn="ctr" defTabSz="66614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a:ln>
                  <a:noFill/>
                </a:ln>
                <a:solidFill>
                  <a:prstClr val="white"/>
                </a:solidFill>
                <a:effectLst/>
                <a:uLnTx/>
                <a:uFillTx/>
                <a:latin typeface="Calibri"/>
              </a:endParaRPr>
            </a:p>
          </p:txBody>
        </p:sp>
        <p:cxnSp>
          <p:nvCxnSpPr>
            <p:cNvPr id="15" name="Straight Connector 14"/>
            <p:cNvCxnSpPr/>
            <p:nvPr/>
          </p:nvCxnSpPr>
          <p:spPr>
            <a:xfrm>
              <a:off x="3455498" y="1404045"/>
              <a:ext cx="503438" cy="923519"/>
            </a:xfrm>
            <a:prstGeom prst="line">
              <a:avLst/>
            </a:prstGeom>
            <a:noFill/>
            <a:ln w="19050" cap="flat" cmpd="sng" algn="ctr">
              <a:solidFill>
                <a:sysClr val="window" lastClr="FFFFFF">
                  <a:lumMod val="65000"/>
                </a:sysClr>
              </a:solidFill>
              <a:prstDash val="dash"/>
            </a:ln>
            <a:effectLst/>
          </p:spPr>
        </p:cxnSp>
        <p:cxnSp>
          <p:nvCxnSpPr>
            <p:cNvPr id="16" name="Straight Connector 15"/>
            <p:cNvCxnSpPr/>
            <p:nvPr/>
          </p:nvCxnSpPr>
          <p:spPr>
            <a:xfrm>
              <a:off x="5285575" y="1412976"/>
              <a:ext cx="595680" cy="914588"/>
            </a:xfrm>
            <a:prstGeom prst="line">
              <a:avLst/>
            </a:prstGeom>
            <a:noFill/>
            <a:ln w="19050" cap="flat" cmpd="sng" algn="ctr">
              <a:solidFill>
                <a:sysClr val="window" lastClr="FFFFFF">
                  <a:lumMod val="65000"/>
                </a:sysClr>
              </a:solidFill>
              <a:prstDash val="dash"/>
            </a:ln>
            <a:effectLst/>
          </p:spPr>
        </p:cxnSp>
        <p:sp>
          <p:nvSpPr>
            <p:cNvPr id="17" name="Text Box 2"/>
            <p:cNvSpPr txBox="1">
              <a:spLocks noChangeArrowheads="1"/>
            </p:cNvSpPr>
            <p:nvPr/>
          </p:nvSpPr>
          <p:spPr bwMode="auto">
            <a:xfrm>
              <a:off x="3841840" y="1544782"/>
              <a:ext cx="1471851" cy="615553"/>
            </a:xfrm>
            <a:prstGeom prst="rect">
              <a:avLst/>
            </a:prstGeom>
            <a:noFill/>
            <a:ln w="9525">
              <a:noFill/>
              <a:miter lim="800000"/>
              <a:headEnd/>
              <a:tailEnd/>
            </a:ln>
          </p:spPr>
          <p:txBody>
            <a:bodyPr rot="0" vert="horz" wrap="square" lIns="0" tIns="0" rIns="0" bIns="0" anchor="t" anchorCtr="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imes New Roman"/>
                </a:rPr>
                <a:t>Engineering &amp; Manufacturing Development</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Times New Roman"/>
              </a:endParaRPr>
            </a:p>
          </p:txBody>
        </p:sp>
        <p:grpSp>
          <p:nvGrpSpPr>
            <p:cNvPr id="18" name="Group 17"/>
            <p:cNvGrpSpPr/>
            <p:nvPr/>
          </p:nvGrpSpPr>
          <p:grpSpPr>
            <a:xfrm>
              <a:off x="3397603" y="1061386"/>
              <a:ext cx="455076" cy="365781"/>
              <a:chOff x="2288125" y="2451798"/>
              <a:chExt cx="455076" cy="365781"/>
            </a:xfrm>
          </p:grpSpPr>
          <p:sp>
            <p:nvSpPr>
              <p:cNvPr id="29" name="AutoShape 12"/>
              <p:cNvSpPr>
                <a:spLocks noChangeArrowheads="1"/>
              </p:cNvSpPr>
              <p:nvPr/>
            </p:nvSpPr>
            <p:spPr bwMode="auto">
              <a:xfrm>
                <a:off x="2288125" y="2451798"/>
                <a:ext cx="455076" cy="333346"/>
              </a:xfrm>
              <a:prstGeom prst="triangle">
                <a:avLst>
                  <a:gd name="adj" fmla="val 50000"/>
                </a:avLst>
              </a:prstGeom>
              <a:solidFill>
                <a:srgbClr val="FFFF00"/>
              </a:solidFill>
              <a:ln w="12700">
                <a:solidFill>
                  <a:sysClr val="windowText" lastClr="000000"/>
                </a:solidFill>
                <a:miter lim="800000"/>
                <a:headEnd type="none" w="sm" len="sm"/>
                <a:tailEnd type="none" w="sm" len="sm"/>
              </a:ln>
            </p:spPr>
            <p:txBody>
              <a:bodyPr wrap="none" anchor="ctr"/>
              <a:lstStyle/>
              <a:p>
                <a:pPr marL="0" marR="0" lvl="0" indent="0" algn="ctr" defTabSz="66614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endParaRPr>
              </a:p>
            </p:txBody>
          </p:sp>
          <p:sp>
            <p:nvSpPr>
              <p:cNvPr id="30" name="TextBox 29"/>
              <p:cNvSpPr txBox="1"/>
              <p:nvPr/>
            </p:nvSpPr>
            <p:spPr>
              <a:xfrm>
                <a:off x="2396387" y="2518018"/>
                <a:ext cx="225809" cy="299561"/>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B</a:t>
                </a:r>
              </a:p>
            </p:txBody>
          </p:sp>
        </p:grpSp>
        <p:cxnSp>
          <p:nvCxnSpPr>
            <p:cNvPr id="19" name="Straight Connector 18"/>
            <p:cNvCxnSpPr/>
            <p:nvPr/>
          </p:nvCxnSpPr>
          <p:spPr bwMode="auto">
            <a:xfrm>
              <a:off x="3606185" y="2316333"/>
              <a:ext cx="2480591" cy="0"/>
            </a:xfrm>
            <a:prstGeom prst="line">
              <a:avLst/>
            </a:prstGeom>
            <a:solidFill>
              <a:srgbClr val="618FFD"/>
            </a:solidFill>
            <a:ln w="19050" cap="flat" cmpd="sng" algn="ctr">
              <a:solidFill>
                <a:srgbClr val="000000"/>
              </a:solidFill>
              <a:prstDash val="solid"/>
              <a:round/>
              <a:headEnd type="none" w="med" len="med"/>
              <a:tailEnd type="none" w="med" len="med"/>
            </a:ln>
            <a:effectLst/>
          </p:spPr>
        </p:cxnSp>
        <p:sp>
          <p:nvSpPr>
            <p:cNvPr id="20" name="TextBox 19"/>
            <p:cNvSpPr txBox="1"/>
            <p:nvPr/>
          </p:nvSpPr>
          <p:spPr>
            <a:xfrm>
              <a:off x="4119675" y="2417476"/>
              <a:ext cx="1428107" cy="354027"/>
            </a:xfrm>
            <a:prstGeom prst="rect">
              <a:avLst/>
            </a:prstGeom>
            <a:noFill/>
          </p:spPr>
          <p:txBody>
            <a:bodyPr wrap="square" rtlCol="0">
              <a:spAutoFit/>
            </a:bodyPr>
            <a:lstStyle/>
            <a:p>
              <a:pPr marL="0" marR="0" lvl="0" indent="0" algn="ctr" defTabSz="914400" eaLnBrk="0" fontAlgn="base" latinLnBrk="0" hangingPunct="0">
                <a:lnSpc>
                  <a:spcPts val="1200"/>
                </a:lnSpc>
                <a:spcBef>
                  <a:spcPct val="0"/>
                </a:spcBef>
                <a:spcAft>
                  <a:spcPct val="0"/>
                </a:spcAft>
                <a:buClrTx/>
                <a:buSzTx/>
                <a:buFontTx/>
                <a:buNone/>
                <a:tabLst/>
                <a:defRPr/>
              </a:pPr>
              <a:r>
                <a:rPr kumimoji="0" lang="en-US" sz="1400" b="1" i="0" u="none" strike="noStrike" kern="0" cap="none" spc="0" normalizeH="0" baseline="0" noProof="0" dirty="0">
                  <a:ln>
                    <a:noFill/>
                  </a:ln>
                  <a:effectLst/>
                  <a:uLnTx/>
                  <a:uFillTx/>
                  <a:latin typeface="Calibri" panose="020F0502020204030204" pitchFamily="34" charset="0"/>
                </a:rPr>
                <a:t>Critical Design Review (CDR)</a:t>
              </a:r>
            </a:p>
          </p:txBody>
        </p:sp>
        <p:grpSp>
          <p:nvGrpSpPr>
            <p:cNvPr id="21" name="Group 20"/>
            <p:cNvGrpSpPr/>
            <p:nvPr/>
          </p:nvGrpSpPr>
          <p:grpSpPr>
            <a:xfrm>
              <a:off x="5350393" y="1063066"/>
              <a:ext cx="455076" cy="365781"/>
              <a:chOff x="2288125" y="2451798"/>
              <a:chExt cx="455076" cy="365781"/>
            </a:xfrm>
          </p:grpSpPr>
          <p:sp>
            <p:nvSpPr>
              <p:cNvPr id="27" name="AutoShape 12"/>
              <p:cNvSpPr>
                <a:spLocks noChangeArrowheads="1"/>
              </p:cNvSpPr>
              <p:nvPr/>
            </p:nvSpPr>
            <p:spPr bwMode="auto">
              <a:xfrm>
                <a:off x="2288125" y="2451798"/>
                <a:ext cx="455076" cy="333346"/>
              </a:xfrm>
              <a:prstGeom prst="triangle">
                <a:avLst>
                  <a:gd name="adj" fmla="val 50000"/>
                </a:avLst>
              </a:prstGeom>
              <a:solidFill>
                <a:srgbClr val="FFFF00"/>
              </a:solidFill>
              <a:ln w="12700">
                <a:solidFill>
                  <a:sysClr val="windowText" lastClr="000000"/>
                </a:solidFill>
                <a:miter lim="800000"/>
                <a:headEnd type="none" w="sm" len="sm"/>
                <a:tailEnd type="none" w="sm" len="sm"/>
              </a:ln>
            </p:spPr>
            <p:txBody>
              <a:bodyPr wrap="none" anchor="ctr"/>
              <a:lstStyle/>
              <a:p>
                <a:pPr marL="0" marR="0" lvl="0" indent="0" algn="ctr" defTabSz="66614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black"/>
                  </a:solidFill>
                  <a:effectLst/>
                  <a:uLnTx/>
                  <a:uFillTx/>
                </a:endParaRPr>
              </a:p>
            </p:txBody>
          </p:sp>
          <p:sp>
            <p:nvSpPr>
              <p:cNvPr id="28" name="TextBox 27"/>
              <p:cNvSpPr txBox="1"/>
              <p:nvPr/>
            </p:nvSpPr>
            <p:spPr>
              <a:xfrm>
                <a:off x="2408847" y="2518018"/>
                <a:ext cx="220984" cy="299561"/>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C</a:t>
                </a:r>
              </a:p>
            </p:txBody>
          </p:sp>
        </p:grpSp>
        <p:sp>
          <p:nvSpPr>
            <p:cNvPr id="22" name="Rectangle 80"/>
            <p:cNvSpPr>
              <a:spLocks noChangeArrowheads="1"/>
            </p:cNvSpPr>
            <p:nvPr/>
          </p:nvSpPr>
          <p:spPr bwMode="auto">
            <a:xfrm>
              <a:off x="4748205" y="2244515"/>
              <a:ext cx="142875" cy="142875"/>
            </a:xfrm>
            <a:prstGeom prst="rect">
              <a:avLst/>
            </a:prstGeom>
            <a:solidFill>
              <a:srgbClr val="618FFD"/>
            </a:solidFill>
            <a:ln w="9525">
              <a:solidFill>
                <a:srgbClr val="000000"/>
              </a:solidFill>
              <a:miter lim="800000"/>
              <a:headEnd/>
              <a:tailEnd/>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100" b="1" i="0" u="none" strike="noStrike" kern="0" cap="none" spc="0" normalizeH="0" baseline="0" noProof="0">
                <a:ln>
                  <a:noFill/>
                </a:ln>
                <a:solidFill>
                  <a:srgbClr val="000000"/>
                </a:solidFill>
                <a:effectLst/>
                <a:uLnTx/>
                <a:uFillTx/>
              </a:endParaRPr>
            </a:p>
          </p:txBody>
        </p:sp>
        <p:grpSp>
          <p:nvGrpSpPr>
            <p:cNvPr id="23" name="Group 22"/>
            <p:cNvGrpSpPr/>
            <p:nvPr/>
          </p:nvGrpSpPr>
          <p:grpSpPr>
            <a:xfrm>
              <a:off x="5364813" y="1433806"/>
              <a:ext cx="412293" cy="325712"/>
              <a:chOff x="506848" y="2279466"/>
              <a:chExt cx="412293" cy="325712"/>
            </a:xfrm>
          </p:grpSpPr>
          <p:sp>
            <p:nvSpPr>
              <p:cNvPr id="25" name="Flowchart: Document 24"/>
              <p:cNvSpPr/>
              <p:nvPr/>
            </p:nvSpPr>
            <p:spPr bwMode="auto">
              <a:xfrm>
                <a:off x="557512" y="2279466"/>
                <a:ext cx="297612" cy="325712"/>
              </a:xfrm>
              <a:prstGeom prst="flowChartDocument">
                <a:avLst/>
              </a:prstGeom>
              <a:solidFill>
                <a:srgbClr val="FFFFFF"/>
              </a:solidFill>
              <a:ln w="12700" cap="flat" cmpd="sng" algn="ctr">
                <a:solidFill>
                  <a:srgbClr val="000000"/>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800" b="0" i="1" u="none" strike="noStrike" kern="0" cap="none" spc="0" normalizeH="0" baseline="0" noProof="0">
                  <a:ln>
                    <a:noFill/>
                  </a:ln>
                  <a:solidFill>
                    <a:srgbClr val="000000"/>
                  </a:solidFill>
                  <a:effectLst/>
                  <a:uLnTx/>
                  <a:uFillTx/>
                  <a:latin typeface="Arial Narrow" pitchFamily="34" charset="0"/>
                </a:endParaRPr>
              </a:p>
            </p:txBody>
          </p:sp>
          <p:sp>
            <p:nvSpPr>
              <p:cNvPr id="26" name="TextBox 25"/>
              <p:cNvSpPr txBox="1"/>
              <p:nvPr/>
            </p:nvSpPr>
            <p:spPr>
              <a:xfrm>
                <a:off x="506848" y="2289514"/>
                <a:ext cx="412293" cy="253916"/>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Calibri" panose="020F0502020204030204" pitchFamily="34" charset="0"/>
                  </a:rPr>
                  <a:t>CPD</a:t>
                </a:r>
              </a:p>
            </p:txBody>
          </p:sp>
        </p:grpSp>
        <p:cxnSp>
          <p:nvCxnSpPr>
            <p:cNvPr id="24" name="Straight Connector 23"/>
            <p:cNvCxnSpPr/>
            <p:nvPr/>
          </p:nvCxnSpPr>
          <p:spPr bwMode="auto">
            <a:xfrm>
              <a:off x="3516230" y="1399874"/>
              <a:ext cx="2573407" cy="0"/>
            </a:xfrm>
            <a:prstGeom prst="line">
              <a:avLst/>
            </a:prstGeom>
            <a:solidFill>
              <a:srgbClr val="618FFD"/>
            </a:solidFill>
            <a:ln w="19050" cap="flat" cmpd="sng" algn="ctr">
              <a:solidFill>
                <a:srgbClr val="000000"/>
              </a:solidFill>
              <a:prstDash val="solid"/>
              <a:round/>
              <a:headEnd type="none" w="med" len="med"/>
              <a:tailEnd type="none" w="med" len="med"/>
            </a:ln>
            <a:effectLst/>
          </p:spPr>
        </p:cxnSp>
      </p:grpSp>
      <p:sp>
        <p:nvSpPr>
          <p:cNvPr id="31" name="TextBox 30"/>
          <p:cNvSpPr txBox="1"/>
          <p:nvPr/>
        </p:nvSpPr>
        <p:spPr>
          <a:xfrm>
            <a:off x="6777319" y="41031"/>
            <a:ext cx="2309867" cy="923330"/>
          </a:xfrm>
          <a:prstGeom prst="rect">
            <a:avLst/>
          </a:prstGeom>
          <a:noFill/>
          <a:ln>
            <a:solidFill>
              <a:schemeClr val="accent1"/>
            </a:solidFill>
          </a:ln>
        </p:spPr>
        <p:txBody>
          <a:bodyPr wrap="square" rtlCol="0">
            <a:spAutoFit/>
          </a:bodyPr>
          <a:lstStyle/>
          <a:p>
            <a:pPr algn="ctr"/>
            <a:r>
              <a:rPr lang="en-US" b="1" dirty="0">
                <a:solidFill>
                  <a:srgbClr val="0000FF"/>
                </a:solidFill>
                <a:latin typeface="Arial" panose="020B0604020202020204" pitchFamily="34" charset="0"/>
                <a:cs typeface="Arial" panose="020B0604020202020204" pitchFamily="34" charset="0"/>
              </a:rPr>
              <a:t>Guided by:  </a:t>
            </a:r>
            <a:r>
              <a:rPr lang="en-US" b="1" dirty="0">
                <a:latin typeface="Arial" panose="020B0604020202020204" pitchFamily="34" charset="0"/>
                <a:cs typeface="Arial" panose="020B0604020202020204" pitchFamily="34" charset="0"/>
              </a:rPr>
              <a:t>AS, CDD, TEMP, SEP, PPP &amp; CS</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303283" cy="709761"/>
          </a:xfrm>
          <a:prstGeom prst="rect">
            <a:avLst/>
          </a:prstGeom>
        </p:spPr>
      </p:pic>
      <p:grpSp>
        <p:nvGrpSpPr>
          <p:cNvPr id="34" name="Group 33"/>
          <p:cNvGrpSpPr/>
          <p:nvPr/>
        </p:nvGrpSpPr>
        <p:grpSpPr>
          <a:xfrm>
            <a:off x="8495953" y="5595009"/>
            <a:ext cx="588119" cy="555765"/>
            <a:chOff x="8495953" y="6173511"/>
            <a:chExt cx="588119" cy="555765"/>
          </a:xfrm>
        </p:grpSpPr>
        <p:sp>
          <p:nvSpPr>
            <p:cNvPr id="35" name="Right Arrow 34">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hlinkClick r:id="rId5"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37" name="Group 36"/>
          <p:cNvGrpSpPr/>
          <p:nvPr/>
        </p:nvGrpSpPr>
        <p:grpSpPr>
          <a:xfrm>
            <a:off x="8407151" y="6228894"/>
            <a:ext cx="802977" cy="535497"/>
            <a:chOff x="8407151" y="6228894"/>
            <a:chExt cx="802977" cy="535497"/>
          </a:xfrm>
        </p:grpSpPr>
        <p:sp>
          <p:nvSpPr>
            <p:cNvPr id="38" name="Right Arrow 37">
              <a:hlinkClick r:id="rId6"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40" name="TextBox 39"/>
          <p:cNvSpPr txBox="1"/>
          <p:nvPr/>
        </p:nvSpPr>
        <p:spPr>
          <a:xfrm>
            <a:off x="3274451" y="6575898"/>
            <a:ext cx="2573140" cy="261610"/>
          </a:xfrm>
          <a:prstGeom prst="rect">
            <a:avLst/>
          </a:prstGeom>
          <a:noFill/>
        </p:spPr>
        <p:txBody>
          <a:bodyPr wrap="none" rtlCol="0">
            <a:spAutoFit/>
          </a:bodyPr>
          <a:lstStyle/>
          <a:p>
            <a:r>
              <a:rPr lang="en-US" sz="1100" b="1" dirty="0"/>
              <a:t>PMT352B – DSS Seminar </a:t>
            </a:r>
            <a:r>
              <a:rPr lang="en-US" sz="1100" b="1" dirty="0" err="1"/>
              <a:t>Ver</a:t>
            </a:r>
            <a:r>
              <a:rPr lang="en-US" sz="1100" b="1" dirty="0"/>
              <a:t> 4.9  1.05.17</a:t>
            </a:r>
          </a:p>
        </p:txBody>
      </p:sp>
    </p:spTree>
    <p:custDataLst>
      <p:tags r:id="rId1"/>
    </p:custDataLst>
    <p:extLst>
      <p:ext uri="{BB962C8B-B14F-4D97-AF65-F5344CB8AC3E}">
        <p14:creationId xmlns:p14="http://schemas.microsoft.com/office/powerpoint/2010/main" val="417263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5047536"/>
          </a:xfrm>
          <a:prstGeom prst="rect">
            <a:avLst/>
          </a:prstGeom>
          <a:noFill/>
        </p:spPr>
        <p:txBody>
          <a:bodyPr wrap="square" rtlCol="0">
            <a:spAutoFit/>
          </a:bodyPr>
          <a:lstStyle/>
          <a:p>
            <a:r>
              <a:rPr lang="en-US" b="1" dirty="0">
                <a:solidFill>
                  <a:srgbClr val="0033CC"/>
                </a:solidFill>
              </a:rPr>
              <a:t>Engineering and Manufacturing Development (EMD) Phase:</a:t>
            </a:r>
          </a:p>
          <a:p>
            <a:endParaRPr lang="en-US" sz="1600" b="1" dirty="0">
              <a:solidFill>
                <a:srgbClr val="0033CC"/>
              </a:solidFill>
            </a:endParaRPr>
          </a:p>
          <a:p>
            <a:pPr marL="231775" indent="-231775">
              <a:buFont typeface="Arial" panose="020B0604020202020204" pitchFamily="34" charset="0"/>
              <a:buChar char="•"/>
            </a:pPr>
            <a:r>
              <a:rPr lang="en-US" dirty="0"/>
              <a:t>Request cyber threat information on threats targeting program information and the system from DIA or DoD Component intelligence and counterintelligence activities and</a:t>
            </a:r>
          </a:p>
          <a:p>
            <a:pPr marL="231775" indent="-231775"/>
            <a:r>
              <a:rPr lang="en-US" dirty="0"/>
              <a:t>     use updated threat assessments to inform development of the detailed design, T&amp;E </a:t>
            </a:r>
          </a:p>
          <a:p>
            <a:pPr marL="231775" indent="-231775"/>
            <a:r>
              <a:rPr lang="en-US" dirty="0"/>
              <a:t>     criteria, system-level security risk, and assessment of readiness to begin production and </a:t>
            </a:r>
          </a:p>
          <a:p>
            <a:pPr marL="231775" indent="-231775"/>
            <a:r>
              <a:rPr lang="en-US" dirty="0"/>
              <a:t>     deployment</a:t>
            </a:r>
          </a:p>
          <a:p>
            <a:pPr marL="231775" indent="-231775"/>
            <a:endParaRPr lang="en-US" b="1" dirty="0"/>
          </a:p>
          <a:p>
            <a:pPr marL="231775" indent="-231775">
              <a:buFont typeface="Arial" panose="020B0604020202020204" pitchFamily="34" charset="0"/>
              <a:buChar char="•"/>
            </a:pPr>
            <a:r>
              <a:rPr lang="en-US" dirty="0"/>
              <a:t>Protect digitized program, system, and test information, CPI, and system elements from adversary targeting during design, test, and manufacturing and production readiness</a:t>
            </a:r>
          </a:p>
          <a:p>
            <a:pPr marL="231775" indent="-231775">
              <a:buFont typeface="Arial" panose="020B0604020202020204" pitchFamily="34" charset="0"/>
              <a:buChar char="•"/>
            </a:pPr>
            <a:endParaRPr lang="en-US" b="1" dirty="0"/>
          </a:p>
          <a:p>
            <a:pPr marL="231775" indent="-231775">
              <a:buFont typeface="Arial" panose="020B0604020202020204" pitchFamily="34" charset="0"/>
              <a:buChar char="•"/>
            </a:pPr>
            <a:r>
              <a:rPr lang="en-US" dirty="0"/>
              <a:t>Update Cybersecurity and system security entrance and exit criteria for all technical reviews and document in the SEP</a:t>
            </a:r>
          </a:p>
          <a:p>
            <a:pPr marL="231775" indent="-231775">
              <a:buFont typeface="Arial" panose="020B0604020202020204" pitchFamily="34" charset="0"/>
              <a:buChar char="•"/>
            </a:pPr>
            <a:endParaRPr lang="en-US" b="1" dirty="0"/>
          </a:p>
          <a:p>
            <a:pPr marL="231775" indent="-231775">
              <a:buFont typeface="Arial" panose="020B0604020202020204" pitchFamily="34" charset="0"/>
              <a:buChar char="•"/>
            </a:pPr>
            <a:r>
              <a:rPr lang="en-US" dirty="0"/>
              <a:t>Update and integrate all aspects of the program protection planning, to include but not limited to information security, OPSEC, and life-cycle support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4" name="Rectangle 13"/>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15" name="TextBox 14"/>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240125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3662541"/>
          </a:xfrm>
          <a:prstGeom prst="rect">
            <a:avLst/>
          </a:prstGeom>
          <a:noFill/>
        </p:spPr>
        <p:txBody>
          <a:bodyPr wrap="square" rtlCol="0">
            <a:spAutoFit/>
          </a:bodyPr>
          <a:lstStyle/>
          <a:p>
            <a:r>
              <a:rPr lang="en-US" b="1" dirty="0">
                <a:solidFill>
                  <a:srgbClr val="0033CC"/>
                </a:solidFill>
              </a:rPr>
              <a:t>Engineering and Manufacturing Development (EMD) Phase (Continued):</a:t>
            </a:r>
          </a:p>
          <a:p>
            <a:endParaRPr lang="en-US" sz="1600" b="1" dirty="0">
              <a:solidFill>
                <a:srgbClr val="0033CC"/>
              </a:solidFill>
            </a:endParaRPr>
          </a:p>
          <a:p>
            <a:pPr marL="231775" indent="-231775">
              <a:buFont typeface="Arial" panose="020B0604020202020204" pitchFamily="34" charset="0"/>
              <a:buChar char="•"/>
            </a:pPr>
            <a:r>
              <a:rPr lang="en-US" dirty="0"/>
              <a:t>Conduct Cybersecurity vulnerability and penetration testing and evaluation at the component, subsystem, interface, and integration levels in order to verify system</a:t>
            </a:r>
          </a:p>
          <a:p>
            <a:pPr marL="231775" indent="-231775"/>
            <a:r>
              <a:rPr lang="en-US" dirty="0"/>
              <a:t>     requirements are met, and use results to inform the engineering activities, including </a:t>
            </a:r>
          </a:p>
          <a:p>
            <a:pPr marL="231775" indent="-231775"/>
            <a:r>
              <a:rPr lang="en-US" dirty="0"/>
              <a:t>     technical risk and opportunity management</a:t>
            </a:r>
          </a:p>
          <a:p>
            <a:pPr marL="231775" indent="-231775"/>
            <a:endParaRPr lang="en-US" b="1" dirty="0"/>
          </a:p>
          <a:p>
            <a:pPr marL="231775" indent="-231775">
              <a:buFont typeface="Arial" panose="020B0604020202020204" pitchFamily="34" charset="0"/>
              <a:buChar char="•"/>
            </a:pPr>
            <a:r>
              <a:rPr lang="en-US" dirty="0"/>
              <a:t>Incorporate recommendations from security T&amp;E of EMD test articles and ensure the system as described in the production baseline is configured to established Cybersecurity parameters and satisfies performance requirements for operations in applicable </a:t>
            </a:r>
          </a:p>
          <a:p>
            <a:pPr marL="231775" indent="-231775"/>
            <a:r>
              <a:rPr lang="en-US" dirty="0"/>
              <a:t>     cyber threat environments. Ensure an adversarial Cybersecurity DT&amp;E event is conducted </a:t>
            </a:r>
          </a:p>
          <a:p>
            <a:pPr marL="231775" indent="-231775"/>
            <a:r>
              <a:rPr lang="en-US" dirty="0"/>
              <a:t>     to evaluate the system's Cybersecurity performance within a mission context. Use realistic</a:t>
            </a:r>
          </a:p>
          <a:p>
            <a:pPr marL="231775" indent="-231775"/>
            <a:r>
              <a:rPr lang="en-US" dirty="0"/>
              <a:t>     threat exploitation techniques in representative operating environments and scenarios</a:t>
            </a:r>
            <a:endParaRPr lang="en-US"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4" name="Rectangle 13"/>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15" name="TextBox 14"/>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196374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492373" y="42405"/>
            <a:ext cx="4158318" cy="810478"/>
          </a:xfrm>
          <a:prstGeom prst="rect">
            <a:avLst/>
          </a:prstGeom>
          <a:noFill/>
          <a:ln w="9525" algn="ctr">
            <a:noFill/>
            <a:miter lim="800000"/>
            <a:headEnd/>
            <a:tailEnd/>
          </a:ln>
          <a:effectLst/>
        </p:spPr>
        <p:txBody>
          <a:bodyPr wrap="none">
            <a:spAutoFit/>
          </a:bodyPr>
          <a:lstStyle/>
          <a:p>
            <a:pPr algn="ctr" fontAlgn="base">
              <a:lnSpc>
                <a:spcPts val="2800"/>
              </a:lnSpc>
              <a:spcBef>
                <a:spcPct val="0"/>
              </a:spcBef>
              <a:spcAft>
                <a:spcPct val="0"/>
              </a:spcAft>
              <a:defRPr/>
            </a:pPr>
            <a:r>
              <a:rPr lang="en-US" sz="2800" b="1" dirty="0">
                <a:solidFill>
                  <a:srgbClr val="000000"/>
                </a:solidFill>
              </a:rPr>
              <a:t>Production &amp; Deployment </a:t>
            </a:r>
          </a:p>
          <a:p>
            <a:pPr algn="ctr" fontAlgn="base">
              <a:lnSpc>
                <a:spcPts val="2800"/>
              </a:lnSpc>
              <a:spcBef>
                <a:spcPct val="0"/>
              </a:spcBef>
              <a:spcAft>
                <a:spcPct val="0"/>
              </a:spcAft>
              <a:defRPr/>
            </a:pPr>
            <a:r>
              <a:rPr lang="en-US" sz="2800" b="1" dirty="0">
                <a:solidFill>
                  <a:srgbClr val="000000"/>
                </a:solidFill>
              </a:rPr>
              <a:t>Phase</a:t>
            </a:r>
          </a:p>
        </p:txBody>
      </p:sp>
      <p:sp>
        <p:nvSpPr>
          <p:cNvPr id="4" name="Text Box 15"/>
          <p:cNvSpPr txBox="1">
            <a:spLocks noChangeArrowheads="1"/>
          </p:cNvSpPr>
          <p:nvPr/>
        </p:nvSpPr>
        <p:spPr bwMode="auto">
          <a:xfrm>
            <a:off x="2301" y="2298478"/>
            <a:ext cx="8989299" cy="4385816"/>
          </a:xfrm>
          <a:prstGeom prst="rect">
            <a:avLst/>
          </a:prstGeom>
          <a:solidFill>
            <a:schemeClr val="bg1"/>
          </a:solidFill>
          <a:ln w="9525">
            <a:noFill/>
            <a:miter lim="800000"/>
            <a:headEnd/>
            <a:tailEnd/>
          </a:ln>
        </p:spPr>
        <p:txBody>
          <a:bodyPr wrap="square">
            <a:spAutoFit/>
          </a:bodyPr>
          <a:lstStyle/>
          <a:p>
            <a:pPr marL="112713" eaLnBrk="0" fontAlgn="base" hangingPunct="0">
              <a:spcBef>
                <a:spcPct val="25000"/>
              </a:spcBef>
              <a:spcAft>
                <a:spcPct val="0"/>
              </a:spcAft>
            </a:pPr>
            <a:r>
              <a:rPr lang="en-US" b="1" dirty="0">
                <a:solidFill>
                  <a:srgbClr val="0000FF"/>
                </a:solidFill>
              </a:rPr>
              <a:t>Low Rate Initial Production (LRIP)</a:t>
            </a:r>
            <a:r>
              <a:rPr lang="en-US" dirty="0">
                <a:solidFill>
                  <a:srgbClr val="0000FF"/>
                </a:solidFill>
              </a:rPr>
              <a:t>: </a:t>
            </a:r>
            <a:r>
              <a:rPr lang="en-US" dirty="0"/>
              <a:t>Establishes initial production base, provides OT&amp;E test articles and for efficient ramp-up to full-rate production, maintains production continuity pending OT&amp;E completion</a:t>
            </a:r>
          </a:p>
          <a:p>
            <a:pPr marL="112713" eaLnBrk="0" fontAlgn="base" hangingPunct="0">
              <a:spcBef>
                <a:spcPct val="25000"/>
              </a:spcBef>
              <a:spcAft>
                <a:spcPct val="0"/>
              </a:spcAft>
            </a:pPr>
            <a:r>
              <a:rPr lang="en-US" b="1" dirty="0">
                <a:solidFill>
                  <a:srgbClr val="0000FF"/>
                </a:solidFill>
              </a:rPr>
              <a:t>Sustainment and Support Initiated </a:t>
            </a:r>
            <a:r>
              <a:rPr lang="en-US" dirty="0"/>
              <a:t>(If not already started)</a:t>
            </a:r>
          </a:p>
          <a:p>
            <a:pPr marL="112713" eaLnBrk="0" fontAlgn="base" hangingPunct="0">
              <a:spcBef>
                <a:spcPct val="25000"/>
              </a:spcBef>
              <a:spcAft>
                <a:spcPct val="0"/>
              </a:spcAft>
            </a:pPr>
            <a:r>
              <a:rPr lang="en-US" b="1" dirty="0">
                <a:solidFill>
                  <a:srgbClr val="0000FF"/>
                </a:solidFill>
              </a:rPr>
              <a:t>OT&amp;E</a:t>
            </a:r>
            <a:r>
              <a:rPr lang="en-US" dirty="0">
                <a:solidFill>
                  <a:srgbClr val="0000FF"/>
                </a:solidFill>
              </a:rPr>
              <a:t>:  </a:t>
            </a:r>
            <a:r>
              <a:rPr lang="en-US" dirty="0"/>
              <a:t>OT in a realistic threat environment to determine operational effectiveness, suitability, and survivability</a:t>
            </a:r>
          </a:p>
          <a:p>
            <a:pPr marL="112713" eaLnBrk="0" fontAlgn="base" hangingPunct="0">
              <a:spcBef>
                <a:spcPct val="25000"/>
              </a:spcBef>
              <a:spcAft>
                <a:spcPct val="0"/>
              </a:spcAft>
            </a:pPr>
            <a:r>
              <a:rPr lang="en-US" b="1" dirty="0">
                <a:solidFill>
                  <a:srgbClr val="0000FF"/>
                </a:solidFill>
              </a:rPr>
              <a:t>Full Rate Production (FRP) Decision Review</a:t>
            </a:r>
            <a:r>
              <a:rPr lang="en-US" dirty="0">
                <a:solidFill>
                  <a:srgbClr val="0000FF"/>
                </a:solidFill>
              </a:rPr>
              <a:t>: </a:t>
            </a:r>
            <a:r>
              <a:rPr lang="en-US" dirty="0"/>
              <a:t>MDA approval requires control of manufacturing processes, acceptable performance and reliability, and establishment of adequate sustainment and support systems </a:t>
            </a:r>
          </a:p>
          <a:p>
            <a:pPr marL="112713" eaLnBrk="0" fontAlgn="base" hangingPunct="0">
              <a:spcBef>
                <a:spcPct val="25000"/>
              </a:spcBef>
              <a:spcAft>
                <a:spcPct val="0"/>
              </a:spcAft>
            </a:pPr>
            <a:r>
              <a:rPr lang="en-US" b="1" dirty="0">
                <a:solidFill>
                  <a:srgbClr val="0000FF"/>
                </a:solidFill>
              </a:rPr>
              <a:t>FRP &amp; Deployment</a:t>
            </a:r>
            <a:r>
              <a:rPr lang="en-US" dirty="0">
                <a:solidFill>
                  <a:srgbClr val="0000FF"/>
                </a:solidFill>
              </a:rPr>
              <a:t>: </a:t>
            </a:r>
            <a:r>
              <a:rPr lang="en-US" dirty="0"/>
              <a:t>Production &amp; deployment completion leading to Full Operational Capability (FOC)</a:t>
            </a:r>
          </a:p>
          <a:p>
            <a:pPr marL="112713" eaLnBrk="0" fontAlgn="base" hangingPunct="0">
              <a:spcBef>
                <a:spcPct val="25000"/>
              </a:spcBef>
              <a:spcAft>
                <a:spcPct val="0"/>
              </a:spcAft>
            </a:pPr>
            <a:r>
              <a:rPr lang="en-US" b="1" dirty="0">
                <a:solidFill>
                  <a:srgbClr val="0000FF"/>
                </a:solidFill>
              </a:rPr>
              <a:t>Initial Operational Capability (IOC):</a:t>
            </a:r>
            <a:r>
              <a:rPr lang="en-US" dirty="0">
                <a:solidFill>
                  <a:srgbClr val="0000FF"/>
                </a:solidFill>
              </a:rPr>
              <a:t>  </a:t>
            </a:r>
            <a:r>
              <a:rPr lang="en-US" dirty="0"/>
              <a:t>Operational authority declares IOC when the        defined organizations have been equipped and trained and are capable of conducting  mission operations</a:t>
            </a:r>
          </a:p>
        </p:txBody>
      </p:sp>
      <p:grpSp>
        <p:nvGrpSpPr>
          <p:cNvPr id="6" name="Group 5"/>
          <p:cNvGrpSpPr/>
          <p:nvPr/>
        </p:nvGrpSpPr>
        <p:grpSpPr>
          <a:xfrm>
            <a:off x="4985686" y="734923"/>
            <a:ext cx="3276600" cy="1581485"/>
            <a:chOff x="5031540" y="953454"/>
            <a:chExt cx="2487794" cy="1627277"/>
          </a:xfrm>
        </p:grpSpPr>
        <p:sp>
          <p:nvSpPr>
            <p:cNvPr id="7" name="Rectangle 6"/>
            <p:cNvSpPr>
              <a:spLocks noChangeArrowheads="1"/>
            </p:cNvSpPr>
            <p:nvPr/>
          </p:nvSpPr>
          <p:spPr bwMode="auto">
            <a:xfrm>
              <a:off x="5179163" y="1491091"/>
              <a:ext cx="1660266" cy="1089640"/>
            </a:xfrm>
            <a:prstGeom prst="rect">
              <a:avLst/>
            </a:prstGeom>
            <a:solidFill>
              <a:srgbClr val="DDFFDD"/>
            </a:solidFill>
            <a:ln w="19050">
              <a:noFill/>
              <a:miter lim="800000"/>
              <a:headEnd type="none" w="sm" len="sm"/>
              <a:tailEnd type="none" w="sm" len="sm"/>
            </a:ln>
          </p:spPr>
          <p:txBody>
            <a:bodyPr wrap="none" anchor="ctr"/>
            <a:lstStyle/>
            <a:p>
              <a:pPr marL="0" marR="0" lvl="0" indent="0" defTabSz="666140" eaLnBrk="0" fontAlgn="base" latinLnBrk="0" hangingPunct="0">
                <a:lnSpc>
                  <a:spcPct val="100000"/>
                </a:lnSpc>
                <a:spcBef>
                  <a:spcPct val="0"/>
                </a:spcBef>
                <a:spcAft>
                  <a:spcPct val="0"/>
                </a:spcAft>
                <a:buClrTx/>
                <a:buSzTx/>
                <a:buFontTx/>
                <a:buNone/>
                <a:tabLst/>
                <a:defRPr/>
              </a:pPr>
              <a:endParaRPr kumimoji="0" lang="en-US" sz="1300" b="1" i="0" u="none" strike="noStrike" kern="0" cap="none" spc="0" normalizeH="0" baseline="0" noProof="0">
                <a:ln>
                  <a:noFill/>
                </a:ln>
                <a:solidFill>
                  <a:prstClr val="black"/>
                </a:solidFill>
                <a:effectLst/>
                <a:uLnTx/>
                <a:uFillTx/>
                <a:latin typeface="Calibri"/>
              </a:endParaRPr>
            </a:p>
          </p:txBody>
        </p:sp>
        <p:sp>
          <p:nvSpPr>
            <p:cNvPr id="8" name="Rectangle 14"/>
            <p:cNvSpPr>
              <a:spLocks noChangeArrowheads="1"/>
            </p:cNvSpPr>
            <p:nvPr/>
          </p:nvSpPr>
          <p:spPr bwMode="auto">
            <a:xfrm>
              <a:off x="6025610" y="1486753"/>
              <a:ext cx="1482095" cy="1063942"/>
            </a:xfrm>
            <a:prstGeom prst="rect">
              <a:avLst/>
            </a:prstGeom>
            <a:noFill/>
            <a:ln w="19050">
              <a:noFill/>
              <a:miter lim="800000"/>
              <a:headEnd type="none" w="sm" len="sm"/>
              <a:tailEnd type="none" w="sm" len="sm"/>
            </a:ln>
          </p:spPr>
          <p:txBody>
            <a:bodyPr wrap="none" anchor="ctr"/>
            <a:lstStyle/>
            <a:p>
              <a:pPr marL="0" marR="0" lvl="0" indent="0" defTabSz="666140" eaLnBrk="0" fontAlgn="base" latinLnBrk="0" hangingPunct="0">
                <a:lnSpc>
                  <a:spcPct val="100000"/>
                </a:lnSpc>
                <a:spcBef>
                  <a:spcPct val="0"/>
                </a:spcBef>
                <a:spcAft>
                  <a:spcPct val="0"/>
                </a:spcAft>
                <a:buClrTx/>
                <a:buSzTx/>
                <a:buFontTx/>
                <a:buNone/>
                <a:tabLst/>
                <a:defRPr/>
              </a:pPr>
              <a:endParaRPr kumimoji="0" lang="en-US" sz="1300" b="1" i="0" u="none" strike="noStrike" kern="0" cap="none" spc="0" normalizeH="0" baseline="0" noProof="0">
                <a:ln>
                  <a:noFill/>
                </a:ln>
                <a:solidFill>
                  <a:prstClr val="black"/>
                </a:solidFill>
                <a:effectLst/>
                <a:uLnTx/>
                <a:uFillTx/>
                <a:latin typeface="Calibri"/>
              </a:endParaRPr>
            </a:p>
          </p:txBody>
        </p:sp>
        <p:sp>
          <p:nvSpPr>
            <p:cNvPr id="9" name="Rectangle 8"/>
            <p:cNvSpPr/>
            <p:nvPr/>
          </p:nvSpPr>
          <p:spPr>
            <a:xfrm>
              <a:off x="5066117" y="1486751"/>
              <a:ext cx="1492333" cy="1093979"/>
            </a:xfrm>
            <a:prstGeom prst="rect">
              <a:avLst/>
            </a:prstGeom>
            <a:gradFill>
              <a:gsLst>
                <a:gs pos="0">
                  <a:srgbClr val="FFE2C5"/>
                </a:gs>
                <a:gs pos="50000">
                  <a:srgbClr val="EEF1D1"/>
                </a:gs>
                <a:gs pos="100000">
                  <a:srgbClr val="DDFFDD"/>
                </a:gs>
              </a:gsLst>
              <a:lin ang="0" scaled="1"/>
            </a:gradFill>
            <a:ln w="9525" cap="flat" cmpd="sng" algn="ctr">
              <a:noFill/>
              <a:prstDash val="solid"/>
            </a:ln>
            <a:effectLst/>
          </p:spPr>
          <p:txBody>
            <a:bodyPr rtlCol="0" anchor="ctr"/>
            <a:lstStyle/>
            <a:p>
              <a:pPr marL="0" marR="0" lvl="0" indent="0" algn="ctr" defTabSz="666140" eaLnBrk="0" fontAlgn="base" latinLnBrk="0" hangingPunct="0">
                <a:lnSpc>
                  <a:spcPct val="100000"/>
                </a:lnSpc>
                <a:spcBef>
                  <a:spcPct val="0"/>
                </a:spcBef>
                <a:spcAft>
                  <a:spcPct val="0"/>
                </a:spcAft>
                <a:buClrTx/>
                <a:buSzTx/>
                <a:buFontTx/>
                <a:buNone/>
                <a:tabLst/>
                <a:defRPr/>
              </a:pPr>
              <a:endParaRPr kumimoji="0" lang="en-US" sz="1300" b="1" i="0" u="none" strike="noStrike" kern="0" cap="none" spc="0" normalizeH="0" baseline="0" noProof="0">
                <a:ln>
                  <a:noFill/>
                </a:ln>
                <a:solidFill>
                  <a:prstClr val="white"/>
                </a:solidFill>
                <a:effectLst/>
                <a:uLnTx/>
                <a:uFillTx/>
                <a:latin typeface="Calibri"/>
              </a:endParaRPr>
            </a:p>
          </p:txBody>
        </p:sp>
        <p:sp>
          <p:nvSpPr>
            <p:cNvPr id="10" name="Rectangle 9"/>
            <p:cNvSpPr/>
            <p:nvPr/>
          </p:nvSpPr>
          <p:spPr>
            <a:xfrm>
              <a:off x="6202947" y="1489627"/>
              <a:ext cx="1316387" cy="1091103"/>
            </a:xfrm>
            <a:prstGeom prst="rect">
              <a:avLst/>
            </a:prstGeom>
            <a:gradFill>
              <a:gsLst>
                <a:gs pos="28000">
                  <a:srgbClr val="DDFFDD"/>
                </a:gs>
                <a:gs pos="82000">
                  <a:srgbClr val="F7FFEE"/>
                </a:gs>
                <a:gs pos="100000">
                  <a:sysClr val="window" lastClr="FFFFFF"/>
                </a:gs>
              </a:gsLst>
              <a:lin ang="0" scaled="1"/>
            </a:gradFill>
            <a:ln w="9525" cap="flat" cmpd="sng" algn="ctr">
              <a:noFill/>
              <a:prstDash val="solid"/>
            </a:ln>
            <a:effectLst/>
          </p:spPr>
          <p:txBody>
            <a:bodyPr rtlCol="0" anchor="ctr"/>
            <a:lstStyle/>
            <a:p>
              <a:pPr marL="0" marR="0" lvl="0" indent="0" algn="ctr" defTabSz="666140" eaLnBrk="0" fontAlgn="base" latinLnBrk="0" hangingPunct="0">
                <a:lnSpc>
                  <a:spcPct val="100000"/>
                </a:lnSpc>
                <a:spcBef>
                  <a:spcPct val="0"/>
                </a:spcBef>
                <a:spcAft>
                  <a:spcPct val="0"/>
                </a:spcAft>
                <a:buClrTx/>
                <a:buSzTx/>
                <a:buFontTx/>
                <a:buNone/>
                <a:tabLst/>
                <a:defRPr/>
              </a:pPr>
              <a:endParaRPr kumimoji="0" lang="en-US" sz="1300" b="1" i="0" u="none" strike="noStrike" kern="0" cap="none" spc="0" normalizeH="0" baseline="0" noProof="0">
                <a:ln>
                  <a:noFill/>
                </a:ln>
                <a:solidFill>
                  <a:prstClr val="white"/>
                </a:solidFill>
                <a:effectLst/>
                <a:uLnTx/>
                <a:uFillTx/>
                <a:latin typeface="Calibri"/>
              </a:endParaRPr>
            </a:p>
          </p:txBody>
        </p:sp>
        <p:cxnSp>
          <p:nvCxnSpPr>
            <p:cNvPr id="11" name="Straight Connector 10"/>
            <p:cNvCxnSpPr/>
            <p:nvPr/>
          </p:nvCxnSpPr>
          <p:spPr>
            <a:xfrm>
              <a:off x="5031540" y="1492834"/>
              <a:ext cx="709245" cy="1087896"/>
            </a:xfrm>
            <a:prstGeom prst="line">
              <a:avLst/>
            </a:prstGeom>
            <a:noFill/>
            <a:ln w="19050" cap="flat" cmpd="sng" algn="ctr">
              <a:solidFill>
                <a:sysClr val="window" lastClr="FFFFFF">
                  <a:lumMod val="65000"/>
                </a:sysClr>
              </a:solidFill>
              <a:prstDash val="dash"/>
            </a:ln>
            <a:effectLst/>
          </p:spPr>
        </p:cxnSp>
        <p:cxnSp>
          <p:nvCxnSpPr>
            <p:cNvPr id="12" name="Straight Connector 11"/>
            <p:cNvCxnSpPr/>
            <p:nvPr/>
          </p:nvCxnSpPr>
          <p:spPr>
            <a:xfrm>
              <a:off x="6858269" y="1492834"/>
              <a:ext cx="641309" cy="1077848"/>
            </a:xfrm>
            <a:prstGeom prst="line">
              <a:avLst/>
            </a:prstGeom>
            <a:noFill/>
            <a:ln w="19050" cap="flat" cmpd="sng" algn="ctr">
              <a:solidFill>
                <a:sysClr val="window" lastClr="FFFFFF">
                  <a:lumMod val="65000"/>
                </a:sysClr>
              </a:solidFill>
              <a:prstDash val="dash"/>
            </a:ln>
            <a:effectLst/>
          </p:spPr>
        </p:cxnSp>
        <p:sp>
          <p:nvSpPr>
            <p:cNvPr id="13" name="Text Box 52"/>
            <p:cNvSpPr txBox="1">
              <a:spLocks noChangeArrowheads="1"/>
            </p:cNvSpPr>
            <p:nvPr/>
          </p:nvSpPr>
          <p:spPr bwMode="auto">
            <a:xfrm>
              <a:off x="5505383" y="1744141"/>
              <a:ext cx="1653598" cy="523206"/>
            </a:xfrm>
            <a:prstGeom prst="rect">
              <a:avLst/>
            </a:prstGeom>
            <a:noFill/>
            <a:ln w="9525">
              <a:noFill/>
              <a:miter lim="800000"/>
              <a:headEnd/>
              <a:tailEnd/>
            </a:ln>
          </p:spPr>
          <p:txBody>
            <a:bodyPr wrap="square" lIns="91426" tIns="45713" rIns="91426" bIns="45713">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charset="0"/>
                </a:rPr>
                <a:t>Production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cs typeface="Arial" charset="0"/>
                </a:rPr>
                <a:t> &amp; Deployment</a:t>
              </a:r>
            </a:p>
          </p:txBody>
        </p:sp>
        <p:sp>
          <p:nvSpPr>
            <p:cNvPr id="14" name="AutoShape 12"/>
            <p:cNvSpPr>
              <a:spLocks noChangeArrowheads="1"/>
            </p:cNvSpPr>
            <p:nvPr/>
          </p:nvSpPr>
          <p:spPr bwMode="auto">
            <a:xfrm>
              <a:off x="5137876" y="1151731"/>
              <a:ext cx="367507" cy="324539"/>
            </a:xfrm>
            <a:prstGeom prst="triangle">
              <a:avLst>
                <a:gd name="adj" fmla="val 50000"/>
              </a:avLst>
            </a:prstGeom>
            <a:solidFill>
              <a:srgbClr val="FFFF00"/>
            </a:solidFill>
            <a:ln w="19050">
              <a:solidFill>
                <a:schemeClr val="tx1"/>
              </a:solidFill>
              <a:miter lim="800000"/>
              <a:headEnd type="none" w="sm" len="sm"/>
              <a:tailEnd type="none" w="sm" len="sm"/>
            </a:ln>
          </p:spPr>
          <p:txBody>
            <a:bodyPr wrap="none" anchor="ctr"/>
            <a:lstStyle/>
            <a:p>
              <a:pPr marL="0" marR="0" lvl="0" indent="0" algn="ctr" defTabSz="66614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prstClr val="black"/>
                </a:solidFill>
                <a:effectLst/>
                <a:uLnTx/>
                <a:uFillTx/>
              </a:endParaRPr>
            </a:p>
          </p:txBody>
        </p:sp>
        <p:sp>
          <p:nvSpPr>
            <p:cNvPr id="15" name="TextBox 14"/>
            <p:cNvSpPr txBox="1"/>
            <p:nvPr/>
          </p:nvSpPr>
          <p:spPr>
            <a:xfrm>
              <a:off x="5211165" y="1198424"/>
              <a:ext cx="272295" cy="338554"/>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effectLst/>
                  <a:uLnTx/>
                  <a:uFillTx/>
                </a:rPr>
                <a:t>C</a:t>
              </a:r>
            </a:p>
          </p:txBody>
        </p:sp>
        <p:sp>
          <p:nvSpPr>
            <p:cNvPr id="16" name="AutoShape 35"/>
            <p:cNvSpPr>
              <a:spLocks noChangeArrowheads="1"/>
            </p:cNvSpPr>
            <p:nvPr/>
          </p:nvSpPr>
          <p:spPr bwMode="auto">
            <a:xfrm>
              <a:off x="6079911" y="1208541"/>
              <a:ext cx="263916" cy="266669"/>
            </a:xfrm>
            <a:prstGeom prst="diamond">
              <a:avLst/>
            </a:prstGeom>
            <a:solidFill>
              <a:srgbClr val="FFFF00"/>
            </a:solidFill>
            <a:ln w="19050">
              <a:solidFill>
                <a:schemeClr val="tx1"/>
              </a:solidFill>
              <a:miter lim="800000"/>
              <a:headEnd type="none" w="sm" len="sm"/>
              <a:tailEnd type="none" w="sm" len="sm"/>
            </a:ln>
          </p:spPr>
          <p:txBody>
            <a:bodyPr wrap="none" anchor="ctr"/>
            <a:lstStyle/>
            <a:p>
              <a:pPr marL="0" marR="0" lvl="0" indent="0" defTabSz="666140" eaLnBrk="0" fontAlgn="base" latinLnBrk="0" hangingPunct="0">
                <a:lnSpc>
                  <a:spcPct val="100000"/>
                </a:lnSpc>
                <a:spcBef>
                  <a:spcPct val="0"/>
                </a:spcBef>
                <a:spcAft>
                  <a:spcPct val="0"/>
                </a:spcAft>
                <a:buClrTx/>
                <a:buSzTx/>
                <a:buFontTx/>
                <a:buNone/>
                <a:tabLst/>
                <a:defRPr/>
              </a:pPr>
              <a:endParaRPr kumimoji="0" lang="en-US" sz="1300" b="1" i="0" u="none" strike="noStrike" kern="0" cap="none" spc="0" normalizeH="0" baseline="0" noProof="0">
                <a:ln>
                  <a:noFill/>
                </a:ln>
                <a:solidFill>
                  <a:prstClr val="black"/>
                </a:solidFill>
                <a:effectLst/>
                <a:uLnTx/>
                <a:uFillTx/>
                <a:latin typeface="Calibri"/>
              </a:endParaRPr>
            </a:p>
          </p:txBody>
        </p:sp>
        <p:sp>
          <p:nvSpPr>
            <p:cNvPr id="17" name="TextBox 16"/>
            <p:cNvSpPr txBox="1"/>
            <p:nvPr/>
          </p:nvSpPr>
          <p:spPr>
            <a:xfrm>
              <a:off x="5657493" y="953454"/>
              <a:ext cx="1106905" cy="27699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effectLst/>
                  <a:uLnTx/>
                  <a:uFillTx/>
                </a:rPr>
                <a:t>FRP</a:t>
              </a:r>
            </a:p>
          </p:txBody>
        </p:sp>
        <p:grpSp>
          <p:nvGrpSpPr>
            <p:cNvPr id="18" name="Group 17"/>
            <p:cNvGrpSpPr/>
            <p:nvPr/>
          </p:nvGrpSpPr>
          <p:grpSpPr>
            <a:xfrm>
              <a:off x="5123687" y="1502680"/>
              <a:ext cx="412293" cy="325712"/>
              <a:chOff x="506848" y="2279466"/>
              <a:chExt cx="412293" cy="325712"/>
            </a:xfrm>
          </p:grpSpPr>
          <p:sp>
            <p:nvSpPr>
              <p:cNvPr id="26" name="Flowchart: Document 25"/>
              <p:cNvSpPr/>
              <p:nvPr/>
            </p:nvSpPr>
            <p:spPr bwMode="auto">
              <a:xfrm>
                <a:off x="582282" y="2279466"/>
                <a:ext cx="254479" cy="325712"/>
              </a:xfrm>
              <a:prstGeom prst="flowChartDocument">
                <a:avLst/>
              </a:prstGeom>
              <a:solidFill>
                <a:srgbClr val="FFFFFF"/>
              </a:solidFill>
              <a:ln w="12700" cap="flat" cmpd="sng" algn="ctr">
                <a:solidFill>
                  <a:srgbClr val="000000"/>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1" u="none" strike="noStrike" kern="0" cap="none" spc="0" normalizeH="0" baseline="0" noProof="0">
                  <a:ln>
                    <a:noFill/>
                  </a:ln>
                  <a:solidFill>
                    <a:srgbClr val="000000"/>
                  </a:solidFill>
                  <a:effectLst/>
                  <a:uLnTx/>
                  <a:uFillTx/>
                  <a:latin typeface="Arial Narrow" pitchFamily="34" charset="0"/>
                </a:endParaRPr>
              </a:p>
            </p:txBody>
          </p:sp>
          <p:sp>
            <p:nvSpPr>
              <p:cNvPr id="27" name="TextBox 26"/>
              <p:cNvSpPr txBox="1"/>
              <p:nvPr/>
            </p:nvSpPr>
            <p:spPr>
              <a:xfrm>
                <a:off x="506848" y="2289514"/>
                <a:ext cx="412293" cy="253916"/>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Calibri" panose="020F0502020204030204" pitchFamily="34" charset="0"/>
                  </a:rPr>
                  <a:t>CPD</a:t>
                </a:r>
              </a:p>
            </p:txBody>
          </p:sp>
        </p:grpSp>
        <p:grpSp>
          <p:nvGrpSpPr>
            <p:cNvPr id="19" name="Group 18"/>
            <p:cNvGrpSpPr/>
            <p:nvPr/>
          </p:nvGrpSpPr>
          <p:grpSpPr>
            <a:xfrm>
              <a:off x="6511970" y="1216455"/>
              <a:ext cx="434734" cy="305617"/>
              <a:chOff x="6559046" y="1903560"/>
              <a:chExt cx="434734" cy="305617"/>
            </a:xfrm>
          </p:grpSpPr>
          <p:sp>
            <p:nvSpPr>
              <p:cNvPr id="24" name="TextBox 23"/>
              <p:cNvSpPr txBox="1"/>
              <p:nvPr/>
            </p:nvSpPr>
            <p:spPr>
              <a:xfrm>
                <a:off x="6559046" y="1903560"/>
                <a:ext cx="434734" cy="26161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rPr>
                  <a:t>IOC</a:t>
                </a:r>
              </a:p>
            </p:txBody>
          </p:sp>
          <p:sp>
            <p:nvSpPr>
              <p:cNvPr id="25" name="Oval 24"/>
              <p:cNvSpPr/>
              <p:nvPr/>
            </p:nvSpPr>
            <p:spPr bwMode="auto">
              <a:xfrm>
                <a:off x="6744659" y="2135469"/>
                <a:ext cx="70689" cy="73708"/>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a:ln>
                    <a:noFill/>
                  </a:ln>
                  <a:solidFill>
                    <a:srgbClr val="000000"/>
                  </a:solidFill>
                  <a:effectLst/>
                  <a:uLnTx/>
                  <a:uFillTx/>
                </a:endParaRPr>
              </a:p>
            </p:txBody>
          </p:sp>
        </p:grpSp>
        <p:sp>
          <p:nvSpPr>
            <p:cNvPr id="20" name="Rectangle 51"/>
            <p:cNvSpPr>
              <a:spLocks noChangeArrowheads="1"/>
            </p:cNvSpPr>
            <p:nvPr/>
          </p:nvSpPr>
          <p:spPr bwMode="auto">
            <a:xfrm>
              <a:off x="5514718" y="1594768"/>
              <a:ext cx="306174" cy="161583"/>
            </a:xfrm>
            <a:prstGeom prst="rect">
              <a:avLst/>
            </a:prstGeom>
            <a:noFill/>
            <a:ln w="9525">
              <a:noFill/>
              <a:miter lim="800000"/>
              <a:headEnd/>
              <a:tailEnd/>
            </a:ln>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effectLst/>
                  <a:uLnTx/>
                  <a:uFillTx/>
                </a:rPr>
                <a:t>LRIP</a:t>
              </a:r>
            </a:p>
          </p:txBody>
        </p:sp>
        <p:sp>
          <p:nvSpPr>
            <p:cNvPr id="21" name="Rectangle 51"/>
            <p:cNvSpPr>
              <a:spLocks noChangeArrowheads="1"/>
            </p:cNvSpPr>
            <p:nvPr/>
          </p:nvSpPr>
          <p:spPr bwMode="auto">
            <a:xfrm>
              <a:off x="5792848" y="2391394"/>
              <a:ext cx="410369" cy="161583"/>
            </a:xfrm>
            <a:prstGeom prst="rect">
              <a:avLst/>
            </a:prstGeom>
            <a:noFill/>
            <a:ln w="9525">
              <a:noFill/>
              <a:miter lim="800000"/>
              <a:headEnd/>
              <a:tailEnd/>
            </a:ln>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effectLst/>
                  <a:uLnTx/>
                  <a:uFillTx/>
                </a:rPr>
                <a:t>IOT&amp;E</a:t>
              </a:r>
            </a:p>
          </p:txBody>
        </p:sp>
        <p:cxnSp>
          <p:nvCxnSpPr>
            <p:cNvPr id="22" name="Straight Connector 21"/>
            <p:cNvCxnSpPr/>
            <p:nvPr/>
          </p:nvCxnSpPr>
          <p:spPr bwMode="auto">
            <a:xfrm>
              <a:off x="5056970" y="1485005"/>
              <a:ext cx="2412234" cy="0"/>
            </a:xfrm>
            <a:prstGeom prst="line">
              <a:avLst/>
            </a:prstGeom>
            <a:solidFill>
              <a:srgbClr val="FFFFFF"/>
            </a:solidFill>
            <a:ln w="19050" cap="flat" cmpd="sng" algn="ctr">
              <a:solidFill>
                <a:srgbClr val="000000"/>
              </a:solidFill>
              <a:prstDash val="solid"/>
              <a:round/>
              <a:headEnd type="none" w="sm" len="sm"/>
              <a:tailEnd type="none" w="sm" len="sm"/>
            </a:ln>
            <a:effectLst/>
          </p:spPr>
        </p:cxnSp>
        <p:cxnSp>
          <p:nvCxnSpPr>
            <p:cNvPr id="23" name="Straight Connector 22"/>
            <p:cNvCxnSpPr/>
            <p:nvPr/>
          </p:nvCxnSpPr>
          <p:spPr bwMode="auto">
            <a:xfrm>
              <a:off x="5082139" y="2571913"/>
              <a:ext cx="2410339" cy="0"/>
            </a:xfrm>
            <a:prstGeom prst="line">
              <a:avLst/>
            </a:prstGeom>
            <a:solidFill>
              <a:srgbClr val="FFFFFF"/>
            </a:solidFill>
            <a:ln w="19050" cap="flat" cmpd="sng" algn="ctr">
              <a:solidFill>
                <a:srgbClr val="000000"/>
              </a:solidFill>
              <a:prstDash val="solid"/>
              <a:round/>
              <a:headEnd type="none" w="sm" len="sm"/>
              <a:tailEnd type="none" w="sm" len="sm"/>
            </a:ln>
            <a:effectLst/>
          </p:spPr>
        </p:cxnSp>
      </p:grpSp>
      <p:sp>
        <p:nvSpPr>
          <p:cNvPr id="28" name="Rectangle 27"/>
          <p:cNvSpPr/>
          <p:nvPr/>
        </p:nvSpPr>
        <p:spPr>
          <a:xfrm>
            <a:off x="152400" y="1037683"/>
            <a:ext cx="4572000" cy="677108"/>
          </a:xfrm>
          <a:prstGeom prst="rect">
            <a:avLst/>
          </a:prstGeom>
        </p:spPr>
        <p:txBody>
          <a:bodyPr>
            <a:spAutoFit/>
          </a:bodyPr>
          <a:lstStyle/>
          <a:p>
            <a:pPr fontAlgn="base">
              <a:spcBef>
                <a:spcPct val="0"/>
              </a:spcBef>
              <a:spcAft>
                <a:spcPct val="0"/>
              </a:spcAft>
              <a:defRPr/>
            </a:pPr>
            <a:r>
              <a:rPr lang="en-US" sz="2000" b="1" dirty="0">
                <a:solidFill>
                  <a:srgbClr val="0000FF"/>
                </a:solidFill>
              </a:rPr>
              <a:t>Purpose: </a:t>
            </a:r>
            <a:r>
              <a:rPr lang="en-US" dirty="0"/>
              <a:t>Produce and deliver requirements compliant products</a:t>
            </a:r>
          </a:p>
        </p:txBody>
      </p:sp>
      <p:sp>
        <p:nvSpPr>
          <p:cNvPr id="29" name="Rectangle 28"/>
          <p:cNvSpPr/>
          <p:nvPr/>
        </p:nvSpPr>
        <p:spPr>
          <a:xfrm>
            <a:off x="5810110" y="123929"/>
            <a:ext cx="3029500" cy="584775"/>
          </a:xfrm>
          <a:prstGeom prst="rect">
            <a:avLst/>
          </a:prstGeom>
          <a:ln>
            <a:solidFill>
              <a:schemeClr val="accent1"/>
            </a:solidFill>
          </a:ln>
        </p:spPr>
        <p:txBody>
          <a:bodyPr wrap="square">
            <a:spAutoFit/>
          </a:bodyPr>
          <a:lstStyle/>
          <a:p>
            <a:pPr algn="ctr"/>
            <a:r>
              <a:rPr lang="en-US" sz="1600" b="1" dirty="0">
                <a:solidFill>
                  <a:srgbClr val="0000FF"/>
                </a:solidFill>
              </a:rPr>
              <a:t>Guided by: </a:t>
            </a:r>
            <a:r>
              <a:rPr lang="en-US" sz="1600" dirty="0"/>
              <a:t>AS, TEMP, CPD, SEP, PPP, CS and LCSP</a:t>
            </a: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303283" cy="709761"/>
          </a:xfrm>
          <a:prstGeom prst="rect">
            <a:avLst/>
          </a:prstGeom>
        </p:spPr>
      </p:pic>
      <p:grpSp>
        <p:nvGrpSpPr>
          <p:cNvPr id="33" name="Group 32"/>
          <p:cNvGrpSpPr/>
          <p:nvPr/>
        </p:nvGrpSpPr>
        <p:grpSpPr>
          <a:xfrm>
            <a:off x="8495953" y="5595009"/>
            <a:ext cx="588119" cy="555765"/>
            <a:chOff x="8495953" y="6173511"/>
            <a:chExt cx="588119" cy="555765"/>
          </a:xfrm>
        </p:grpSpPr>
        <p:sp>
          <p:nvSpPr>
            <p:cNvPr id="34" name="Right Arrow 33">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hlinkClick r:id="rId5"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36" name="Group 35"/>
          <p:cNvGrpSpPr/>
          <p:nvPr/>
        </p:nvGrpSpPr>
        <p:grpSpPr>
          <a:xfrm>
            <a:off x="8407151" y="6228894"/>
            <a:ext cx="802977" cy="535497"/>
            <a:chOff x="8407151" y="6228894"/>
            <a:chExt cx="802977" cy="535497"/>
          </a:xfrm>
        </p:grpSpPr>
        <p:sp>
          <p:nvSpPr>
            <p:cNvPr id="37" name="Right Arrow 36">
              <a:hlinkClick r:id="rId6"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39" name="TextBox 38"/>
          <p:cNvSpPr txBox="1"/>
          <p:nvPr/>
        </p:nvSpPr>
        <p:spPr>
          <a:xfrm>
            <a:off x="3274451" y="6575898"/>
            <a:ext cx="2573140" cy="261610"/>
          </a:xfrm>
          <a:prstGeom prst="rect">
            <a:avLst/>
          </a:prstGeom>
          <a:noFill/>
        </p:spPr>
        <p:txBody>
          <a:bodyPr wrap="none" rtlCol="0">
            <a:spAutoFit/>
          </a:bodyPr>
          <a:lstStyle/>
          <a:p>
            <a:r>
              <a:rPr lang="en-US" sz="1100" b="1" dirty="0"/>
              <a:t>PMT352B – DSS Seminar </a:t>
            </a:r>
            <a:r>
              <a:rPr lang="en-US" sz="1100" b="1" dirty="0" err="1"/>
              <a:t>Ver</a:t>
            </a:r>
            <a:r>
              <a:rPr lang="en-US" sz="1100" b="1" dirty="0"/>
              <a:t> 4.9  1.05.17</a:t>
            </a:r>
          </a:p>
        </p:txBody>
      </p:sp>
    </p:spTree>
    <p:custDataLst>
      <p:tags r:id="rId1"/>
    </p:custDataLst>
    <p:extLst>
      <p:ext uri="{BB962C8B-B14F-4D97-AF65-F5344CB8AC3E}">
        <p14:creationId xmlns:p14="http://schemas.microsoft.com/office/powerpoint/2010/main" val="151388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5324535"/>
          </a:xfrm>
          <a:prstGeom prst="rect">
            <a:avLst/>
          </a:prstGeom>
          <a:noFill/>
        </p:spPr>
        <p:txBody>
          <a:bodyPr wrap="square" rtlCol="0">
            <a:spAutoFit/>
          </a:bodyPr>
          <a:lstStyle/>
          <a:p>
            <a:r>
              <a:rPr lang="en-US" b="1" dirty="0">
                <a:solidFill>
                  <a:srgbClr val="0033CC"/>
                </a:solidFill>
              </a:rPr>
              <a:t>Production and Deployment Phase:</a:t>
            </a:r>
          </a:p>
          <a:p>
            <a:endParaRPr lang="en-US" sz="1600" b="1" dirty="0">
              <a:solidFill>
                <a:srgbClr val="0033CC"/>
              </a:solidFill>
            </a:endParaRPr>
          </a:p>
          <a:p>
            <a:pPr marL="231775" indent="-231775">
              <a:buFont typeface="Arial" panose="020B0604020202020204" pitchFamily="34" charset="0"/>
              <a:buChar char="•"/>
            </a:pPr>
            <a:r>
              <a:rPr lang="en-US" dirty="0"/>
              <a:t>Request cyber threat information on threats targeting program information and the system from DIA or DoD Component intelligence/counterintelligence activities and</a:t>
            </a:r>
          </a:p>
          <a:p>
            <a:pPr marL="231775" indent="-231775"/>
            <a:r>
              <a:rPr lang="en-US" dirty="0"/>
              <a:t>     make use of updated threat assessments to inform production and deployment activities</a:t>
            </a:r>
          </a:p>
          <a:p>
            <a:pPr marL="231775" indent="-231775"/>
            <a:r>
              <a:rPr lang="en-US" dirty="0"/>
              <a:t>     such as, manufacturing, training spares</a:t>
            </a:r>
          </a:p>
          <a:p>
            <a:pPr marL="231775" indent="-231775"/>
            <a:endParaRPr lang="en-US" b="1" dirty="0"/>
          </a:p>
          <a:p>
            <a:pPr marL="231775" indent="-231775">
              <a:buFont typeface="Arial" panose="020B0604020202020204" pitchFamily="34" charset="0"/>
              <a:buChar char="•"/>
            </a:pPr>
            <a:r>
              <a:rPr lang="en-US" dirty="0"/>
              <a:t>Protect digitized program and system information, CPI, and the system from adversary targeting during initial production, operational T&amp;E and initial fielding</a:t>
            </a:r>
          </a:p>
          <a:p>
            <a:pPr marL="231775" indent="-231775">
              <a:buFont typeface="Arial" panose="020B0604020202020204" pitchFamily="34" charset="0"/>
              <a:buChar char="•"/>
            </a:pPr>
            <a:endParaRPr lang="en-US" b="1" dirty="0"/>
          </a:p>
          <a:p>
            <a:pPr marL="231775" indent="-231775">
              <a:buFont typeface="Arial" panose="020B0604020202020204" pitchFamily="34" charset="0"/>
              <a:buChar char="•"/>
            </a:pPr>
            <a:r>
              <a:rPr lang="en-US" dirty="0"/>
              <a:t> Ensure the final product baseline includes Cybersecurity design and configuration</a:t>
            </a:r>
          </a:p>
          <a:p>
            <a:pPr marL="231775" indent="-231775">
              <a:buFont typeface="Arial" panose="020B0604020202020204" pitchFamily="34" charset="0"/>
              <a:buChar char="•"/>
            </a:pPr>
            <a:endParaRPr lang="en-US" b="1" dirty="0"/>
          </a:p>
          <a:p>
            <a:pPr marL="231775" indent="-231775">
              <a:buFont typeface="Arial" panose="020B0604020202020204" pitchFamily="34" charset="0"/>
              <a:buChar char="•"/>
            </a:pPr>
            <a:r>
              <a:rPr lang="en-US" dirty="0"/>
              <a:t>Ensure system documentation addresses how to operate the system securely and how to manage and preserve the system security configuration</a:t>
            </a:r>
          </a:p>
          <a:p>
            <a:pPr marL="231775" indent="-231775">
              <a:buFont typeface="Arial" panose="020B0604020202020204" pitchFamily="34" charset="0"/>
              <a:buChar char="•"/>
            </a:pPr>
            <a:endParaRPr lang="en-US" b="1" dirty="0"/>
          </a:p>
          <a:p>
            <a:pPr marL="231775" indent="-231775">
              <a:buFont typeface="Arial" panose="020B0604020202020204" pitchFamily="34" charset="0"/>
              <a:buChar char="•"/>
            </a:pPr>
            <a:r>
              <a:rPr lang="en-US" dirty="0"/>
              <a:t>Ensure the system is deployed in a secure configuration</a:t>
            </a:r>
          </a:p>
          <a:p>
            <a:pPr marL="231775" indent="-231775">
              <a:buFont typeface="Arial" panose="020B0604020202020204" pitchFamily="34" charset="0"/>
              <a:buChar char="•"/>
            </a:pPr>
            <a:endParaRPr lang="en-US" b="1" dirty="0"/>
          </a:p>
          <a:p>
            <a:pPr marL="231775" indent="-231775">
              <a:buFont typeface="Arial" panose="020B0604020202020204" pitchFamily="34" charset="0"/>
              <a:buChar char="•"/>
            </a:pPr>
            <a:r>
              <a:rPr lang="en-US" dirty="0"/>
              <a:t>Update all aspects of program protection planning for the program and the system as cyber threats and the system evolve</a:t>
            </a:r>
            <a:endParaRPr lang="en-US"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3" name="TextBox 12"/>
          <p:cNvSpPr txBox="1"/>
          <p:nvPr/>
        </p:nvSpPr>
        <p:spPr>
          <a:xfrm>
            <a:off x="2285994" y="6540448"/>
            <a:ext cx="4556055" cy="261610"/>
          </a:xfrm>
          <a:prstGeom prst="rect">
            <a:avLst/>
          </a:prstGeom>
          <a:noFill/>
        </p:spPr>
        <p:txBody>
          <a:bodyPr wrap="none" rtlCol="0">
            <a:spAutoFit/>
          </a:bodyPr>
          <a:lstStyle/>
          <a:p>
            <a:r>
              <a:rPr lang="en-US" sz="1100" b="1" dirty="0"/>
              <a:t>DTM 17-001, Cybersecurity in the Defense Acquisition System, 11 Jan 2017</a:t>
            </a:r>
          </a:p>
        </p:txBody>
      </p:sp>
      <p:sp>
        <p:nvSpPr>
          <p:cNvPr id="14" name="Rectangle 13"/>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Tree>
    <p:extLst>
      <p:ext uri="{BB962C8B-B14F-4D97-AF65-F5344CB8AC3E}">
        <p14:creationId xmlns:p14="http://schemas.microsoft.com/office/powerpoint/2010/main" val="424651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42066" y="791725"/>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3939540"/>
          </a:xfrm>
          <a:prstGeom prst="rect">
            <a:avLst/>
          </a:prstGeom>
          <a:noFill/>
        </p:spPr>
        <p:txBody>
          <a:bodyPr wrap="square" rtlCol="0">
            <a:spAutoFit/>
          </a:bodyPr>
          <a:lstStyle/>
          <a:p>
            <a:r>
              <a:rPr lang="en-US" b="1" dirty="0">
                <a:solidFill>
                  <a:srgbClr val="0033CC"/>
                </a:solidFill>
              </a:rPr>
              <a:t>Production and Deployment Phase (Continued):</a:t>
            </a:r>
          </a:p>
          <a:p>
            <a:endParaRPr lang="en-US" sz="1600" b="1" dirty="0">
              <a:solidFill>
                <a:srgbClr val="0033CC"/>
              </a:solidFill>
            </a:endParaRPr>
          </a:p>
          <a:p>
            <a:pPr marL="285750" indent="-285750">
              <a:buFont typeface="Arial" panose="020B0604020202020204" pitchFamily="34" charset="0"/>
              <a:buChar char="•"/>
            </a:pPr>
            <a:r>
              <a:rPr lang="en-US" dirty="0"/>
              <a:t>Test the system for Cybersecurity vulnerabilities using realistic threat exploitation techniques in an operational environment and remediate as appropriate</a:t>
            </a:r>
          </a:p>
          <a:p>
            <a:pPr marL="285750" indent="-285750">
              <a:buFont typeface="Arial" panose="020B0604020202020204" pitchFamily="34" charset="0"/>
              <a:buChar char="•"/>
            </a:pPr>
            <a:endParaRPr lang="en-US" b="1" dirty="0"/>
          </a:p>
          <a:p>
            <a:pPr marL="742950" lvl="1" indent="-285750">
              <a:buSzPct val="90000"/>
              <a:buFont typeface="Calibri" panose="020F0502020204030204" pitchFamily="34" charset="0"/>
              <a:buChar char="−"/>
            </a:pPr>
            <a:r>
              <a:rPr lang="en-US" dirty="0"/>
              <a:t>Coordinate with the appropriate operational test agency to support the execution of a Cybersecurity cooperative vulnerability and penetration assessment. This assessment must include the enumeration of all significant vulnerabilities and the identification of exploits which may be employed against those vulnerabilities</a:t>
            </a:r>
          </a:p>
          <a:p>
            <a:pPr marL="742950" lvl="1" indent="-285750">
              <a:buSzPct val="90000"/>
              <a:buFont typeface="Calibri" panose="020F0502020204030204" pitchFamily="34" charset="0"/>
              <a:buChar char="−"/>
            </a:pPr>
            <a:endParaRPr lang="en-US" b="1" dirty="0"/>
          </a:p>
          <a:p>
            <a:pPr marL="742950" lvl="1" indent="-285750">
              <a:buSzPct val="90000"/>
              <a:buFont typeface="Calibri" panose="020F0502020204030204" pitchFamily="34" charset="0"/>
              <a:buChar char="−"/>
            </a:pPr>
            <a:r>
              <a:rPr lang="en-US" dirty="0"/>
              <a:t>Coordinate with the appropriate operational test agency to support the execution of a Cybersecurity adversarial assessment, following the cooperative vulnerability and             penetration assessment, to examine and characterize the operational impact of the             vulnerabilities and exploits previously identified</a:t>
            </a:r>
            <a:endParaRPr lang="en-US"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4" name="Rectangle 13"/>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15" name="TextBox 14"/>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161470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437525" y="48075"/>
            <a:ext cx="4505325" cy="812210"/>
          </a:xfrm>
          <a:prstGeom prst="rect">
            <a:avLst/>
          </a:prstGeom>
          <a:noFill/>
          <a:ln w="9525" algn="ctr">
            <a:noFill/>
            <a:miter lim="800000"/>
            <a:headEnd/>
            <a:tailEnd/>
          </a:ln>
          <a:effectLst/>
        </p:spPr>
        <p:txBody>
          <a:bodyPr>
            <a:spAutoFit/>
          </a:bodyPr>
          <a:lstStyle/>
          <a:p>
            <a:pPr algn="ctr" fontAlgn="base">
              <a:lnSpc>
                <a:spcPts val="2800"/>
              </a:lnSpc>
              <a:spcBef>
                <a:spcPct val="0"/>
              </a:spcBef>
              <a:spcAft>
                <a:spcPct val="0"/>
              </a:spcAft>
              <a:defRPr/>
            </a:pPr>
            <a:r>
              <a:rPr lang="en-US" sz="2800" b="1" dirty="0">
                <a:solidFill>
                  <a:srgbClr val="000000"/>
                </a:solidFill>
              </a:rPr>
              <a:t>Operations &amp; Support </a:t>
            </a:r>
          </a:p>
          <a:p>
            <a:pPr algn="ctr" fontAlgn="base">
              <a:lnSpc>
                <a:spcPts val="2800"/>
              </a:lnSpc>
              <a:spcBef>
                <a:spcPct val="0"/>
              </a:spcBef>
              <a:spcAft>
                <a:spcPct val="0"/>
              </a:spcAft>
              <a:defRPr/>
            </a:pPr>
            <a:r>
              <a:rPr lang="en-US" sz="2800" b="1" dirty="0">
                <a:solidFill>
                  <a:srgbClr val="000000"/>
                </a:solidFill>
              </a:rPr>
              <a:t>Phase</a:t>
            </a:r>
            <a:r>
              <a:rPr lang="en-US" sz="2800" b="1" dirty="0">
                <a:solidFill>
                  <a:srgbClr val="000000"/>
                </a:solidFill>
                <a:latin typeface="Arial Narrow" pitchFamily="34" charset="0"/>
              </a:rPr>
              <a:t> </a:t>
            </a:r>
          </a:p>
        </p:txBody>
      </p:sp>
      <p:sp>
        <p:nvSpPr>
          <p:cNvPr id="4" name="Text Box 6"/>
          <p:cNvSpPr txBox="1">
            <a:spLocks noChangeArrowheads="1"/>
          </p:cNvSpPr>
          <p:nvPr/>
        </p:nvSpPr>
        <p:spPr bwMode="auto">
          <a:xfrm>
            <a:off x="148180" y="807184"/>
            <a:ext cx="4549963" cy="1631216"/>
          </a:xfrm>
          <a:prstGeom prst="rect">
            <a:avLst/>
          </a:prstGeom>
          <a:noFill/>
          <a:ln w="9525">
            <a:noFill/>
            <a:miter lim="800000"/>
            <a:headEnd/>
            <a:tailEnd/>
          </a:ln>
        </p:spPr>
        <p:txBody>
          <a:bodyPr wrap="square">
            <a:spAutoFit/>
          </a:bodyPr>
          <a:lstStyle/>
          <a:p>
            <a:pPr marL="58738" eaLnBrk="0" fontAlgn="base" hangingPunct="0">
              <a:spcBef>
                <a:spcPct val="25000"/>
              </a:spcBef>
              <a:spcAft>
                <a:spcPct val="0"/>
              </a:spcAft>
            </a:pPr>
            <a:r>
              <a:rPr lang="en-US" sz="2000" b="1" dirty="0">
                <a:solidFill>
                  <a:srgbClr val="0000FF"/>
                </a:solidFill>
              </a:rPr>
              <a:t>Purpose: </a:t>
            </a:r>
            <a:r>
              <a:rPr lang="en-US" sz="2000" dirty="0">
                <a:solidFill>
                  <a:srgbClr val="000000"/>
                </a:solidFill>
              </a:rPr>
              <a:t>Execute the support strategy, satisfy materiel readiness and support performance requirements, and sustain the system over its life cycle (including disposal).</a:t>
            </a:r>
          </a:p>
        </p:txBody>
      </p:sp>
      <p:sp>
        <p:nvSpPr>
          <p:cNvPr id="5" name="Rectangle 9"/>
          <p:cNvSpPr>
            <a:spLocks noChangeArrowheads="1"/>
          </p:cNvSpPr>
          <p:nvPr/>
        </p:nvSpPr>
        <p:spPr bwMode="auto">
          <a:xfrm>
            <a:off x="148180" y="2590800"/>
            <a:ext cx="8803564" cy="2598737"/>
          </a:xfrm>
          <a:prstGeom prst="rect">
            <a:avLst/>
          </a:prstGeom>
          <a:noFill/>
          <a:ln w="9525">
            <a:noFill/>
            <a:miter lim="800000"/>
            <a:headEnd/>
            <a:tailEnd/>
          </a:ln>
        </p:spPr>
        <p:txBody>
          <a:bodyPr lIns="92042" tIns="46022" rIns="92042" bIns="46022"/>
          <a:lstStyle/>
          <a:p>
            <a:pPr eaLnBrk="0" fontAlgn="base" hangingPunct="0">
              <a:spcBef>
                <a:spcPct val="0"/>
              </a:spcBef>
              <a:spcAft>
                <a:spcPct val="0"/>
              </a:spcAft>
              <a:buClr>
                <a:srgbClr val="000099"/>
              </a:buClr>
              <a:buSzPct val="120000"/>
            </a:pPr>
            <a:r>
              <a:rPr lang="en-US" sz="2000" b="1" dirty="0">
                <a:solidFill>
                  <a:srgbClr val="0000FF"/>
                </a:solidFill>
              </a:rPr>
              <a:t>Begins</a:t>
            </a:r>
            <a:r>
              <a:rPr lang="en-US" sz="2000" b="1" dirty="0">
                <a:solidFill>
                  <a:srgbClr val="800000"/>
                </a:solidFill>
              </a:rPr>
              <a:t> </a:t>
            </a:r>
            <a:r>
              <a:rPr lang="en-US" sz="2000" dirty="0"/>
              <a:t>after the production and deployment decision and is based on the PM prepared and MDA a</a:t>
            </a:r>
            <a:r>
              <a:rPr lang="en-US" sz="2000" dirty="0">
                <a:solidFill>
                  <a:srgbClr val="000000"/>
                </a:solidFill>
              </a:rPr>
              <a:t>pproved Life-Cycle Support Plan (LCSP). Two </a:t>
            </a:r>
            <a:r>
              <a:rPr lang="en-US" sz="2000" u="sng" dirty="0"/>
              <a:t>Major Efforts</a:t>
            </a:r>
          </a:p>
          <a:p>
            <a:pPr eaLnBrk="0" fontAlgn="base" hangingPunct="0">
              <a:spcBef>
                <a:spcPct val="0"/>
              </a:spcBef>
              <a:spcAft>
                <a:spcPct val="0"/>
              </a:spcAft>
              <a:buClr>
                <a:srgbClr val="000099"/>
              </a:buClr>
              <a:buSzPct val="120000"/>
            </a:pPr>
            <a:endParaRPr lang="en-US" sz="2000" u="sng" dirty="0"/>
          </a:p>
          <a:p>
            <a:pPr marL="342900" indent="-342900" eaLnBrk="0" fontAlgn="base" hangingPunct="0">
              <a:spcBef>
                <a:spcPct val="0"/>
              </a:spcBef>
              <a:spcAft>
                <a:spcPct val="0"/>
              </a:spcAft>
              <a:buClr>
                <a:srgbClr val="000099"/>
              </a:buClr>
              <a:buSzPct val="120000"/>
              <a:buFont typeface="Arial" panose="020B0604020202020204" pitchFamily="34" charset="0"/>
              <a:buChar char="•"/>
            </a:pPr>
            <a:r>
              <a:rPr lang="en-US" sz="2000" b="1" dirty="0">
                <a:solidFill>
                  <a:srgbClr val="0000FF"/>
                </a:solidFill>
              </a:rPr>
              <a:t>Sustainment: </a:t>
            </a:r>
            <a:r>
              <a:rPr lang="en-US" sz="2000" dirty="0"/>
              <a:t>PM deploys the support package IAW the LSCP. PM assures that resources are programmed and necessary IP deliverable , data, tools, equipment, and facilities are acquired to support each maintenance level. Organic depot capability established IAW the LCSP</a:t>
            </a:r>
          </a:p>
          <a:p>
            <a:pPr eaLnBrk="0" fontAlgn="base" hangingPunct="0">
              <a:spcBef>
                <a:spcPct val="0"/>
              </a:spcBef>
              <a:spcAft>
                <a:spcPct val="0"/>
              </a:spcAft>
              <a:buClr>
                <a:srgbClr val="000099"/>
              </a:buClr>
              <a:buSzPct val="120000"/>
            </a:pPr>
            <a:endParaRPr lang="en-US" sz="2000" dirty="0"/>
          </a:p>
          <a:p>
            <a:pPr marL="342900" indent="-342900" eaLnBrk="0" fontAlgn="base" hangingPunct="0">
              <a:spcBef>
                <a:spcPct val="0"/>
              </a:spcBef>
              <a:spcAft>
                <a:spcPct val="0"/>
              </a:spcAft>
              <a:buClr>
                <a:srgbClr val="000099"/>
              </a:buClr>
              <a:buSzPct val="120000"/>
              <a:buFont typeface="Arial" panose="020B0604020202020204" pitchFamily="34" charset="0"/>
              <a:buChar char="•"/>
            </a:pPr>
            <a:r>
              <a:rPr lang="en-US" sz="2000" b="1" dirty="0">
                <a:solidFill>
                  <a:srgbClr val="0000FF"/>
                </a:solidFill>
              </a:rPr>
              <a:t>Disposal</a:t>
            </a:r>
            <a:r>
              <a:rPr lang="en-US" sz="2000" dirty="0">
                <a:solidFill>
                  <a:srgbClr val="0000FF"/>
                </a:solidFill>
              </a:rPr>
              <a:t>: </a:t>
            </a:r>
            <a:r>
              <a:rPr lang="en-US" sz="2000" dirty="0"/>
              <a:t>At the end of service life.  Systems demilitarized and disposed of IAW all legal and regulatory requirements and policies relating to safety, security, and the environment</a:t>
            </a:r>
          </a:p>
        </p:txBody>
      </p:sp>
      <p:grpSp>
        <p:nvGrpSpPr>
          <p:cNvPr id="6" name="Group 5"/>
          <p:cNvGrpSpPr/>
          <p:nvPr/>
        </p:nvGrpSpPr>
        <p:grpSpPr>
          <a:xfrm>
            <a:off x="4751300" y="757042"/>
            <a:ext cx="3706900" cy="1376558"/>
            <a:chOff x="5360525" y="4001431"/>
            <a:chExt cx="3478610" cy="1376558"/>
          </a:xfrm>
        </p:grpSpPr>
        <p:sp>
          <p:nvSpPr>
            <p:cNvPr id="7" name="Rectangle 6"/>
            <p:cNvSpPr/>
            <p:nvPr/>
          </p:nvSpPr>
          <p:spPr bwMode="auto">
            <a:xfrm>
              <a:off x="6732398" y="4276880"/>
              <a:ext cx="1718269" cy="1101109"/>
            </a:xfrm>
            <a:prstGeom prst="rect">
              <a:avLst/>
            </a:prstGeom>
            <a:solidFill>
              <a:schemeClr val="bg1"/>
            </a:solidFill>
            <a:ln w="19050" cap="flat" cmpd="sng" algn="ctr">
              <a:no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i="1">
                <a:solidFill>
                  <a:srgbClr val="000000"/>
                </a:solidFill>
                <a:latin typeface="Arial Narrow" pitchFamily="34" charset="0"/>
              </a:endParaRPr>
            </a:p>
          </p:txBody>
        </p:sp>
        <p:sp>
          <p:nvSpPr>
            <p:cNvPr id="8" name="Rectangle 14"/>
            <p:cNvSpPr>
              <a:spLocks noChangeArrowheads="1"/>
            </p:cNvSpPr>
            <p:nvPr/>
          </p:nvSpPr>
          <p:spPr bwMode="auto">
            <a:xfrm>
              <a:off x="6092783" y="4273963"/>
              <a:ext cx="2119497" cy="1087354"/>
            </a:xfrm>
            <a:prstGeom prst="rect">
              <a:avLst/>
            </a:prstGeom>
            <a:noFill/>
            <a:ln w="19050">
              <a:noFill/>
              <a:miter lim="800000"/>
              <a:headEnd type="none" w="sm" len="sm"/>
              <a:tailEnd type="none" w="sm" len="sm"/>
            </a:ln>
          </p:spPr>
          <p:txBody>
            <a:bodyPr wrap="none" anchor="ctr"/>
            <a:lstStyle/>
            <a:p>
              <a:pPr defTabSz="666140">
                <a:defRPr/>
              </a:pPr>
              <a:endParaRPr lang="en-US" sz="1300" kern="0">
                <a:solidFill>
                  <a:prstClr val="black"/>
                </a:solidFill>
                <a:latin typeface="Calibri"/>
              </a:endParaRPr>
            </a:p>
          </p:txBody>
        </p:sp>
        <p:sp>
          <p:nvSpPr>
            <p:cNvPr id="9" name="Rectangle 8"/>
            <p:cNvSpPr/>
            <p:nvPr/>
          </p:nvSpPr>
          <p:spPr>
            <a:xfrm>
              <a:off x="5515276" y="4276837"/>
              <a:ext cx="1540323" cy="1091103"/>
            </a:xfrm>
            <a:prstGeom prst="rect">
              <a:avLst/>
            </a:prstGeom>
            <a:gradFill>
              <a:gsLst>
                <a:gs pos="28000">
                  <a:srgbClr val="DDFFDD"/>
                </a:gs>
                <a:gs pos="82000">
                  <a:srgbClr val="F7FFEE"/>
                </a:gs>
                <a:gs pos="100000">
                  <a:sysClr val="window" lastClr="FFFFFF"/>
                </a:gs>
              </a:gsLst>
              <a:lin ang="0" scaled="1"/>
            </a:gradFill>
            <a:ln w="9525" cap="flat" cmpd="sng" algn="ctr">
              <a:noFill/>
              <a:prstDash val="solid"/>
            </a:ln>
            <a:effectLst/>
          </p:spPr>
          <p:txBody>
            <a:bodyPr rtlCol="0" anchor="ctr"/>
            <a:lstStyle/>
            <a:p>
              <a:pPr algn="ctr" defTabSz="666140">
                <a:defRPr/>
              </a:pPr>
              <a:endParaRPr lang="en-US" sz="1300" kern="0">
                <a:solidFill>
                  <a:prstClr val="white"/>
                </a:solidFill>
                <a:latin typeface="Calibri"/>
              </a:endParaRPr>
            </a:p>
          </p:txBody>
        </p:sp>
        <p:sp>
          <p:nvSpPr>
            <p:cNvPr id="10" name="Rectangle 9"/>
            <p:cNvSpPr/>
            <p:nvPr/>
          </p:nvSpPr>
          <p:spPr>
            <a:xfrm>
              <a:off x="8008539" y="4282094"/>
              <a:ext cx="743128" cy="1079224"/>
            </a:xfrm>
            <a:prstGeom prst="rect">
              <a:avLst/>
            </a:prstGeom>
            <a:gradFill flip="none" rotWithShape="1">
              <a:gsLst>
                <a:gs pos="0">
                  <a:sysClr val="window" lastClr="FFFFFF"/>
                </a:gs>
                <a:gs pos="50000">
                  <a:srgbClr val="CDCDCD"/>
                </a:gs>
                <a:gs pos="81000">
                  <a:srgbClr val="9B9B9B"/>
                </a:gs>
                <a:gs pos="100000">
                  <a:srgbClr val="696969"/>
                </a:gs>
              </a:gsLst>
              <a:lin ang="0" scaled="1"/>
              <a:tileRect/>
            </a:gradFill>
            <a:ln w="25400" cap="flat" cmpd="sng" algn="ctr">
              <a:noFill/>
              <a:prstDash val="solid"/>
            </a:ln>
            <a:effectLst/>
          </p:spPr>
          <p:txBody>
            <a:bodyPr rtlCol="0" anchor="ctr"/>
            <a:lstStyle/>
            <a:p>
              <a:pPr algn="ctr" defTabSz="666140">
                <a:defRPr/>
              </a:pPr>
              <a:endParaRPr lang="en-US" sz="1300" kern="0">
                <a:solidFill>
                  <a:prstClr val="white"/>
                </a:solidFill>
                <a:latin typeface="Calibri"/>
              </a:endParaRPr>
            </a:p>
          </p:txBody>
        </p:sp>
        <p:cxnSp>
          <p:nvCxnSpPr>
            <p:cNvPr id="11" name="Straight Connector 10"/>
            <p:cNvCxnSpPr/>
            <p:nvPr/>
          </p:nvCxnSpPr>
          <p:spPr>
            <a:xfrm>
              <a:off x="5759343" y="4280044"/>
              <a:ext cx="641309" cy="1077848"/>
            </a:xfrm>
            <a:prstGeom prst="line">
              <a:avLst/>
            </a:prstGeom>
            <a:noFill/>
            <a:ln w="19050" cap="flat" cmpd="sng" algn="ctr">
              <a:solidFill>
                <a:sysClr val="window" lastClr="FFFFFF">
                  <a:lumMod val="65000"/>
                </a:sysClr>
              </a:solidFill>
              <a:prstDash val="dash"/>
            </a:ln>
            <a:effectLst/>
          </p:spPr>
        </p:cxnSp>
        <p:sp>
          <p:nvSpPr>
            <p:cNvPr id="12" name="Text Box 2"/>
            <p:cNvSpPr txBox="1">
              <a:spLocks noChangeArrowheads="1"/>
            </p:cNvSpPr>
            <p:nvPr/>
          </p:nvSpPr>
          <p:spPr bwMode="auto">
            <a:xfrm>
              <a:off x="6450200" y="4474656"/>
              <a:ext cx="1335956" cy="553998"/>
            </a:xfrm>
            <a:prstGeom prst="rect">
              <a:avLst/>
            </a:prstGeom>
            <a:noFill/>
            <a:ln w="9525">
              <a:noFill/>
              <a:miter lim="800000"/>
              <a:headEnd/>
              <a:tailEnd/>
            </a:ln>
          </p:spPr>
          <p:txBody>
            <a:bodyPr rot="0" vert="horz" wrap="square" lIns="0" tIns="0" rIns="0" bIns="0" anchor="t" anchorCtr="0">
              <a:spAutoFit/>
            </a:bodyPr>
            <a:lstStyle/>
            <a:p>
              <a:pPr algn="ctr" fontAlgn="base"/>
              <a:r>
                <a:rPr lang="en-US" b="1" dirty="0">
                  <a:solidFill>
                    <a:srgbClr val="000000"/>
                  </a:solidFill>
                  <a:ea typeface="Times New Roman"/>
                </a:rPr>
                <a:t>Operations </a:t>
              </a:r>
            </a:p>
            <a:p>
              <a:pPr algn="ctr" fontAlgn="base"/>
              <a:r>
                <a:rPr lang="en-US" b="1" dirty="0">
                  <a:solidFill>
                    <a:srgbClr val="000000"/>
                  </a:solidFill>
                  <a:ea typeface="Times New Roman"/>
                </a:rPr>
                <a:t>&amp; Support</a:t>
              </a:r>
              <a:endParaRPr lang="en-US" dirty="0">
                <a:solidFill>
                  <a:srgbClr val="000000"/>
                </a:solidFill>
                <a:latin typeface="Times New Roman"/>
                <a:ea typeface="Times New Roman"/>
              </a:endParaRPr>
            </a:p>
          </p:txBody>
        </p:sp>
        <p:sp>
          <p:nvSpPr>
            <p:cNvPr id="13" name="TextBox 12"/>
            <p:cNvSpPr txBox="1"/>
            <p:nvPr/>
          </p:nvSpPr>
          <p:spPr>
            <a:xfrm>
              <a:off x="5360525" y="4001431"/>
              <a:ext cx="434734" cy="261610"/>
            </a:xfrm>
            <a:prstGeom prst="rect">
              <a:avLst/>
            </a:prstGeom>
            <a:noFill/>
            <a:ln>
              <a:noFill/>
            </a:ln>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rPr>
                <a:t>IOC</a:t>
              </a:r>
            </a:p>
          </p:txBody>
        </p:sp>
        <p:sp>
          <p:nvSpPr>
            <p:cNvPr id="14" name="Oval 13"/>
            <p:cNvSpPr/>
            <p:nvPr/>
          </p:nvSpPr>
          <p:spPr bwMode="auto">
            <a:xfrm>
              <a:off x="5546138" y="4233340"/>
              <a:ext cx="70689" cy="737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a:ln>
                  <a:noFill/>
                </a:ln>
                <a:solidFill>
                  <a:srgbClr val="000000"/>
                </a:solidFill>
                <a:effectLst/>
                <a:uLnTx/>
                <a:uFillTx/>
              </a:endParaRPr>
            </a:p>
          </p:txBody>
        </p:sp>
        <p:sp>
          <p:nvSpPr>
            <p:cNvPr id="15" name="TextBox 14"/>
            <p:cNvSpPr txBox="1"/>
            <p:nvPr/>
          </p:nvSpPr>
          <p:spPr>
            <a:xfrm>
              <a:off x="5824413" y="4003111"/>
              <a:ext cx="482824" cy="261610"/>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effectLst/>
                  <a:uLnTx/>
                  <a:uFillTx/>
                </a:rPr>
                <a:t>FOC</a:t>
              </a:r>
            </a:p>
          </p:txBody>
        </p:sp>
        <p:sp>
          <p:nvSpPr>
            <p:cNvPr id="16" name="Oval 15"/>
            <p:cNvSpPr/>
            <p:nvPr/>
          </p:nvSpPr>
          <p:spPr bwMode="auto">
            <a:xfrm>
              <a:off x="6010026" y="4235020"/>
              <a:ext cx="70689" cy="737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a:ln>
                  <a:noFill/>
                </a:ln>
                <a:solidFill>
                  <a:srgbClr val="000000"/>
                </a:solidFill>
                <a:effectLst/>
                <a:uLnTx/>
                <a:uFillTx/>
              </a:endParaRPr>
            </a:p>
          </p:txBody>
        </p:sp>
        <p:cxnSp>
          <p:nvCxnSpPr>
            <p:cNvPr id="17" name="Straight Connector 16"/>
            <p:cNvCxnSpPr/>
            <p:nvPr/>
          </p:nvCxnSpPr>
          <p:spPr bwMode="auto">
            <a:xfrm>
              <a:off x="5516555" y="4283642"/>
              <a:ext cx="3245610" cy="0"/>
            </a:xfrm>
            <a:prstGeom prst="line">
              <a:avLst/>
            </a:prstGeom>
            <a:solidFill>
              <a:srgbClr val="FFFFFF"/>
            </a:solidFill>
            <a:ln w="19050" cap="flat" cmpd="sng" algn="ctr">
              <a:solidFill>
                <a:srgbClr val="000000"/>
              </a:solidFill>
              <a:prstDash val="solid"/>
              <a:round/>
              <a:headEnd type="none" w="sm" len="sm"/>
              <a:tailEnd type="none" w="sm" len="sm"/>
            </a:ln>
            <a:effectLst/>
          </p:spPr>
        </p:cxnSp>
        <p:cxnSp>
          <p:nvCxnSpPr>
            <p:cNvPr id="18" name="Straight Connector 17"/>
            <p:cNvCxnSpPr/>
            <p:nvPr/>
          </p:nvCxnSpPr>
          <p:spPr bwMode="auto">
            <a:xfrm>
              <a:off x="8757094" y="4287328"/>
              <a:ext cx="0" cy="1073989"/>
            </a:xfrm>
            <a:prstGeom prst="line">
              <a:avLst/>
            </a:prstGeom>
            <a:solidFill>
              <a:srgbClr val="FFFFFF"/>
            </a:solidFill>
            <a:ln w="19050" cap="flat" cmpd="sng" algn="ctr">
              <a:solidFill>
                <a:srgbClr val="000000"/>
              </a:solidFill>
              <a:prstDash val="solid"/>
              <a:round/>
              <a:headEnd type="none" w="sm" len="sm"/>
              <a:tailEnd type="none" w="sm" len="sm"/>
            </a:ln>
            <a:effectLst/>
          </p:spPr>
        </p:cxnSp>
        <p:sp>
          <p:nvSpPr>
            <p:cNvPr id="19" name="Text Box 2"/>
            <p:cNvSpPr txBox="1">
              <a:spLocks noChangeArrowheads="1"/>
            </p:cNvSpPr>
            <p:nvPr/>
          </p:nvSpPr>
          <p:spPr bwMode="auto">
            <a:xfrm>
              <a:off x="6167428" y="5144809"/>
              <a:ext cx="1335956" cy="184666"/>
            </a:xfrm>
            <a:prstGeom prst="rect">
              <a:avLst/>
            </a:prstGeom>
            <a:noFill/>
            <a:ln w="9525">
              <a:noFill/>
              <a:miter lim="800000"/>
              <a:headEnd/>
              <a:tailEnd/>
            </a:ln>
          </p:spPr>
          <p:txBody>
            <a:bodyPr rot="0" vert="horz" wrap="square" lIns="0" tIns="0" rIns="0" bIns="0" anchor="t" anchorCtr="0">
              <a:spAutoFit/>
            </a:bodyPr>
            <a:lstStyle/>
            <a:p>
              <a:pPr algn="ctr" fontAlgn="base"/>
              <a:r>
                <a:rPr lang="en-US" sz="1200" b="1" dirty="0">
                  <a:solidFill>
                    <a:srgbClr val="000000"/>
                  </a:solidFill>
                  <a:ea typeface="Times New Roman"/>
                </a:rPr>
                <a:t>Sustainment</a:t>
              </a:r>
              <a:endParaRPr lang="en-US" sz="1200" dirty="0">
                <a:solidFill>
                  <a:srgbClr val="000000"/>
                </a:solidFill>
                <a:latin typeface="Times New Roman"/>
                <a:ea typeface="Times New Roman"/>
              </a:endParaRPr>
            </a:p>
          </p:txBody>
        </p:sp>
        <p:sp>
          <p:nvSpPr>
            <p:cNvPr id="20" name="Text Box 2"/>
            <p:cNvSpPr txBox="1">
              <a:spLocks noChangeArrowheads="1"/>
            </p:cNvSpPr>
            <p:nvPr/>
          </p:nvSpPr>
          <p:spPr bwMode="auto">
            <a:xfrm>
              <a:off x="7930889" y="5139059"/>
              <a:ext cx="908246" cy="184666"/>
            </a:xfrm>
            <a:prstGeom prst="rect">
              <a:avLst/>
            </a:prstGeom>
            <a:noFill/>
            <a:ln w="9525">
              <a:noFill/>
              <a:miter lim="800000"/>
              <a:headEnd/>
              <a:tailEnd/>
            </a:ln>
          </p:spPr>
          <p:txBody>
            <a:bodyPr rot="0" vert="horz" wrap="square" lIns="0" tIns="0" rIns="0" bIns="0" anchor="t" anchorCtr="0">
              <a:spAutoFit/>
            </a:bodyPr>
            <a:lstStyle/>
            <a:p>
              <a:pPr algn="ctr" fontAlgn="base"/>
              <a:r>
                <a:rPr lang="en-US" sz="1200" b="1" dirty="0">
                  <a:solidFill>
                    <a:srgbClr val="000000"/>
                  </a:solidFill>
                  <a:ea typeface="Times New Roman"/>
                </a:rPr>
                <a:t>Disposal</a:t>
              </a:r>
            </a:p>
          </p:txBody>
        </p:sp>
        <p:cxnSp>
          <p:nvCxnSpPr>
            <p:cNvPr id="21" name="Straight Connector 20"/>
            <p:cNvCxnSpPr/>
            <p:nvPr/>
          </p:nvCxnSpPr>
          <p:spPr bwMode="auto">
            <a:xfrm>
              <a:off x="5508187" y="5360458"/>
              <a:ext cx="3243930" cy="0"/>
            </a:xfrm>
            <a:prstGeom prst="line">
              <a:avLst/>
            </a:prstGeom>
            <a:solidFill>
              <a:srgbClr val="FFFFFF"/>
            </a:solidFill>
            <a:ln w="19050" cap="flat" cmpd="sng" algn="ctr">
              <a:solidFill>
                <a:srgbClr val="000000"/>
              </a:solidFill>
              <a:prstDash val="solid"/>
              <a:round/>
              <a:headEnd type="none" w="sm" len="sm"/>
              <a:tailEnd type="none" w="sm" len="sm"/>
            </a:ln>
            <a:effectLst/>
          </p:spPr>
        </p:cxnSp>
      </p:grpSp>
      <p:sp>
        <p:nvSpPr>
          <p:cNvPr id="22" name="TextBox 21"/>
          <p:cNvSpPr txBox="1"/>
          <p:nvPr/>
        </p:nvSpPr>
        <p:spPr>
          <a:xfrm>
            <a:off x="5944344" y="337045"/>
            <a:ext cx="2180888" cy="369332"/>
          </a:xfrm>
          <a:prstGeom prst="rect">
            <a:avLst/>
          </a:prstGeom>
          <a:noFill/>
        </p:spPr>
        <p:txBody>
          <a:bodyPr wrap="square" rtlCol="0">
            <a:spAutoFit/>
          </a:bodyPr>
          <a:lstStyle/>
          <a:p>
            <a:r>
              <a:rPr lang="en-US" sz="1800" b="1" dirty="0">
                <a:solidFill>
                  <a:srgbClr val="0000FF"/>
                </a:solidFill>
                <a:latin typeface="Arial" panose="020B0604020202020204" pitchFamily="34" charset="0"/>
                <a:cs typeface="Arial" panose="020B0604020202020204" pitchFamily="34" charset="0"/>
              </a:rPr>
              <a:t>Guided by LCSP</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303283" cy="709761"/>
          </a:xfrm>
          <a:prstGeom prst="rect">
            <a:avLst/>
          </a:prstGeom>
        </p:spPr>
      </p:pic>
      <p:grpSp>
        <p:nvGrpSpPr>
          <p:cNvPr id="25" name="Group 24"/>
          <p:cNvGrpSpPr/>
          <p:nvPr/>
        </p:nvGrpSpPr>
        <p:grpSpPr>
          <a:xfrm>
            <a:off x="8495953" y="5595009"/>
            <a:ext cx="588119" cy="555765"/>
            <a:chOff x="8495953" y="6173511"/>
            <a:chExt cx="588119" cy="555765"/>
          </a:xfrm>
        </p:grpSpPr>
        <p:sp>
          <p:nvSpPr>
            <p:cNvPr id="26" name="Right Arrow 25">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hlinkClick r:id="rId5"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28" name="Group 27"/>
          <p:cNvGrpSpPr/>
          <p:nvPr/>
        </p:nvGrpSpPr>
        <p:grpSpPr>
          <a:xfrm>
            <a:off x="8407151" y="6228894"/>
            <a:ext cx="802977" cy="535497"/>
            <a:chOff x="8407151" y="6228894"/>
            <a:chExt cx="802977" cy="535497"/>
          </a:xfrm>
        </p:grpSpPr>
        <p:sp>
          <p:nvSpPr>
            <p:cNvPr id="29" name="Right Arrow 28">
              <a:hlinkClick r:id="rId6"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31" name="TextBox 30"/>
          <p:cNvSpPr txBox="1"/>
          <p:nvPr/>
        </p:nvSpPr>
        <p:spPr>
          <a:xfrm>
            <a:off x="3274451" y="6575898"/>
            <a:ext cx="2573140" cy="261610"/>
          </a:xfrm>
          <a:prstGeom prst="rect">
            <a:avLst/>
          </a:prstGeom>
          <a:noFill/>
        </p:spPr>
        <p:txBody>
          <a:bodyPr wrap="none" rtlCol="0">
            <a:spAutoFit/>
          </a:bodyPr>
          <a:lstStyle/>
          <a:p>
            <a:r>
              <a:rPr lang="en-US" sz="1100" b="1" dirty="0"/>
              <a:t>PMT352B – DSS Seminar </a:t>
            </a:r>
            <a:r>
              <a:rPr lang="en-US" sz="1100" b="1" dirty="0" err="1"/>
              <a:t>Ver</a:t>
            </a:r>
            <a:r>
              <a:rPr lang="en-US" sz="1100" b="1" dirty="0"/>
              <a:t> 4.9  1.05.17</a:t>
            </a:r>
          </a:p>
        </p:txBody>
      </p:sp>
    </p:spTree>
    <p:custDataLst>
      <p:tags r:id="rId1"/>
    </p:custDataLst>
    <p:extLst>
      <p:ext uri="{BB962C8B-B14F-4D97-AF65-F5344CB8AC3E}">
        <p14:creationId xmlns:p14="http://schemas.microsoft.com/office/powerpoint/2010/main" val="338716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5401479"/>
          </a:xfrm>
          <a:prstGeom prst="rect">
            <a:avLst/>
          </a:prstGeom>
          <a:noFill/>
        </p:spPr>
        <p:txBody>
          <a:bodyPr wrap="square" rtlCol="0">
            <a:spAutoFit/>
          </a:bodyPr>
          <a:lstStyle/>
          <a:p>
            <a:pPr>
              <a:lnSpc>
                <a:spcPts val="1800"/>
              </a:lnSpc>
            </a:pPr>
            <a:r>
              <a:rPr lang="en-US" b="1" dirty="0">
                <a:solidFill>
                  <a:srgbClr val="0033CC"/>
                </a:solidFill>
              </a:rPr>
              <a:t>Operations and Support Phase:</a:t>
            </a:r>
          </a:p>
          <a:p>
            <a:pPr>
              <a:lnSpc>
                <a:spcPts val="1800"/>
              </a:lnSpc>
            </a:pPr>
            <a:endParaRPr lang="en-US" sz="1600" b="1" dirty="0">
              <a:solidFill>
                <a:srgbClr val="0033CC"/>
              </a:solidFill>
            </a:endParaRPr>
          </a:p>
          <a:p>
            <a:pPr marL="231775" indent="-231775">
              <a:lnSpc>
                <a:spcPts val="1800"/>
              </a:lnSpc>
              <a:buFont typeface="Arial" panose="020B0604020202020204" pitchFamily="34" charset="0"/>
              <a:buChar char="•"/>
            </a:pPr>
            <a:r>
              <a:rPr lang="en-US" dirty="0"/>
              <a:t>Request cyber threat information on threats targeting program information and systems in operation from DIA or DoD Component intelligence and counterintelligence activities and make use of updated threat assessments to inform impact to operational systems, technology refresh and disposal plans</a:t>
            </a:r>
          </a:p>
          <a:p>
            <a:pPr marL="231775" indent="-231775">
              <a:lnSpc>
                <a:spcPts val="1800"/>
              </a:lnSpc>
              <a:buFont typeface="Arial" panose="020B0604020202020204" pitchFamily="34" charset="0"/>
              <a:buChar char="•"/>
            </a:pPr>
            <a:endParaRPr lang="en-US" b="1" dirty="0"/>
          </a:p>
          <a:p>
            <a:pPr marL="231775" indent="-231775">
              <a:lnSpc>
                <a:spcPts val="1800"/>
              </a:lnSpc>
              <a:buFont typeface="Arial" panose="020B0604020202020204" pitchFamily="34" charset="0"/>
              <a:buChar char="•"/>
            </a:pPr>
            <a:r>
              <a:rPr lang="en-US" dirty="0"/>
              <a:t>Protect digitized program and system information, CPI, and system from adversary targeting during fielding and sustainment activities such as maintenance, training and</a:t>
            </a:r>
          </a:p>
          <a:p>
            <a:pPr marL="231775" indent="-231775">
              <a:lnSpc>
                <a:spcPts val="1800"/>
              </a:lnSpc>
            </a:pPr>
            <a:r>
              <a:rPr lang="en-US" dirty="0"/>
              <a:t>     operational exercises</a:t>
            </a:r>
          </a:p>
          <a:p>
            <a:pPr marL="231775" indent="-231775">
              <a:lnSpc>
                <a:spcPts val="1800"/>
              </a:lnSpc>
            </a:pPr>
            <a:endParaRPr lang="en-US" b="1" dirty="0"/>
          </a:p>
          <a:p>
            <a:pPr marL="231775" indent="-231775">
              <a:lnSpc>
                <a:spcPts val="1800"/>
              </a:lnSpc>
              <a:buFont typeface="Arial" panose="020B0604020202020204" pitchFamily="34" charset="0"/>
              <a:buChar char="•"/>
            </a:pPr>
            <a:r>
              <a:rPr lang="en-US" dirty="0"/>
              <a:t>Protect support systems and system spares from impairing cyber threats mission critical system functions</a:t>
            </a:r>
          </a:p>
          <a:p>
            <a:pPr marL="231775" indent="-231775">
              <a:lnSpc>
                <a:spcPts val="1800"/>
              </a:lnSpc>
              <a:buFont typeface="Arial" panose="020B0604020202020204" pitchFamily="34" charset="0"/>
              <a:buChar char="•"/>
            </a:pPr>
            <a:endParaRPr lang="en-US" b="1" dirty="0"/>
          </a:p>
          <a:p>
            <a:pPr marL="231775" indent="-231775">
              <a:lnSpc>
                <a:spcPts val="1800"/>
              </a:lnSpc>
              <a:buFont typeface="Arial" panose="020B0604020202020204" pitchFamily="34" charset="0"/>
              <a:buChar char="•"/>
            </a:pPr>
            <a:r>
              <a:rPr lang="en-US" dirty="0"/>
              <a:t>Respond to vulnerability alerts and apply security patches promptly</a:t>
            </a:r>
          </a:p>
          <a:p>
            <a:pPr marL="231775" indent="-231775">
              <a:lnSpc>
                <a:spcPts val="1800"/>
              </a:lnSpc>
              <a:buFont typeface="Arial" panose="020B0604020202020204" pitchFamily="34" charset="0"/>
              <a:buChar char="•"/>
            </a:pPr>
            <a:endParaRPr lang="en-US" b="1" dirty="0"/>
          </a:p>
          <a:p>
            <a:pPr marL="231775" indent="-231775">
              <a:lnSpc>
                <a:spcPts val="1800"/>
              </a:lnSpc>
              <a:buFont typeface="Arial" panose="020B0604020202020204" pitchFamily="34" charset="0"/>
              <a:buChar char="•"/>
            </a:pPr>
            <a:r>
              <a:rPr lang="en-US" dirty="0"/>
              <a:t>Periodically assess Cybersecurity and other program security risks during system upgrades (e.g., technology refresh, modifications, engineering changes or future increments)</a:t>
            </a:r>
          </a:p>
          <a:p>
            <a:pPr marL="231775" indent="-231775">
              <a:lnSpc>
                <a:spcPts val="1800"/>
              </a:lnSpc>
              <a:buFont typeface="Arial" panose="020B0604020202020204" pitchFamily="34" charset="0"/>
              <a:buChar char="•"/>
            </a:pPr>
            <a:endParaRPr lang="en-US" b="1" dirty="0"/>
          </a:p>
          <a:p>
            <a:pPr marL="231775" indent="-231775">
              <a:lnSpc>
                <a:spcPts val="1800"/>
              </a:lnSpc>
              <a:buFont typeface="Arial" panose="020B0604020202020204" pitchFamily="34" charset="0"/>
              <a:buChar char="•"/>
            </a:pPr>
            <a:r>
              <a:rPr lang="en-US" dirty="0"/>
              <a:t>Update all aspects of program protection planning for the program and the system as cyber threats and systems evolve</a:t>
            </a:r>
          </a:p>
          <a:p>
            <a:pPr marL="231775" indent="-231775">
              <a:lnSpc>
                <a:spcPts val="1800"/>
              </a:lnSpc>
              <a:buFont typeface="Arial" panose="020B0604020202020204" pitchFamily="34" charset="0"/>
              <a:buChar char="•"/>
            </a:pPr>
            <a:endParaRPr lang="en-US" b="1" dirty="0"/>
          </a:p>
          <a:p>
            <a:pPr marL="231775" indent="-231775">
              <a:lnSpc>
                <a:spcPts val="1800"/>
              </a:lnSpc>
              <a:buFont typeface="Arial" panose="020B0604020202020204" pitchFamily="34" charset="0"/>
              <a:buChar char="•"/>
            </a:pPr>
            <a:r>
              <a:rPr lang="en-US" dirty="0"/>
              <a:t>Before system disposal, remove all CPI and system data</a:t>
            </a:r>
            <a:endParaRPr lang="en-US"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3" name="Rectangle 12"/>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14" name="TextBox 13"/>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154263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31" y="68026"/>
            <a:ext cx="6026133" cy="438821"/>
          </a:xfrm>
        </p:spPr>
        <p:txBody>
          <a:bodyPr>
            <a:noAutofit/>
          </a:bodyPr>
          <a:lstStyle/>
          <a:p>
            <a:pPr algn="ctr"/>
            <a:r>
              <a:rPr lang="en-US" sz="2800" b="1" dirty="0">
                <a:latin typeface="+mn-lt"/>
              </a:rPr>
              <a:t>A Dynamic and Recursive Process</a:t>
            </a:r>
          </a:p>
        </p:txBody>
      </p:sp>
      <p:sp>
        <p:nvSpPr>
          <p:cNvPr id="6" name="TextBox 5"/>
          <p:cNvSpPr txBox="1"/>
          <p:nvPr/>
        </p:nvSpPr>
        <p:spPr>
          <a:xfrm>
            <a:off x="148767" y="1352400"/>
            <a:ext cx="8757841" cy="4401205"/>
          </a:xfrm>
          <a:prstGeom prst="rect">
            <a:avLst/>
          </a:prstGeom>
          <a:noFill/>
        </p:spPr>
        <p:txBody>
          <a:bodyPr wrap="square" rtlCol="0">
            <a:spAutoFit/>
          </a:bodyPr>
          <a:lstStyle/>
          <a:p>
            <a:r>
              <a:rPr lang="en-US" sz="2000" dirty="0"/>
              <a:t>A central role of the DoD Risk Management Framework (RMF) for DoD IT is to provide a structured, but dynamic and recursive process for near real-time Cybersecurity risk management.  For example, the assessment of risks drives risk response and will influence control selection and implementation activities, while highlighting a need to reconsider information and communication needs or the entity's continuous monitoring activities.  RMF is not strictly a serial process, where one component affects only the next.  It is multidirectional, iterative process in which almost any component can and will influence another.  </a:t>
            </a:r>
          </a:p>
          <a:p>
            <a:endParaRPr lang="en-US" sz="2000" dirty="0"/>
          </a:p>
          <a:p>
            <a:r>
              <a:rPr lang="en-US" sz="2000" dirty="0"/>
              <a:t>As a system goes through it’s lifecycle, security controls will continually be assessed for effectiveness via a robust Continuous Monitoring process.  Security controls may be added and/or deleted depending upon a number of factors (changing threat for example).  These changes may require portions of the RMF process to be completed again based on the new/revised controls. </a:t>
            </a:r>
          </a:p>
        </p:txBody>
      </p:sp>
      <p:grpSp>
        <p:nvGrpSpPr>
          <p:cNvPr id="13" name="Group 12"/>
          <p:cNvGrpSpPr/>
          <p:nvPr/>
        </p:nvGrpSpPr>
        <p:grpSpPr>
          <a:xfrm>
            <a:off x="8495953" y="6173511"/>
            <a:ext cx="674681" cy="555765"/>
            <a:chOff x="8495953" y="6173511"/>
            <a:chExt cx="674681" cy="555765"/>
          </a:xfrm>
        </p:grpSpPr>
        <p:sp>
          <p:nvSpPr>
            <p:cNvPr id="14" name="Right Arrow 13">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2"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Tree>
    <p:extLst>
      <p:ext uri="{BB962C8B-B14F-4D97-AF65-F5344CB8AC3E}">
        <p14:creationId xmlns:p14="http://schemas.microsoft.com/office/powerpoint/2010/main" val="220527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31" y="68026"/>
            <a:ext cx="6026133" cy="769144"/>
          </a:xfrm>
        </p:spPr>
        <p:txBody>
          <a:bodyPr>
            <a:noAutofit/>
          </a:bodyPr>
          <a:lstStyle/>
          <a:p>
            <a:pPr algn="ctr"/>
            <a:r>
              <a:rPr lang="en-US" sz="2800" b="1" dirty="0">
                <a:latin typeface="+mn-lt"/>
              </a:rPr>
              <a:t>DoD Risk Management Framework for DoD Information Technology (IT)</a:t>
            </a:r>
          </a:p>
        </p:txBody>
      </p:sp>
      <p:sp>
        <p:nvSpPr>
          <p:cNvPr id="6" name="TextBox 5"/>
          <p:cNvSpPr txBox="1"/>
          <p:nvPr/>
        </p:nvSpPr>
        <p:spPr>
          <a:xfrm>
            <a:off x="160264" y="908514"/>
            <a:ext cx="8850570" cy="4524315"/>
          </a:xfrm>
          <a:prstGeom prst="rect">
            <a:avLst/>
          </a:prstGeom>
          <a:noFill/>
        </p:spPr>
        <p:txBody>
          <a:bodyPr wrap="square" rtlCol="0">
            <a:spAutoFit/>
          </a:bodyPr>
          <a:lstStyle/>
          <a:p>
            <a:r>
              <a:rPr lang="en-US" sz="1600" dirty="0"/>
              <a:t>A central role of the </a:t>
            </a:r>
            <a:r>
              <a:rPr lang="en-US" sz="1600" i="1" dirty="0"/>
              <a:t>DoD Risk Management Framework (RMF) for IT</a:t>
            </a:r>
            <a:r>
              <a:rPr lang="en-US" sz="1600" dirty="0"/>
              <a:t> (DoDI 8510.01) is to provide a structured, but dynamic and recursive process for near real-time Cybersecurity risk management.  The RMF leverages existing acquisition and system engineering personnel, processes and artifacts developed as part of existing System Security Engineering (SSE) activities.  </a:t>
            </a:r>
          </a:p>
          <a:p>
            <a:endParaRPr lang="en-US" sz="1600" dirty="0"/>
          </a:p>
          <a:p>
            <a:r>
              <a:rPr lang="en-US" sz="1600" dirty="0"/>
              <a:t>The RMF supports integration of Cybersecurity in the system design process, resulting in a more trustworthy system that can dependably operate in the face of a capable cyber adversary.  </a:t>
            </a:r>
          </a:p>
          <a:p>
            <a:endParaRPr lang="en-US" sz="1600" dirty="0"/>
          </a:p>
          <a:p>
            <a:r>
              <a:rPr lang="en-US" sz="1600" dirty="0"/>
              <a:t>The RMF for DoD IT provides:</a:t>
            </a:r>
          </a:p>
          <a:p>
            <a:pPr marL="233363" indent="-233363">
              <a:buFont typeface="Arial" panose="020B0604020202020204" pitchFamily="34" charset="0"/>
              <a:buChar char="•"/>
            </a:pPr>
            <a:r>
              <a:rPr lang="en-US" sz="1600" dirty="0"/>
              <a:t>A 6 step process that focuses on managing Cybersecurity risks throughout the acquisition lifecycle </a:t>
            </a:r>
          </a:p>
          <a:p>
            <a:pPr marL="233363" indent="-233363">
              <a:buFont typeface="Arial" panose="020B0604020202020204" pitchFamily="34" charset="0"/>
              <a:buChar char="•"/>
            </a:pPr>
            <a:r>
              <a:rPr lang="en-US" sz="1600" dirty="0"/>
              <a:t>Incorporation of Cybersecurity early and robustly in the acquisition lifecycle</a:t>
            </a:r>
          </a:p>
          <a:p>
            <a:pPr marL="233363" indent="-233363">
              <a:buFont typeface="Arial" panose="020B0604020202020204" pitchFamily="34" charset="0"/>
              <a:buChar char="•"/>
            </a:pPr>
            <a:r>
              <a:rPr lang="en-US" sz="1600" dirty="0"/>
              <a:t>Emphasizing continuous monitoring and active management of vulnerabilities</a:t>
            </a:r>
          </a:p>
          <a:p>
            <a:pPr marL="285750" indent="-285750">
              <a:buFont typeface="Arial" panose="020B0604020202020204" pitchFamily="34" charset="0"/>
              <a:buChar char="•"/>
            </a:pPr>
            <a:endParaRPr lang="en-US" sz="1600" dirty="0"/>
          </a:p>
          <a:p>
            <a:r>
              <a:rPr lang="en-US" sz="1600" dirty="0"/>
              <a:t>The </a:t>
            </a:r>
            <a:r>
              <a:rPr lang="en-US" sz="1600" dirty="0">
                <a:hlinkClick r:id="rId3"/>
              </a:rPr>
              <a:t>DoD Risk, Issue and Opportunity Management Guide for Defense Acquisition Programs – June 2015</a:t>
            </a:r>
            <a:r>
              <a:rPr lang="en-US" sz="1600" dirty="0"/>
              <a:t> is the overarching risk management process for DoD acquisition programs.  The </a:t>
            </a:r>
            <a:r>
              <a:rPr lang="en-US" sz="1600" dirty="0">
                <a:hlinkClick r:id="rId4"/>
              </a:rPr>
              <a:t>DoD RMF for DoD IT (DoDI 8510.01) </a:t>
            </a:r>
            <a:r>
              <a:rPr lang="en-US" sz="1600" dirty="0"/>
              <a:t>focuses specifically of Cybersecurity risk management and is a supporting process.  PMs and PMO must integrate these two processes to achieve holistic risk management for their respective programs and acquisition efforts.</a:t>
            </a:r>
            <a:endParaRPr lang="en-US" sz="1600" dirty="0">
              <a:effectLst/>
            </a:endParaRPr>
          </a:p>
        </p:txBody>
      </p:sp>
      <p:sp>
        <p:nvSpPr>
          <p:cNvPr id="3" name="Rounded Rectangle 2">
            <a:hlinkClick r:id="rId5" action="ppaction://hlinksldjump"/>
          </p:cNvPr>
          <p:cNvSpPr/>
          <p:nvPr/>
        </p:nvSpPr>
        <p:spPr>
          <a:xfrm>
            <a:off x="1455486" y="6967589"/>
            <a:ext cx="9144000" cy="5159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678601" y="6002785"/>
            <a:ext cx="5535000" cy="720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t>
            </a:r>
            <a:r>
              <a:rPr lang="en-US" sz="1400" b="1" dirty="0">
                <a:solidFill>
                  <a:schemeClr val="tx1"/>
                </a:solidFill>
                <a:hlinkClick r:id="rId6"/>
              </a:rPr>
              <a:t>RMF Knowledge Service</a:t>
            </a:r>
            <a:endParaRPr lang="en-US" sz="1400" b="1" dirty="0">
              <a:solidFill>
                <a:schemeClr val="tx1"/>
              </a:solidFill>
            </a:endParaRPr>
          </a:p>
          <a:p>
            <a:pPr marL="684213"/>
            <a:r>
              <a:rPr lang="en-US" sz="1400" b="1" dirty="0">
                <a:solidFill>
                  <a:schemeClr val="tx1"/>
                </a:solidFill>
                <a:hlinkClick r:id="rId7"/>
              </a:rPr>
              <a:t>DOD PM Guidebook for Integrating the Cybersecurity RMF Into the System Acquisition Lifecycle</a:t>
            </a:r>
            <a:endParaRPr lang="en-US" sz="1400" b="1" dirty="0">
              <a:solidFill>
                <a:schemeClr val="tx1"/>
              </a:solidFill>
            </a:endParaRPr>
          </a:p>
        </p:txBody>
      </p:sp>
      <p:grpSp>
        <p:nvGrpSpPr>
          <p:cNvPr id="9" name="Group 8"/>
          <p:cNvGrpSpPr/>
          <p:nvPr/>
        </p:nvGrpSpPr>
        <p:grpSpPr>
          <a:xfrm>
            <a:off x="8495953" y="6173511"/>
            <a:ext cx="674681" cy="555765"/>
            <a:chOff x="8495953" y="6173511"/>
            <a:chExt cx="674681" cy="555765"/>
          </a:xfrm>
        </p:grpSpPr>
        <p:sp>
          <p:nvSpPr>
            <p:cNvPr id="10" name="Right Arrow 9">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5"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Tree>
    <p:extLst>
      <p:ext uri="{BB962C8B-B14F-4D97-AF65-F5344CB8AC3E}">
        <p14:creationId xmlns:p14="http://schemas.microsoft.com/office/powerpoint/2010/main" val="325806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2" name="Rectangle 1"/>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3" name="TextBox 2"/>
          <p:cNvSpPr txBox="1"/>
          <p:nvPr/>
        </p:nvSpPr>
        <p:spPr>
          <a:xfrm>
            <a:off x="177281" y="799517"/>
            <a:ext cx="8880202" cy="4739759"/>
          </a:xfrm>
          <a:prstGeom prst="rect">
            <a:avLst/>
          </a:prstGeom>
          <a:noFill/>
        </p:spPr>
        <p:txBody>
          <a:bodyPr wrap="square" rtlCol="0">
            <a:spAutoFit/>
          </a:bodyPr>
          <a:lstStyle/>
          <a:p>
            <a:r>
              <a:rPr lang="en-US" b="1" dirty="0">
                <a:solidFill>
                  <a:srgbClr val="0033CC"/>
                </a:solidFill>
              </a:rPr>
              <a:t>Prior to Material Development Decision (MDD):</a:t>
            </a:r>
          </a:p>
          <a:p>
            <a:endParaRPr lang="en-US" sz="1600" b="1" dirty="0">
              <a:solidFill>
                <a:srgbClr val="0033CC"/>
              </a:solidFill>
            </a:endParaRPr>
          </a:p>
          <a:p>
            <a:pPr marL="233363" indent="-233363">
              <a:buFont typeface="Arial" panose="020B0604020202020204" pitchFamily="34" charset="0"/>
              <a:buChar char="•"/>
            </a:pPr>
            <a:r>
              <a:rPr lang="en-US" dirty="0"/>
              <a:t>Request Cyber threat information and use threat assessments to inform Cyber protection </a:t>
            </a:r>
          </a:p>
          <a:p>
            <a:r>
              <a:rPr lang="en-US" dirty="0"/>
              <a:t>     planning</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Protect digitized information from adversary targeting</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Identify CPI from S&amp;T programs and initiate lifecycle cyber protection measures</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Support the requirements community in formulating Cybersecurity performance and </a:t>
            </a:r>
          </a:p>
          <a:p>
            <a:r>
              <a:rPr lang="en-US" dirty="0"/>
              <a:t>    affordability parameters and the identification of security-relevant intelligence parameters</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Ensure key technical requirements are measurable and testable</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Initiate all aspects of cyber related program protection planning (e.g., Counterintelligence, </a:t>
            </a:r>
          </a:p>
          <a:p>
            <a:r>
              <a:rPr lang="en-US" dirty="0"/>
              <a:t>     information security classification, OPSEC</a:t>
            </a:r>
          </a:p>
          <a:p>
            <a:endParaRPr lang="en-US" sz="1600" b="1" dirty="0"/>
          </a:p>
        </p:txBody>
      </p:sp>
      <p:grpSp>
        <p:nvGrpSpPr>
          <p:cNvPr id="6" name="Group 5"/>
          <p:cNvGrpSpPr/>
          <p:nvPr/>
        </p:nvGrpSpPr>
        <p:grpSpPr>
          <a:xfrm>
            <a:off x="8495953" y="561367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sp>
        <p:nvSpPr>
          <p:cNvPr id="9" name="TextBox 8"/>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grpSp>
        <p:nvGrpSpPr>
          <p:cNvPr id="14" name="Group 13"/>
          <p:cNvGrpSpPr/>
          <p:nvPr/>
        </p:nvGrpSpPr>
        <p:grpSpPr>
          <a:xfrm>
            <a:off x="8407151" y="6228894"/>
            <a:ext cx="802977" cy="535497"/>
            <a:chOff x="8407151" y="6228894"/>
            <a:chExt cx="802977" cy="535497"/>
          </a:xfrm>
        </p:grpSpPr>
        <p:sp>
          <p:nvSpPr>
            <p:cNvPr id="15" name="Right Arrow 14">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2212297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31" y="68026"/>
            <a:ext cx="6026133" cy="769144"/>
          </a:xfrm>
        </p:spPr>
        <p:txBody>
          <a:bodyPr>
            <a:noAutofit/>
          </a:bodyPr>
          <a:lstStyle/>
          <a:p>
            <a:pPr algn="ctr"/>
            <a:r>
              <a:rPr lang="en-US" sz="2800" b="1" dirty="0">
                <a:latin typeface="+mn-lt"/>
              </a:rPr>
              <a:t>Cybersecurity Strategy (CSS)</a:t>
            </a:r>
          </a:p>
        </p:txBody>
      </p:sp>
      <p:sp>
        <p:nvSpPr>
          <p:cNvPr id="6" name="TextBox 5"/>
          <p:cNvSpPr txBox="1"/>
          <p:nvPr/>
        </p:nvSpPr>
        <p:spPr>
          <a:xfrm>
            <a:off x="160264" y="908514"/>
            <a:ext cx="8850570" cy="4247317"/>
          </a:xfrm>
          <a:prstGeom prst="rect">
            <a:avLst/>
          </a:prstGeom>
          <a:noFill/>
        </p:spPr>
        <p:txBody>
          <a:bodyPr wrap="square" rtlCol="0">
            <a:spAutoFit/>
          </a:bodyPr>
          <a:lstStyle/>
          <a:p>
            <a:r>
              <a:rPr lang="en-US" dirty="0"/>
              <a:t>The Cybersecurity Strategy (CSS) is a statutory requirement for all acquisitions of all DoD information systems and PIT systems, including National Security Systems (NSS)</a:t>
            </a:r>
          </a:p>
          <a:p>
            <a:endParaRPr lang="en-US" dirty="0"/>
          </a:p>
          <a:p>
            <a:r>
              <a:rPr lang="en-US" dirty="0"/>
              <a:t>It is an iterative document that reflects both the program’s long-term approach for, as well as its implementation of, Cybersecurity throughout the program lifecycle</a:t>
            </a:r>
          </a:p>
          <a:p>
            <a:endParaRPr lang="en-US" dirty="0"/>
          </a:p>
          <a:p>
            <a:r>
              <a:rPr lang="en-US" dirty="0"/>
              <a:t>The CSS should be used as a tool for PMs, AOs, Cybersecurity, and acquisition oversight authorities to plan for, document, assess, mitigate, and manage risks as the program matures </a:t>
            </a:r>
          </a:p>
          <a:p>
            <a:endParaRPr lang="en-US" dirty="0"/>
          </a:p>
          <a:p>
            <a:r>
              <a:rPr lang="en-US" dirty="0"/>
              <a:t>The PM updates and maintains the CSS and ensures it matures with the system design throughout the system lifecycle. The CSS consolidates elements of various program initiatives and activities relating to Cybersecurity planning guidance and efforts</a:t>
            </a:r>
          </a:p>
          <a:p>
            <a:endParaRPr lang="en-US" dirty="0">
              <a:effectLst/>
            </a:endParaRPr>
          </a:p>
          <a:p>
            <a:r>
              <a:rPr lang="en-US" dirty="0"/>
              <a:t>The CSS should integrate with other key Acquisition Strategy related documents (SEP, TEMP, LCSP, </a:t>
            </a:r>
            <a:r>
              <a:rPr lang="en-US" dirty="0" err="1"/>
              <a:t>etc</a:t>
            </a:r>
            <a:r>
              <a:rPr lang="en-US" dirty="0"/>
              <a:t>)</a:t>
            </a:r>
            <a:endParaRPr lang="en-US" dirty="0">
              <a:effectLst/>
            </a:endParaRPr>
          </a:p>
        </p:txBody>
      </p:sp>
      <p:sp>
        <p:nvSpPr>
          <p:cNvPr id="3" name="Rounded Rectangle 2">
            <a:hlinkClick r:id="rId3" action="ppaction://hlinksldjump"/>
          </p:cNvPr>
          <p:cNvSpPr/>
          <p:nvPr/>
        </p:nvSpPr>
        <p:spPr>
          <a:xfrm>
            <a:off x="1455486" y="6967589"/>
            <a:ext cx="9144000" cy="5159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87252" y="6275153"/>
            <a:ext cx="4386404" cy="46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t>
            </a:r>
            <a:r>
              <a:rPr lang="en-US" sz="1400" b="1" dirty="0">
                <a:solidFill>
                  <a:schemeClr val="tx1"/>
                </a:solidFill>
                <a:hlinkClick r:id="rId4"/>
              </a:rPr>
              <a:t>DoD PM Guidebook for Integrating the Cybersecurity RMF into the System Acquisition Lifecycle</a:t>
            </a:r>
            <a:endParaRPr lang="en-US" sz="1400" b="1" dirty="0">
              <a:solidFill>
                <a:schemeClr val="tx1"/>
              </a:solidFill>
            </a:endParaRPr>
          </a:p>
        </p:txBody>
      </p:sp>
      <p:grpSp>
        <p:nvGrpSpPr>
          <p:cNvPr id="9" name="Group 8"/>
          <p:cNvGrpSpPr/>
          <p:nvPr/>
        </p:nvGrpSpPr>
        <p:grpSpPr>
          <a:xfrm>
            <a:off x="8495953" y="6173511"/>
            <a:ext cx="674681" cy="555765"/>
            <a:chOff x="8495953" y="6173511"/>
            <a:chExt cx="674681" cy="555765"/>
          </a:xfrm>
        </p:grpSpPr>
        <p:sp>
          <p:nvSpPr>
            <p:cNvPr id="10" name="Right Arrow 9">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Tree>
    <p:extLst>
      <p:ext uri="{BB962C8B-B14F-4D97-AF65-F5344CB8AC3E}">
        <p14:creationId xmlns:p14="http://schemas.microsoft.com/office/powerpoint/2010/main" val="362539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31" y="50270"/>
            <a:ext cx="6026133" cy="500145"/>
          </a:xfrm>
        </p:spPr>
        <p:txBody>
          <a:bodyPr>
            <a:noAutofit/>
          </a:bodyPr>
          <a:lstStyle/>
          <a:p>
            <a:pPr algn="ctr"/>
            <a:r>
              <a:rPr lang="en-US" sz="2800" b="1" dirty="0">
                <a:latin typeface="+mn-lt"/>
              </a:rPr>
              <a:t>Security Plan (SP)</a:t>
            </a:r>
          </a:p>
        </p:txBody>
      </p:sp>
      <p:sp>
        <p:nvSpPr>
          <p:cNvPr id="6" name="TextBox 5"/>
          <p:cNvSpPr txBox="1"/>
          <p:nvPr/>
        </p:nvSpPr>
        <p:spPr>
          <a:xfrm>
            <a:off x="160264" y="722082"/>
            <a:ext cx="8850570" cy="4524315"/>
          </a:xfrm>
          <a:prstGeom prst="rect">
            <a:avLst/>
          </a:prstGeom>
          <a:noFill/>
        </p:spPr>
        <p:txBody>
          <a:bodyPr wrap="square" rtlCol="0">
            <a:spAutoFit/>
          </a:bodyPr>
          <a:lstStyle/>
          <a:p>
            <a:r>
              <a:rPr lang="en-US" dirty="0"/>
              <a:t>The SP is the formal document prepared by the information system owner (ISO) (or common security controls owner for inheritable controls) that provides an overview of the security requirements for the system and describes the security controls in place or planned for meeting those requirements. </a:t>
            </a:r>
          </a:p>
          <a:p>
            <a:endParaRPr lang="en-US" dirty="0"/>
          </a:p>
          <a:p>
            <a:r>
              <a:rPr lang="en-US" dirty="0"/>
              <a:t>The SP should include implementation status, responsible entities, resources, and estimated completion dates </a:t>
            </a:r>
          </a:p>
          <a:p>
            <a:endParaRPr lang="en-US" dirty="0"/>
          </a:p>
          <a:p>
            <a:r>
              <a:rPr lang="en-US" dirty="0"/>
              <a:t>The SP also contains, as supporting appendixes or as references, other key security-related documents such as a risk assessment, privacy impact assessment, system interconnection agreements, contingency plan, security configurations, configuration management plan, and incident response plan. </a:t>
            </a:r>
          </a:p>
          <a:p>
            <a:endParaRPr lang="en-US" dirty="0"/>
          </a:p>
          <a:p>
            <a:r>
              <a:rPr lang="en-US" dirty="0"/>
              <a:t>The SP is a key artifact required in the </a:t>
            </a:r>
            <a:r>
              <a:rPr lang="en-US" dirty="0">
                <a:hlinkClick r:id="rId3" action="ppaction://hlinksldjump"/>
              </a:rPr>
              <a:t>Security Authorization Package</a:t>
            </a:r>
            <a:endParaRPr lang="en-US" dirty="0"/>
          </a:p>
          <a:p>
            <a:endParaRPr lang="en-US" dirty="0">
              <a:effectLst/>
            </a:endParaRPr>
          </a:p>
          <a:p>
            <a:r>
              <a:rPr lang="en-US" dirty="0"/>
              <a:t>More information on the Security Plan can be found on the </a:t>
            </a:r>
            <a:r>
              <a:rPr lang="en-US" dirty="0">
                <a:hlinkClick r:id="rId4"/>
              </a:rPr>
              <a:t>DoD RMF Knowledge Service</a:t>
            </a:r>
            <a:endParaRPr lang="en-US" dirty="0">
              <a:effectLst/>
            </a:endParaRPr>
          </a:p>
        </p:txBody>
      </p:sp>
      <p:sp>
        <p:nvSpPr>
          <p:cNvPr id="3" name="Rounded Rectangle 2">
            <a:hlinkClick r:id="rId5" action="ppaction://hlinksldjump"/>
          </p:cNvPr>
          <p:cNvSpPr/>
          <p:nvPr/>
        </p:nvSpPr>
        <p:spPr>
          <a:xfrm>
            <a:off x="1455486" y="6967589"/>
            <a:ext cx="9144000" cy="5159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21073" y="6446979"/>
            <a:ext cx="2726962" cy="317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t>
            </a:r>
            <a:r>
              <a:rPr lang="en-US" sz="1400" b="1" dirty="0">
                <a:solidFill>
                  <a:schemeClr val="tx1"/>
                </a:solidFill>
                <a:hlinkClick r:id="rId4"/>
              </a:rPr>
              <a:t>RMF Knowledge Service</a:t>
            </a:r>
            <a:endParaRPr lang="en-US" sz="1400" b="1" dirty="0">
              <a:solidFill>
                <a:schemeClr val="tx1"/>
              </a:solidFill>
            </a:endParaRPr>
          </a:p>
        </p:txBody>
      </p:sp>
      <p:grpSp>
        <p:nvGrpSpPr>
          <p:cNvPr id="9" name="Group 8"/>
          <p:cNvGrpSpPr/>
          <p:nvPr/>
        </p:nvGrpSpPr>
        <p:grpSpPr>
          <a:xfrm>
            <a:off x="8495953" y="6173511"/>
            <a:ext cx="674681" cy="555765"/>
            <a:chOff x="8495953" y="6173511"/>
            <a:chExt cx="674681" cy="555765"/>
          </a:xfrm>
        </p:grpSpPr>
        <p:sp>
          <p:nvSpPr>
            <p:cNvPr id="10" name="Right Arrow 9">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5"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Tree>
    <p:extLst>
      <p:ext uri="{BB962C8B-B14F-4D97-AF65-F5344CB8AC3E}">
        <p14:creationId xmlns:p14="http://schemas.microsoft.com/office/powerpoint/2010/main" val="266365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19" y="43196"/>
            <a:ext cx="7883394" cy="456170"/>
          </a:xfrm>
        </p:spPr>
        <p:txBody>
          <a:bodyPr>
            <a:noAutofit/>
          </a:bodyPr>
          <a:lstStyle/>
          <a:p>
            <a:pPr algn="ctr"/>
            <a:r>
              <a:rPr lang="en-US" sz="2800" b="1" dirty="0">
                <a:latin typeface="+mn-lt"/>
              </a:rPr>
              <a:t>System Level Continuous Monitoring Strategy (CMS)</a:t>
            </a:r>
          </a:p>
        </p:txBody>
      </p:sp>
      <p:sp>
        <p:nvSpPr>
          <p:cNvPr id="6" name="TextBox 5"/>
          <p:cNvSpPr txBox="1"/>
          <p:nvPr/>
        </p:nvSpPr>
        <p:spPr>
          <a:xfrm>
            <a:off x="67900" y="556548"/>
            <a:ext cx="8987345" cy="5632311"/>
          </a:xfrm>
          <a:prstGeom prst="rect">
            <a:avLst/>
          </a:prstGeom>
          <a:noFill/>
        </p:spPr>
        <p:txBody>
          <a:bodyPr wrap="square" rtlCol="0">
            <a:spAutoFit/>
          </a:bodyPr>
          <a:lstStyle/>
          <a:p>
            <a:pPr>
              <a:lnSpc>
                <a:spcPts val="1800"/>
              </a:lnSpc>
            </a:pPr>
            <a:r>
              <a:rPr lang="en-US" sz="1600" dirty="0"/>
              <a:t>The System-Level Continuous Monitoring Strategy must conform to all applicable published DoD enterprise-level or DoD Component-level continuous monitoring strategies (e.g., DoD’s ISCM Strategy) to ensure the complete set of planned and deployed security controls within an information system or inherited by the system continue to be effective over time in light of the inevitable changes that occur."</a:t>
            </a:r>
          </a:p>
          <a:p>
            <a:pPr>
              <a:lnSpc>
                <a:spcPts val="1800"/>
              </a:lnSpc>
            </a:pPr>
            <a:endParaRPr lang="en-US" sz="1600" dirty="0"/>
          </a:p>
          <a:p>
            <a:pPr>
              <a:lnSpc>
                <a:spcPts val="1800"/>
              </a:lnSpc>
            </a:pPr>
            <a:r>
              <a:rPr lang="en-US" sz="1600" dirty="0"/>
              <a:t>The objective of a continuous monitoring program is to determine if the complete set of planned, required, and deployed security controls within an information system or inherited by the system continues to be effective over time in light of the inevitable changes that occur</a:t>
            </a:r>
          </a:p>
          <a:p>
            <a:pPr>
              <a:lnSpc>
                <a:spcPts val="1800"/>
              </a:lnSpc>
            </a:pPr>
            <a:endParaRPr lang="en-US" sz="1600" dirty="0"/>
          </a:p>
          <a:p>
            <a:pPr>
              <a:lnSpc>
                <a:spcPts val="1800"/>
              </a:lnSpc>
            </a:pPr>
            <a:r>
              <a:rPr lang="en-US" sz="1600" dirty="0"/>
              <a:t>Continuous monitoring is an important activity in assessing the security impacts on an information system resulting from planned/unplanned changes to hardware, software, firmware, or environment of operation.</a:t>
            </a:r>
          </a:p>
          <a:p>
            <a:pPr>
              <a:lnSpc>
                <a:spcPts val="1800"/>
              </a:lnSpc>
            </a:pPr>
            <a:endParaRPr lang="en-US" sz="1600" dirty="0"/>
          </a:p>
          <a:p>
            <a:pPr>
              <a:lnSpc>
                <a:spcPts val="1800"/>
              </a:lnSpc>
            </a:pPr>
            <a:r>
              <a:rPr lang="en-US" sz="1600" dirty="0"/>
              <a:t>Authorizing Officials’ (AO) risk based decisions (i.e., security authorization decisions) should consider how continuous monitoring will be implemented organization-wide as one of the components of the security life cycle represented by the RMF</a:t>
            </a:r>
          </a:p>
          <a:p>
            <a:pPr>
              <a:lnSpc>
                <a:spcPts val="1800"/>
              </a:lnSpc>
            </a:pPr>
            <a:endParaRPr lang="en-US" sz="1600" dirty="0"/>
          </a:p>
          <a:p>
            <a:pPr>
              <a:lnSpc>
                <a:spcPts val="1800"/>
              </a:lnSpc>
            </a:pPr>
            <a:r>
              <a:rPr lang="en-US" sz="1600" dirty="0"/>
              <a:t>Continuous monitoring in and of itself, does not provide a comprehensive, enterprise-wide risk management approach. Rather, it is a key component in the risk management process </a:t>
            </a:r>
          </a:p>
          <a:p>
            <a:pPr>
              <a:lnSpc>
                <a:spcPts val="1800"/>
              </a:lnSpc>
            </a:pPr>
            <a:endParaRPr lang="en-US" sz="1600" dirty="0"/>
          </a:p>
          <a:p>
            <a:pPr>
              <a:lnSpc>
                <a:spcPts val="1800"/>
              </a:lnSpc>
            </a:pPr>
            <a:r>
              <a:rPr lang="en-US" sz="1600" dirty="0"/>
              <a:t>Continuous monitoring activities contribute to helping AOs make better risk-based decisions, but do not replace the security authorization process</a:t>
            </a:r>
          </a:p>
          <a:p>
            <a:pPr>
              <a:lnSpc>
                <a:spcPts val="1800"/>
              </a:lnSpc>
            </a:pPr>
            <a:endParaRPr lang="en-US" sz="1600" dirty="0"/>
          </a:p>
          <a:p>
            <a:pPr>
              <a:lnSpc>
                <a:spcPts val="1800"/>
              </a:lnSpc>
            </a:pPr>
            <a:r>
              <a:rPr lang="en-US" sz="1600" dirty="0"/>
              <a:t>More information on System-level Continuous Monitoring Strategy see the </a:t>
            </a:r>
            <a:r>
              <a:rPr lang="en-US" sz="1600" dirty="0">
                <a:hlinkClick r:id="rId3"/>
              </a:rPr>
              <a:t>DoD RMF Knowledge Service</a:t>
            </a:r>
            <a:endParaRPr lang="en-US" sz="1600" dirty="0"/>
          </a:p>
          <a:p>
            <a:pPr>
              <a:lnSpc>
                <a:spcPts val="1800"/>
              </a:lnSpc>
            </a:pPr>
            <a:endParaRPr lang="en-US" sz="1600" dirty="0"/>
          </a:p>
        </p:txBody>
      </p:sp>
      <p:sp>
        <p:nvSpPr>
          <p:cNvPr id="3" name="Rounded Rectangle 2">
            <a:hlinkClick r:id="rId4" action="ppaction://hlinksldjump"/>
          </p:cNvPr>
          <p:cNvSpPr/>
          <p:nvPr/>
        </p:nvSpPr>
        <p:spPr>
          <a:xfrm>
            <a:off x="1455486" y="6967589"/>
            <a:ext cx="9144000" cy="5159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21073" y="6446979"/>
            <a:ext cx="2726962" cy="317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t>
            </a:r>
            <a:r>
              <a:rPr lang="en-US" sz="1400" b="1" dirty="0">
                <a:solidFill>
                  <a:schemeClr val="tx1"/>
                </a:solidFill>
                <a:hlinkClick r:id="rId3"/>
              </a:rPr>
              <a:t>RMF Knowledge Service</a:t>
            </a:r>
            <a:endParaRPr lang="en-US" sz="1400" b="1" dirty="0">
              <a:solidFill>
                <a:schemeClr val="tx1"/>
              </a:solidFill>
            </a:endParaRPr>
          </a:p>
        </p:txBody>
      </p:sp>
      <p:grpSp>
        <p:nvGrpSpPr>
          <p:cNvPr id="8" name="Group 7"/>
          <p:cNvGrpSpPr/>
          <p:nvPr/>
        </p:nvGrpSpPr>
        <p:grpSpPr>
          <a:xfrm>
            <a:off x="8495953" y="6191983"/>
            <a:ext cx="674681" cy="555765"/>
            <a:chOff x="8495953" y="6173511"/>
            <a:chExt cx="674681" cy="555765"/>
          </a:xfrm>
        </p:grpSpPr>
        <p:sp>
          <p:nvSpPr>
            <p:cNvPr id="10" name="Right Arrow 9">
              <a:hlinkClick r:id="rId4"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Tree>
    <p:extLst>
      <p:ext uri="{BB962C8B-B14F-4D97-AF65-F5344CB8AC3E}">
        <p14:creationId xmlns:p14="http://schemas.microsoft.com/office/powerpoint/2010/main" val="36735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31" y="52527"/>
            <a:ext cx="6026133" cy="456170"/>
          </a:xfrm>
        </p:spPr>
        <p:txBody>
          <a:bodyPr>
            <a:noAutofit/>
          </a:bodyPr>
          <a:lstStyle/>
          <a:p>
            <a:pPr algn="ctr"/>
            <a:r>
              <a:rPr lang="en-US" sz="2800" b="1" dirty="0">
                <a:latin typeface="+mn-lt"/>
              </a:rPr>
              <a:t>Acquisition Strategy (AS)</a:t>
            </a:r>
          </a:p>
        </p:txBody>
      </p:sp>
      <p:sp>
        <p:nvSpPr>
          <p:cNvPr id="6" name="TextBox 5"/>
          <p:cNvSpPr txBox="1"/>
          <p:nvPr/>
        </p:nvSpPr>
        <p:spPr>
          <a:xfrm>
            <a:off x="160264" y="704325"/>
            <a:ext cx="8850570" cy="5078313"/>
          </a:xfrm>
          <a:prstGeom prst="rect">
            <a:avLst/>
          </a:prstGeom>
          <a:noFill/>
        </p:spPr>
        <p:txBody>
          <a:bodyPr wrap="square" rtlCol="0">
            <a:spAutoFit/>
          </a:bodyPr>
          <a:lstStyle/>
          <a:p>
            <a:r>
              <a:rPr lang="en-US" dirty="0"/>
              <a:t>The Acquisition Strategy (AS), required at MS A, is a comprehensive, integrated plan that identifies the acquisition approach and includes several key components such as the System Engineering Plan (SEP) and the Test and Evaluation Master Plan (TEMP) </a:t>
            </a:r>
          </a:p>
          <a:p>
            <a:endParaRPr lang="en-US" dirty="0"/>
          </a:p>
          <a:p>
            <a:r>
              <a:rPr lang="en-US" dirty="0"/>
              <a:t>It describes the Program Manager’s plan to achieve program execution and programmatic goals across the entire program life cycle </a:t>
            </a:r>
          </a:p>
          <a:p>
            <a:endParaRPr lang="en-US" dirty="0"/>
          </a:p>
          <a:p>
            <a:r>
              <a:rPr lang="en-US" dirty="0"/>
              <a:t>Summarizes the overall approach to acquiring the capability (to include the program schedule, structure, risks, funding, and the business strategy)</a:t>
            </a:r>
          </a:p>
          <a:p>
            <a:endParaRPr lang="en-US" dirty="0"/>
          </a:p>
          <a:p>
            <a:r>
              <a:rPr lang="en-US" dirty="0"/>
              <a:t>Contains sufficient detail to allow senior leadership and the Milestone Decision Authority (MDA) to assess whether the strategy makes good business sense, effectively implements laws and policies, and reflects management’s priorities. Once approved by the MDA, the Acquisition Strategy provides a basis for more detailed planning. </a:t>
            </a:r>
          </a:p>
          <a:p>
            <a:endParaRPr lang="en-US" dirty="0"/>
          </a:p>
          <a:p>
            <a:r>
              <a:rPr lang="en-US" dirty="0"/>
              <a:t>The strategy evolves over time and should continuously reflect the current status and desired goals of the program</a:t>
            </a:r>
          </a:p>
          <a:p>
            <a:endParaRPr lang="en-US" dirty="0"/>
          </a:p>
        </p:txBody>
      </p:sp>
      <p:sp>
        <p:nvSpPr>
          <p:cNvPr id="3" name="Rounded Rectangle 2">
            <a:hlinkClick r:id="rId3" action="ppaction://hlinksldjump"/>
          </p:cNvPr>
          <p:cNvSpPr/>
          <p:nvPr/>
        </p:nvSpPr>
        <p:spPr>
          <a:xfrm>
            <a:off x="1455486" y="6967589"/>
            <a:ext cx="9144000" cy="5159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488925" y="6258757"/>
            <a:ext cx="2192785" cy="505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t>
            </a:r>
            <a:r>
              <a:rPr lang="en-US" sz="1400" b="1" dirty="0">
                <a:solidFill>
                  <a:schemeClr val="tx1"/>
                </a:solidFill>
                <a:hlinkClick r:id="rId4"/>
              </a:rPr>
              <a:t>DoDI 5000.02</a:t>
            </a:r>
            <a:endParaRPr lang="en-US" sz="1400" b="1" dirty="0">
              <a:solidFill>
                <a:schemeClr val="tx1"/>
              </a:solidFill>
            </a:endParaRPr>
          </a:p>
          <a:p>
            <a:pPr marL="684213"/>
            <a:r>
              <a:rPr lang="en-US" sz="1400" b="1" dirty="0">
                <a:solidFill>
                  <a:schemeClr val="tx1"/>
                </a:solidFill>
                <a:hlinkClick r:id="rId5"/>
              </a:rPr>
              <a:t>DAU ACQuipedia</a:t>
            </a:r>
            <a:endParaRPr lang="en-US" sz="1400" b="1" dirty="0">
              <a:solidFill>
                <a:schemeClr val="tx1"/>
              </a:solidFill>
            </a:endParaRPr>
          </a:p>
        </p:txBody>
      </p:sp>
      <p:grpSp>
        <p:nvGrpSpPr>
          <p:cNvPr id="8" name="Group 7"/>
          <p:cNvGrpSpPr/>
          <p:nvPr/>
        </p:nvGrpSpPr>
        <p:grpSpPr>
          <a:xfrm>
            <a:off x="8495953" y="6173511"/>
            <a:ext cx="674681" cy="555765"/>
            <a:chOff x="8495953" y="6173511"/>
            <a:chExt cx="674681" cy="555765"/>
          </a:xfrm>
        </p:grpSpPr>
        <p:sp>
          <p:nvSpPr>
            <p:cNvPr id="10" name="Right Arrow 9">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Tree>
    <p:extLst>
      <p:ext uri="{BB962C8B-B14F-4D97-AF65-F5344CB8AC3E}">
        <p14:creationId xmlns:p14="http://schemas.microsoft.com/office/powerpoint/2010/main" val="426144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31" y="52527"/>
            <a:ext cx="6026133" cy="456170"/>
          </a:xfrm>
        </p:spPr>
        <p:txBody>
          <a:bodyPr>
            <a:noAutofit/>
          </a:bodyPr>
          <a:lstStyle/>
          <a:p>
            <a:pPr algn="ctr"/>
            <a:r>
              <a:rPr lang="en-US" sz="2800" b="1" dirty="0">
                <a:latin typeface="+mn-lt"/>
              </a:rPr>
              <a:t>System Engineering Plan (SEP)</a:t>
            </a:r>
          </a:p>
        </p:txBody>
      </p:sp>
      <p:sp>
        <p:nvSpPr>
          <p:cNvPr id="6" name="TextBox 5"/>
          <p:cNvSpPr txBox="1"/>
          <p:nvPr/>
        </p:nvSpPr>
        <p:spPr>
          <a:xfrm>
            <a:off x="160264" y="704325"/>
            <a:ext cx="8850570" cy="3693319"/>
          </a:xfrm>
          <a:prstGeom prst="rect">
            <a:avLst/>
          </a:prstGeom>
          <a:noFill/>
        </p:spPr>
        <p:txBody>
          <a:bodyPr wrap="square" rtlCol="0">
            <a:spAutoFit/>
          </a:bodyPr>
          <a:lstStyle/>
          <a:p>
            <a:pPr marL="230188" indent="-230188">
              <a:buFont typeface="Arial" panose="020B0604020202020204" pitchFamily="34" charset="0"/>
              <a:buChar char="•"/>
            </a:pPr>
            <a:r>
              <a:rPr lang="en-US" dirty="0"/>
              <a:t>The purpose of a System Engineering Plan (SEP) is to help Program Managers develop, communicate, and manage the overall Systems Engineering (SE) approach that guides all technical activities of the program. The initial SEP is required at MS A.</a:t>
            </a:r>
          </a:p>
          <a:p>
            <a:pPr marL="230188" indent="-230188">
              <a:buFont typeface="Arial" panose="020B0604020202020204" pitchFamily="34" charset="0"/>
              <a:buChar char="•"/>
            </a:pPr>
            <a:endParaRPr lang="en-US" dirty="0">
              <a:effectLst/>
            </a:endParaRPr>
          </a:p>
          <a:p>
            <a:pPr marL="230188" indent="-230188">
              <a:buFont typeface="Arial" panose="020B0604020202020204" pitchFamily="34" charset="0"/>
              <a:buChar char="•"/>
            </a:pPr>
            <a:r>
              <a:rPr lang="en-US" dirty="0"/>
              <a:t>The SEP:</a:t>
            </a:r>
            <a:endParaRPr lang="en-US" dirty="0">
              <a:effectLst/>
            </a:endParaRPr>
          </a:p>
          <a:p>
            <a:pPr marL="568325" lvl="1" indent="-225425">
              <a:buSzPct val="85000"/>
              <a:buFont typeface="Calibri" panose="020F0502020204030204" pitchFamily="34" charset="0"/>
              <a:buChar char="−"/>
            </a:pPr>
            <a:r>
              <a:rPr lang="en-US" sz="1600" dirty="0"/>
              <a:t>Defines the SE organizational responsibilities for program protection planning</a:t>
            </a:r>
          </a:p>
          <a:p>
            <a:pPr marL="568325" lvl="1" indent="-225425">
              <a:buSzPct val="85000"/>
              <a:buFont typeface="Calibri" panose="020F0502020204030204" pitchFamily="34" charset="0"/>
              <a:buChar char="−"/>
            </a:pPr>
            <a:r>
              <a:rPr lang="en-US" sz="1600" dirty="0"/>
              <a:t>Calls for program protection updates as entrance criteria for each of the planned SE technical reviews</a:t>
            </a:r>
          </a:p>
          <a:p>
            <a:pPr marL="568325" lvl="1" indent="-225425">
              <a:buSzPct val="85000"/>
              <a:buFont typeface="Calibri" panose="020F0502020204030204" pitchFamily="34" charset="0"/>
              <a:buChar char="−"/>
            </a:pPr>
            <a:r>
              <a:rPr lang="en-US" sz="1600" dirty="0"/>
              <a:t>Provides a schedule of PMO SE activities</a:t>
            </a:r>
          </a:p>
          <a:p>
            <a:pPr marL="568325" lvl="1" indent="-225425">
              <a:buSzPct val="85000"/>
              <a:buFont typeface="Calibri" panose="020F0502020204030204" pitchFamily="34" charset="0"/>
              <a:buChar char="−"/>
            </a:pPr>
            <a:endParaRPr lang="en-US" dirty="0"/>
          </a:p>
          <a:p>
            <a:pPr marL="285750" indent="-285750">
              <a:buSzPct val="85000"/>
              <a:buFont typeface="Arial" panose="020B0604020202020204" pitchFamily="34" charset="0"/>
              <a:buChar char="•"/>
            </a:pPr>
            <a:r>
              <a:rPr lang="en-US" dirty="0"/>
              <a:t>The SEP is a regulatory requirement and is an appendix to the Acquisition Strategy</a:t>
            </a:r>
          </a:p>
          <a:p>
            <a:pPr marL="568325" lvl="1" indent="-225425">
              <a:buSzPct val="85000"/>
              <a:buFont typeface="Calibri" panose="020F0502020204030204" pitchFamily="34" charset="0"/>
              <a:buChar char="−"/>
            </a:pPr>
            <a:endParaRPr lang="en-US" dirty="0"/>
          </a:p>
          <a:p>
            <a:pPr marL="568325" lvl="1" indent="-225425">
              <a:buSzPct val="85000"/>
              <a:buFont typeface="Calibri" panose="020F0502020204030204" pitchFamily="34" charset="0"/>
              <a:buChar char="−"/>
            </a:pPr>
            <a:endParaRPr lang="en-US" dirty="0"/>
          </a:p>
        </p:txBody>
      </p:sp>
      <p:sp>
        <p:nvSpPr>
          <p:cNvPr id="3" name="Rounded Rectangle 2">
            <a:hlinkClick r:id="rId3" action="ppaction://hlinksldjump"/>
          </p:cNvPr>
          <p:cNvSpPr/>
          <p:nvPr/>
        </p:nvSpPr>
        <p:spPr>
          <a:xfrm>
            <a:off x="1455486" y="6967589"/>
            <a:ext cx="9144000" cy="5159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495953" y="6173511"/>
            <a:ext cx="674681" cy="555765"/>
            <a:chOff x="8495953" y="6173511"/>
            <a:chExt cx="674681" cy="555765"/>
          </a:xfrm>
        </p:grpSpPr>
        <p:sp>
          <p:nvSpPr>
            <p:cNvPr id="10" name="Right Arrow 9">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
        <p:nvSpPr>
          <p:cNvPr id="12" name="Rounded Rectangle 11"/>
          <p:cNvSpPr/>
          <p:nvPr/>
        </p:nvSpPr>
        <p:spPr>
          <a:xfrm>
            <a:off x="3488925" y="6258757"/>
            <a:ext cx="2192785" cy="505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t>
            </a:r>
            <a:r>
              <a:rPr lang="en-US" sz="1400" b="1" dirty="0">
                <a:solidFill>
                  <a:schemeClr val="tx1"/>
                </a:solidFill>
                <a:hlinkClick r:id="rId4"/>
              </a:rPr>
              <a:t>DoDI 5000.02</a:t>
            </a:r>
            <a:endParaRPr lang="en-US" sz="1400" b="1" dirty="0">
              <a:solidFill>
                <a:schemeClr val="tx1"/>
              </a:solidFill>
            </a:endParaRPr>
          </a:p>
          <a:p>
            <a:pPr marL="684213"/>
            <a:r>
              <a:rPr lang="en-US" sz="1400" b="1" dirty="0">
                <a:solidFill>
                  <a:schemeClr val="tx1"/>
                </a:solidFill>
                <a:hlinkClick r:id="rId5"/>
              </a:rPr>
              <a:t>DAU ACQuipedia</a:t>
            </a:r>
            <a:endParaRPr lang="en-US" sz="1400" b="1" dirty="0">
              <a:solidFill>
                <a:schemeClr val="tx1"/>
              </a:solidFill>
            </a:endParaRPr>
          </a:p>
        </p:txBody>
      </p:sp>
    </p:spTree>
    <p:extLst>
      <p:ext uri="{BB962C8B-B14F-4D97-AF65-F5344CB8AC3E}">
        <p14:creationId xmlns:p14="http://schemas.microsoft.com/office/powerpoint/2010/main" val="279568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88424"/>
            <a:ext cx="7772400" cy="672258"/>
          </a:xfrm>
        </p:spPr>
        <p:txBody>
          <a:bodyPr/>
          <a:lstStyle/>
          <a:p>
            <a:pPr eaLnBrk="1" hangingPunct="1"/>
            <a:r>
              <a:rPr lang="en-US" sz="4000" b="1" dirty="0">
                <a:latin typeface="Calibri" panose="020F0502020204030204" pitchFamily="34" charset="0"/>
              </a:rPr>
              <a:t>Cybersecurity T&amp;E</a:t>
            </a:r>
          </a:p>
        </p:txBody>
      </p:sp>
      <p:pic>
        <p:nvPicPr>
          <p:cNvPr id="3075" name="Picture 4" descr="DAU-logo-new-sw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154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152400" y="3951511"/>
            <a:ext cx="8991600" cy="2585323"/>
          </a:xfrm>
          <a:prstGeom prst="rect">
            <a:avLst/>
          </a:prstGeom>
          <a:noFill/>
          <a:ln w="9525">
            <a:noFill/>
            <a:miter lim="800000"/>
            <a:headEnd/>
            <a:tailEnd/>
          </a:ln>
        </p:spPr>
        <p:txBody>
          <a:bodyPr wrap="square">
            <a:spAutoFit/>
          </a:bodyPr>
          <a:lstStyle/>
          <a:p>
            <a:pPr algn="l">
              <a:defRPr/>
            </a:pPr>
            <a:r>
              <a:rPr lang="en-US" dirty="0">
                <a:solidFill>
                  <a:schemeClr val="tx1"/>
                </a:solidFill>
              </a:rPr>
              <a:t>References:  </a:t>
            </a:r>
          </a:p>
          <a:p>
            <a:pPr marL="457200" indent="-457200" algn="l">
              <a:buFontTx/>
              <a:buChar char="-"/>
              <a:defRPr/>
            </a:pPr>
            <a:r>
              <a:rPr lang="en-US" dirty="0">
                <a:solidFill>
                  <a:schemeClr val="tx1"/>
                </a:solidFill>
              </a:rPr>
              <a:t>DoDI 8500.01, Cybersecurity  March, 2014</a:t>
            </a:r>
          </a:p>
          <a:p>
            <a:pPr marL="457200" indent="-457200" algn="l">
              <a:buFontTx/>
              <a:buChar char="-"/>
              <a:defRPr/>
            </a:pPr>
            <a:r>
              <a:rPr lang="en-US" dirty="0" err="1">
                <a:solidFill>
                  <a:schemeClr val="tx1"/>
                </a:solidFill>
              </a:rPr>
              <a:t>DoDI</a:t>
            </a:r>
            <a:r>
              <a:rPr lang="en-US" dirty="0">
                <a:solidFill>
                  <a:schemeClr val="tx1"/>
                </a:solidFill>
              </a:rPr>
              <a:t> 8510.01, Risk Management Framework (RMF) for DoD IT  March, 2014</a:t>
            </a:r>
          </a:p>
          <a:p>
            <a:pPr marL="457200" indent="-457200" algn="l">
              <a:buFontTx/>
              <a:buChar char="-"/>
              <a:defRPr/>
            </a:pPr>
            <a:r>
              <a:rPr lang="en-US" dirty="0"/>
              <a:t>Cybersecurity TE Guidebook 2015 July 1</a:t>
            </a:r>
          </a:p>
          <a:p>
            <a:pPr marL="457200" indent="-457200" algn="l">
              <a:buFontTx/>
              <a:buChar char="-"/>
              <a:defRPr/>
            </a:pPr>
            <a:r>
              <a:rPr lang="en-US" dirty="0"/>
              <a:t>DOT&amp;E Memo, “Procedures for Operational Test and Evaluation of Cybersecurity in Acquisition Programs,” 1 August 2014</a:t>
            </a:r>
          </a:p>
          <a:p>
            <a:pPr marL="457200" indent="-457200">
              <a:buFontTx/>
              <a:buChar char="-"/>
              <a:defRPr/>
            </a:pPr>
            <a:r>
              <a:rPr lang="en-US" dirty="0"/>
              <a:t>Defense Acquisition Guidebook, Chapter 9, T&amp;E</a:t>
            </a:r>
          </a:p>
          <a:p>
            <a:pPr marL="457200" indent="-457200">
              <a:buFontTx/>
              <a:buChar char="-"/>
              <a:defRPr/>
            </a:pPr>
            <a:r>
              <a:rPr lang="en-US" dirty="0"/>
              <a:t>DoD Program Manager’s Guidebook for Integrating the Cybersecurity RMF into                the System Acquisition Lifecycle, Sep 2015, Version 1.0</a:t>
            </a:r>
            <a:endParaRPr lang="en-US" dirty="0">
              <a:solidFill>
                <a:schemeClr val="tx1"/>
              </a:solidFill>
            </a:endParaRPr>
          </a:p>
        </p:txBody>
      </p:sp>
      <p:sp>
        <p:nvSpPr>
          <p:cNvPr id="2" name="TextBox 1"/>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10" name="Group 9"/>
          <p:cNvGrpSpPr/>
          <p:nvPr/>
        </p:nvGrpSpPr>
        <p:grpSpPr>
          <a:xfrm>
            <a:off x="8495953" y="5595009"/>
            <a:ext cx="588119" cy="555765"/>
            <a:chOff x="8495953" y="6173511"/>
            <a:chExt cx="588119" cy="555765"/>
          </a:xfrm>
        </p:grpSpPr>
        <p:sp>
          <p:nvSpPr>
            <p:cNvPr id="11" name="Right Arrow 10">
              <a:hlinkClick r:id="rId4"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3" name="Group 12"/>
          <p:cNvGrpSpPr/>
          <p:nvPr/>
        </p:nvGrpSpPr>
        <p:grpSpPr>
          <a:xfrm>
            <a:off x="8407151" y="6228894"/>
            <a:ext cx="802977" cy="535497"/>
            <a:chOff x="8407151" y="6228894"/>
            <a:chExt cx="802977" cy="535497"/>
          </a:xfrm>
        </p:grpSpPr>
        <p:sp>
          <p:nvSpPr>
            <p:cNvPr id="14" name="Right Arrow 13">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255683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291" y="1067734"/>
            <a:ext cx="8829874" cy="5211763"/>
          </a:xfrm>
        </p:spPr>
        <p:txBody>
          <a:bodyPr>
            <a:noAutofit/>
          </a:bodyPr>
          <a:lstStyle/>
          <a:p>
            <a:pPr marL="0" indent="0">
              <a:spcBef>
                <a:spcPts val="600"/>
              </a:spcBef>
              <a:spcAft>
                <a:spcPts val="600"/>
              </a:spcAft>
              <a:buNone/>
            </a:pPr>
            <a:r>
              <a:rPr lang="en-US" sz="2000" dirty="0"/>
              <a:t>This lesson provides guidance to the T&amp;E community for developing an approach to </a:t>
            </a:r>
            <a:r>
              <a:rPr lang="en-US" sz="2000" u="sng" dirty="0"/>
              <a:t>Cybersecurity</a:t>
            </a:r>
            <a:r>
              <a:rPr lang="en-US" sz="2000" dirty="0"/>
              <a:t> T&amp;E. </a:t>
            </a:r>
          </a:p>
          <a:p>
            <a:pPr marL="514350" indent="-233363">
              <a:spcBef>
                <a:spcPts val="0"/>
              </a:spcBef>
              <a:spcAft>
                <a:spcPts val="600"/>
              </a:spcAft>
            </a:pPr>
            <a:r>
              <a:rPr lang="en-US" sz="2000" dirty="0"/>
              <a:t>Compliance with traditional information assurance policy has proven insufficient to ensure that systemic vulnerabilities are addressed in fielded systems used on the battlefield. </a:t>
            </a:r>
          </a:p>
          <a:p>
            <a:pPr marL="514350" indent="-233363">
              <a:spcBef>
                <a:spcPts val="0"/>
              </a:spcBef>
              <a:spcAft>
                <a:spcPts val="600"/>
              </a:spcAft>
            </a:pPr>
            <a:r>
              <a:rPr lang="en-US" sz="2000" dirty="0"/>
              <a:t>A broader Cybersecurity T&amp;E approach that focuses on military mission objectives and their critical supporting systems is needed, to fully address the cyber threat.</a:t>
            </a:r>
          </a:p>
          <a:p>
            <a:pPr marL="514350" indent="-233363">
              <a:spcBef>
                <a:spcPts val="0"/>
              </a:spcBef>
              <a:spcAft>
                <a:spcPts val="600"/>
              </a:spcAft>
            </a:pPr>
            <a:r>
              <a:rPr lang="en-US" sz="2000" dirty="0"/>
              <a:t>Cybersecurity is an integral part of developmental and operational T&amp;E. </a:t>
            </a:r>
          </a:p>
          <a:p>
            <a:pPr marL="514350" indent="-233363">
              <a:spcBef>
                <a:spcPts val="0"/>
              </a:spcBef>
              <a:spcAft>
                <a:spcPts val="600"/>
              </a:spcAft>
            </a:pPr>
            <a:r>
              <a:rPr lang="en-US" sz="2000" dirty="0"/>
              <a:t>Cybersecurity T&amp;E planning, analysis, and implementation is an iterative process that starts at the beginning of the acquisition lifecycle and continues through maintenance of the system.</a:t>
            </a:r>
          </a:p>
          <a:p>
            <a:pPr marL="514350" lvl="2" indent="-233363">
              <a:spcBef>
                <a:spcPts val="0"/>
              </a:spcBef>
              <a:spcAft>
                <a:spcPts val="600"/>
              </a:spcAft>
            </a:pPr>
            <a:r>
              <a:rPr lang="en-US" sz="2000" dirty="0"/>
              <a:t>Cybersecurity T&amp;E is performed in conjunction with the Risk Management Framework (RMF) as defined in </a:t>
            </a:r>
            <a:r>
              <a:rPr lang="en-US" sz="2000" u="sng" dirty="0"/>
              <a:t>DoDI 8510.01</a:t>
            </a:r>
            <a:r>
              <a:rPr lang="en-US" sz="2000" dirty="0"/>
              <a:t>, “</a:t>
            </a:r>
            <a:r>
              <a:rPr lang="en-US" sz="2000" i="1" dirty="0"/>
              <a:t>Risk Management Framework (RMF) for DoD Information Technology (IT)</a:t>
            </a:r>
            <a:r>
              <a:rPr lang="en-US" sz="2000" dirty="0"/>
              <a:t>.” </a:t>
            </a:r>
          </a:p>
          <a:p>
            <a:pPr marL="514350" lvl="2" indent="-233363">
              <a:spcBef>
                <a:spcPts val="0"/>
              </a:spcBef>
              <a:spcAft>
                <a:spcPts val="600"/>
              </a:spcAft>
            </a:pPr>
            <a:r>
              <a:rPr lang="en-US" sz="2000" dirty="0"/>
              <a:t>Additional guidance and best practices are provided in the Cybersecurity        TE Guidebook V1.0 1 July 2015. </a:t>
            </a:r>
          </a:p>
        </p:txBody>
      </p:sp>
      <p:sp>
        <p:nvSpPr>
          <p:cNvPr id="5" name="Rectangle 2"/>
          <p:cNvSpPr>
            <a:spLocks noGrp="1" noChangeArrowheads="1"/>
          </p:cNvSpPr>
          <p:nvPr>
            <p:ph type="title"/>
          </p:nvPr>
        </p:nvSpPr>
        <p:spPr>
          <a:xfrm>
            <a:off x="684237" y="-45103"/>
            <a:ext cx="7772400" cy="838200"/>
          </a:xfrm>
        </p:spPr>
        <p:txBody>
          <a:bodyPr>
            <a:normAutofit/>
          </a:bodyPr>
          <a:lstStyle/>
          <a:p>
            <a:pPr algn="ctr" eaLnBrk="1" hangingPunct="1"/>
            <a:r>
              <a:rPr lang="en-US" sz="4000" b="1" dirty="0">
                <a:latin typeface="Calibri" panose="020F0502020204030204" pitchFamily="34" charset="0"/>
              </a:rPr>
              <a:t>Cybersecurity T&amp;E</a:t>
            </a:r>
          </a:p>
        </p:txBody>
      </p:sp>
      <p:sp>
        <p:nvSpPr>
          <p:cNvPr id="7" name="TextBox 6"/>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6" name="Group 5"/>
          <p:cNvGrpSpPr/>
          <p:nvPr/>
        </p:nvGrpSpPr>
        <p:grpSpPr>
          <a:xfrm>
            <a:off x="8495953" y="5595009"/>
            <a:ext cx="588119" cy="555765"/>
            <a:chOff x="8495953" y="6173511"/>
            <a:chExt cx="588119" cy="555765"/>
          </a:xfrm>
        </p:grpSpPr>
        <p:sp>
          <p:nvSpPr>
            <p:cNvPr id="8" name="Right Arrow 7">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3"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0" name="Group 9"/>
          <p:cNvGrpSpPr/>
          <p:nvPr/>
        </p:nvGrpSpPr>
        <p:grpSpPr>
          <a:xfrm>
            <a:off x="8407151" y="6228894"/>
            <a:ext cx="802977" cy="535497"/>
            <a:chOff x="8407151" y="6228894"/>
            <a:chExt cx="802977" cy="535497"/>
          </a:xfrm>
        </p:grpSpPr>
        <p:sp>
          <p:nvSpPr>
            <p:cNvPr id="11" name="Right Arrow 10">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297493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641" y="761994"/>
            <a:ext cx="8929405" cy="4787521"/>
          </a:xfrm>
        </p:spPr>
        <p:txBody>
          <a:bodyPr>
            <a:noAutofit/>
          </a:bodyPr>
          <a:lstStyle/>
          <a:p>
            <a:pPr marL="457200" lvl="1" indent="-223838">
              <a:lnSpc>
                <a:spcPct val="120000"/>
              </a:lnSpc>
              <a:spcBef>
                <a:spcPts val="300"/>
              </a:spcBef>
              <a:spcAft>
                <a:spcPts val="300"/>
              </a:spcAft>
              <a:buFont typeface="Arial" panose="020B0604020202020204" pitchFamily="34" charset="0"/>
              <a:buChar char="•"/>
            </a:pPr>
            <a:r>
              <a:rPr lang="en-US" sz="1800" dirty="0"/>
              <a:t>Test activities should integrate RMF security controls assessments with tests of commonly exploited and emerging vulnerabilities early in the acquisition lifecycle. </a:t>
            </a:r>
          </a:p>
          <a:p>
            <a:pPr marL="457200" lvl="1" indent="-223838">
              <a:lnSpc>
                <a:spcPct val="120000"/>
              </a:lnSpc>
              <a:spcBef>
                <a:spcPts val="300"/>
              </a:spcBef>
              <a:spcAft>
                <a:spcPts val="300"/>
              </a:spcAft>
              <a:buFont typeface="Arial" panose="020B0604020202020204" pitchFamily="34" charset="0"/>
              <a:buChar char="•"/>
            </a:pPr>
            <a:r>
              <a:rPr lang="en-US" sz="1800" dirty="0"/>
              <a:t>The </a:t>
            </a:r>
            <a:r>
              <a:rPr lang="en-US" sz="1800" u="sng" dirty="0"/>
              <a:t>Test and Evaluation Master Plan (TEMP)</a:t>
            </a:r>
            <a:r>
              <a:rPr lang="en-US" sz="1800" dirty="0"/>
              <a:t> should detail how testing will provide information to assess Cybersecurity and inform acquisition decisions. </a:t>
            </a:r>
          </a:p>
          <a:p>
            <a:pPr marL="457200" lvl="1" indent="-223838">
              <a:lnSpc>
                <a:spcPct val="120000"/>
              </a:lnSpc>
              <a:spcBef>
                <a:spcPts val="300"/>
              </a:spcBef>
              <a:spcAft>
                <a:spcPts val="300"/>
              </a:spcAft>
              <a:buFont typeface="Arial" panose="020B0604020202020204" pitchFamily="34" charset="0"/>
              <a:buChar char="•"/>
            </a:pPr>
            <a:r>
              <a:rPr lang="en-US" sz="1800" dirty="0"/>
              <a:t>The goal of Cybersecurity DT&amp;E is to identify issues related to resilience of military capabilities before MS C. </a:t>
            </a:r>
          </a:p>
          <a:p>
            <a:pPr marL="457200" lvl="1" indent="-223838">
              <a:lnSpc>
                <a:spcPct val="120000"/>
              </a:lnSpc>
              <a:spcBef>
                <a:spcPts val="300"/>
              </a:spcBef>
              <a:spcAft>
                <a:spcPts val="300"/>
              </a:spcAft>
              <a:buFont typeface="Arial" panose="020B0604020202020204" pitchFamily="34" charset="0"/>
              <a:buChar char="•"/>
            </a:pPr>
            <a:r>
              <a:rPr lang="en-US" sz="1800" dirty="0"/>
              <a:t>The goal of Cybersecurity OT&amp;E is to ensure that the system under test can withstand realistic threat representative cyber-attacks and to return to normal operations in the event of a cyber-attack.</a:t>
            </a:r>
          </a:p>
          <a:p>
            <a:pPr marL="457200" lvl="1" indent="-223838">
              <a:lnSpc>
                <a:spcPct val="120000"/>
              </a:lnSpc>
              <a:spcBef>
                <a:spcPts val="300"/>
              </a:spcBef>
              <a:spcAft>
                <a:spcPts val="300"/>
              </a:spcAft>
              <a:buFont typeface="Arial" panose="020B0604020202020204" pitchFamily="34" charset="0"/>
              <a:buChar char="•"/>
            </a:pPr>
            <a:r>
              <a:rPr lang="en-US" sz="1800" dirty="0"/>
              <a:t>The Cybersecurity T&amp;E Process represents a “shift left” because it requires early developmental T&amp;E involvement.</a:t>
            </a:r>
          </a:p>
          <a:p>
            <a:pPr marL="457200" lvl="1" indent="-223838">
              <a:lnSpc>
                <a:spcPct val="120000"/>
              </a:lnSpc>
              <a:spcBef>
                <a:spcPts val="300"/>
              </a:spcBef>
              <a:spcAft>
                <a:spcPts val="300"/>
              </a:spcAft>
              <a:buFont typeface="Arial" panose="020B0604020202020204" pitchFamily="34" charset="0"/>
              <a:buChar char="•"/>
            </a:pPr>
            <a:r>
              <a:rPr lang="en-US" sz="1800" dirty="0"/>
              <a:t>The Cybersecurity T&amp;E process requires the development of mission-driven Cybersecurity requirements, which requires systems engineering collaboration .</a:t>
            </a:r>
          </a:p>
        </p:txBody>
      </p:sp>
      <p:sp>
        <p:nvSpPr>
          <p:cNvPr id="5" name="Rounded Rectangle 4"/>
          <p:cNvSpPr/>
          <p:nvPr/>
        </p:nvSpPr>
        <p:spPr bwMode="auto">
          <a:xfrm>
            <a:off x="880250" y="5960067"/>
            <a:ext cx="7200063" cy="549484"/>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2000"/>
              </a:lnSpc>
              <a:spcBef>
                <a:spcPct val="0"/>
              </a:spcBef>
              <a:spcAft>
                <a:spcPct val="0"/>
              </a:spcAft>
              <a:buClrTx/>
              <a:buSzTx/>
              <a:buFontTx/>
              <a:buNone/>
              <a:tabLst/>
            </a:pPr>
            <a:r>
              <a:rPr lang="en-US" b="1" dirty="0"/>
              <a:t>To reduce discovery late in the acquisition lifecycle, test in mission context, against realistic threat,  and…..   </a:t>
            </a:r>
            <a:r>
              <a:rPr kumimoji="0" lang="en-US" sz="2000" b="1" u="none" strike="noStrike" cap="none" normalizeH="0" dirty="0">
                <a:ln>
                  <a:noFill/>
                </a:ln>
                <a:solidFill>
                  <a:srgbClr val="0000CC"/>
                </a:solidFill>
                <a:effectLst/>
                <a:latin typeface="Arial" charset="0"/>
              </a:rPr>
              <a:t>Shift Left!</a:t>
            </a:r>
          </a:p>
        </p:txBody>
      </p:sp>
      <p:sp>
        <p:nvSpPr>
          <p:cNvPr id="6" name="Rectangle 2"/>
          <p:cNvSpPr txBox="1">
            <a:spLocks noChangeArrowheads="1"/>
          </p:cNvSpPr>
          <p:nvPr/>
        </p:nvSpPr>
        <p:spPr>
          <a:xfrm>
            <a:off x="236434" y="-9331"/>
            <a:ext cx="8692962" cy="569168"/>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pPr>
              <a:lnSpc>
                <a:spcPts val="3600"/>
              </a:lnSpc>
            </a:pPr>
            <a:r>
              <a:rPr lang="en-US" sz="3600" dirty="0">
                <a:solidFill>
                  <a:schemeClr val="tx1"/>
                </a:solidFill>
                <a:latin typeface="Calibri" panose="020F0502020204030204" pitchFamily="34" charset="0"/>
              </a:rPr>
              <a:t>Cybersecurity T&amp;E Overarching Guidelines</a:t>
            </a:r>
          </a:p>
        </p:txBody>
      </p:sp>
      <p:sp>
        <p:nvSpPr>
          <p:cNvPr id="8" name="TextBox 7"/>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7" name="Group 6"/>
          <p:cNvGrpSpPr/>
          <p:nvPr/>
        </p:nvGrpSpPr>
        <p:grpSpPr>
          <a:xfrm>
            <a:off x="8495953" y="5595009"/>
            <a:ext cx="588119" cy="555765"/>
            <a:chOff x="8495953" y="6173511"/>
            <a:chExt cx="588119" cy="555765"/>
          </a:xfrm>
        </p:grpSpPr>
        <p:sp>
          <p:nvSpPr>
            <p:cNvPr id="9" name="Right Arrow 8">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1" name="Group 10"/>
          <p:cNvGrpSpPr/>
          <p:nvPr/>
        </p:nvGrpSpPr>
        <p:grpSpPr>
          <a:xfrm>
            <a:off x="8407151" y="6228894"/>
            <a:ext cx="802977" cy="535497"/>
            <a:chOff x="8407151" y="6228894"/>
            <a:chExt cx="802977" cy="535497"/>
          </a:xfrm>
        </p:grpSpPr>
        <p:sp>
          <p:nvSpPr>
            <p:cNvPr id="12" name="Right Arrow 11">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4287698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152400" y="735560"/>
            <a:ext cx="8763000" cy="5016758"/>
          </a:xfrm>
          <a:prstGeom prst="rect">
            <a:avLst/>
          </a:prstGeom>
          <a:noFill/>
        </p:spPr>
        <p:txBody>
          <a:bodyPr wrap="square">
            <a:spAutoFit/>
          </a:bodyPr>
          <a:lstStyle/>
          <a:p>
            <a:pPr marL="514350" indent="-285750" algn="l">
              <a:spcBef>
                <a:spcPts val="600"/>
              </a:spcBef>
              <a:spcAft>
                <a:spcPts val="600"/>
              </a:spcAft>
              <a:buFont typeface="Arial" panose="020B0604020202020204" pitchFamily="34" charset="0"/>
              <a:buChar char="•"/>
              <a:defRPr/>
            </a:pPr>
            <a:r>
              <a:rPr lang="en-US" sz="2000" dirty="0">
                <a:solidFill>
                  <a:schemeClr val="tx1"/>
                </a:solidFill>
              </a:rPr>
              <a:t>The DT&amp;E program will ... Support Cybersecurity assessments &amp; authorization (Enclosure 4)</a:t>
            </a:r>
          </a:p>
          <a:p>
            <a:pPr marL="514350" indent="-285750" algn="l">
              <a:spcBef>
                <a:spcPts val="600"/>
              </a:spcBef>
              <a:spcAft>
                <a:spcPts val="600"/>
              </a:spcAft>
              <a:buFont typeface="Arial" panose="020B0604020202020204" pitchFamily="34" charset="0"/>
              <a:buChar char="•"/>
              <a:defRPr/>
            </a:pPr>
            <a:r>
              <a:rPr lang="en-US" sz="2000" dirty="0">
                <a:solidFill>
                  <a:schemeClr val="tx1"/>
                </a:solidFill>
              </a:rPr>
              <a:t>The Program Manager will … Develop a strategy and budget resources for Cybersecurity testing.  The test program will include, as much as possible, activities to test and evaluate a system in a mission environment with a representative cyber-threat capability (Enclosure 4)</a:t>
            </a:r>
          </a:p>
          <a:p>
            <a:pPr marL="514350" indent="-285750" algn="l">
              <a:spcBef>
                <a:spcPts val="600"/>
              </a:spcBef>
              <a:spcAft>
                <a:spcPts val="600"/>
              </a:spcAft>
              <a:buFont typeface="Arial" panose="020B0604020202020204" pitchFamily="34" charset="0"/>
              <a:buChar char="•"/>
              <a:defRPr/>
            </a:pPr>
            <a:r>
              <a:rPr lang="en-US" sz="2000" dirty="0">
                <a:solidFill>
                  <a:schemeClr val="tx1"/>
                </a:solidFill>
              </a:rPr>
              <a:t>Beginning at Milestone A, the TEMP will document a strategy and resources for Cybersecurity T&amp;E. (Enclosure 5)</a:t>
            </a:r>
          </a:p>
          <a:p>
            <a:pPr marL="514350" indent="-285750" algn="l">
              <a:spcBef>
                <a:spcPts val="600"/>
              </a:spcBef>
              <a:spcAft>
                <a:spcPts val="600"/>
              </a:spcAft>
              <a:buFont typeface="Arial" panose="020B0604020202020204" pitchFamily="34" charset="0"/>
              <a:buChar char="•"/>
              <a:defRPr/>
            </a:pPr>
            <a:r>
              <a:rPr lang="en-US" sz="2000" dirty="0">
                <a:solidFill>
                  <a:schemeClr val="tx1"/>
                </a:solidFill>
              </a:rPr>
              <a:t>Beginning at Milestone B, appropriate measures will be included in the TEMP and used to evaluation operational capability to protect, detect, react, and restore to sustain continuity of operation. (Enclosure 5)</a:t>
            </a:r>
          </a:p>
          <a:p>
            <a:pPr marL="514350" indent="-285750" algn="l">
              <a:spcBef>
                <a:spcPts val="600"/>
              </a:spcBef>
              <a:spcAft>
                <a:spcPts val="600"/>
              </a:spcAft>
              <a:buFont typeface="Arial" panose="020B0604020202020204" pitchFamily="34" charset="0"/>
              <a:buChar char="•"/>
              <a:defRPr/>
            </a:pPr>
            <a:r>
              <a:rPr lang="en-US" sz="2000" dirty="0">
                <a:solidFill>
                  <a:srgbClr val="0000FF"/>
                </a:solidFill>
              </a:rPr>
              <a:t>Note:  When DAG Chapter 9 is updated to reflect the DoDI 5000.02 changes – DAG TEMP format is likely to include new Cybersecurity T&amp;E requirements (such as those in this new Cybersecurity T&amp;E process)</a:t>
            </a:r>
          </a:p>
        </p:txBody>
      </p:sp>
      <p:sp>
        <p:nvSpPr>
          <p:cNvPr id="5" name="Rectangle 2"/>
          <p:cNvSpPr txBox="1">
            <a:spLocks noChangeArrowheads="1"/>
          </p:cNvSpPr>
          <p:nvPr/>
        </p:nvSpPr>
        <p:spPr>
          <a:xfrm>
            <a:off x="811762" y="34213"/>
            <a:ext cx="7532914" cy="600269"/>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r>
              <a:rPr lang="en-US" sz="3200" dirty="0">
                <a:solidFill>
                  <a:schemeClr val="tx1"/>
                </a:solidFill>
                <a:latin typeface="Calibri" panose="020F0502020204030204" pitchFamily="34" charset="0"/>
              </a:rPr>
              <a:t>Cybersecurity T&amp;E Policy in DoDI 5000.02</a:t>
            </a:r>
            <a:endParaRPr lang="en-US" sz="3200" dirty="0">
              <a:latin typeface="Calibri" panose="020F0502020204030204" pitchFamily="34" charset="0"/>
            </a:endParaRPr>
          </a:p>
        </p:txBody>
      </p:sp>
      <p:sp>
        <p:nvSpPr>
          <p:cNvPr id="7" name="TextBox 6"/>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6" name="Group 5"/>
          <p:cNvGrpSpPr/>
          <p:nvPr/>
        </p:nvGrpSpPr>
        <p:grpSpPr>
          <a:xfrm>
            <a:off x="8495953" y="5595009"/>
            <a:ext cx="588119" cy="555765"/>
            <a:chOff x="8495953" y="6173511"/>
            <a:chExt cx="588119" cy="555765"/>
          </a:xfrm>
        </p:grpSpPr>
        <p:sp>
          <p:nvSpPr>
            <p:cNvPr id="8" name="Right Arrow 7">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0" name="Group 9"/>
          <p:cNvGrpSpPr/>
          <p:nvPr/>
        </p:nvGrpSpPr>
        <p:grpSpPr>
          <a:xfrm>
            <a:off x="8407151" y="6228894"/>
            <a:ext cx="802977" cy="535497"/>
            <a:chOff x="8407151" y="6228894"/>
            <a:chExt cx="802977" cy="535497"/>
          </a:xfrm>
        </p:grpSpPr>
        <p:sp>
          <p:nvSpPr>
            <p:cNvPr id="11" name="Right Arrow 10">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4232401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66701" y="631171"/>
            <a:ext cx="8644034" cy="2539157"/>
          </a:xfrm>
          <a:prstGeom prst="rect">
            <a:avLst/>
          </a:prstGeom>
          <a:noFill/>
        </p:spPr>
        <p:txBody>
          <a:bodyPr wrap="square">
            <a:spAutoFit/>
          </a:bodyPr>
          <a:lstStyle/>
          <a:p>
            <a:pPr marL="285750" indent="-285750" algn="l">
              <a:spcBef>
                <a:spcPts val="300"/>
              </a:spcBef>
              <a:spcAft>
                <a:spcPts val="300"/>
              </a:spcAft>
              <a:buFont typeface="Arial" panose="020B0604020202020204" pitchFamily="34" charset="0"/>
              <a:buChar char="•"/>
              <a:defRPr/>
            </a:pPr>
            <a:r>
              <a:rPr lang="en-US" sz="1800" b="1" dirty="0">
                <a:solidFill>
                  <a:schemeClr val="tx1"/>
                </a:solidFill>
              </a:rPr>
              <a:t>A key feature of </a:t>
            </a:r>
            <a:r>
              <a:rPr lang="en-US" b="1" dirty="0"/>
              <a:t>Cybersecurity</a:t>
            </a:r>
            <a:r>
              <a:rPr lang="en-US" sz="1800" b="1" dirty="0">
                <a:solidFill>
                  <a:schemeClr val="tx1"/>
                </a:solidFill>
              </a:rPr>
              <a:t> T&amp;E is </a:t>
            </a:r>
            <a:r>
              <a:rPr lang="en-US" sz="1800" b="1" u="sng" dirty="0">
                <a:solidFill>
                  <a:schemeClr val="tx1"/>
                </a:solidFill>
              </a:rPr>
              <a:t>early involvement </a:t>
            </a:r>
            <a:r>
              <a:rPr lang="en-US" sz="1800" b="1" dirty="0">
                <a:solidFill>
                  <a:schemeClr val="tx1"/>
                </a:solidFill>
              </a:rPr>
              <a:t>in test planning and execution</a:t>
            </a:r>
          </a:p>
          <a:p>
            <a:pPr marL="285750" indent="-285750">
              <a:spcBef>
                <a:spcPts val="300"/>
              </a:spcBef>
              <a:spcAft>
                <a:spcPts val="300"/>
              </a:spcAft>
              <a:buFont typeface="Arial" panose="020B0604020202020204" pitchFamily="34" charset="0"/>
              <a:buChar char="•"/>
              <a:defRPr/>
            </a:pPr>
            <a:r>
              <a:rPr lang="en-US" b="1" dirty="0"/>
              <a:t>Beginning at Milestone A, the </a:t>
            </a:r>
            <a:r>
              <a:rPr lang="en-US" b="1" u="sng" dirty="0">
                <a:solidFill>
                  <a:srgbClr val="0000FF"/>
                </a:solidFill>
              </a:rPr>
              <a:t>Test and Evaluation Master Plan (TEMP)</a:t>
            </a:r>
            <a:r>
              <a:rPr lang="en-US" b="1" dirty="0"/>
              <a:t> will document a strategy and resources for Cybersecurity T&amp;E.</a:t>
            </a:r>
            <a:endParaRPr lang="en-US" sz="1800" b="1" dirty="0">
              <a:solidFill>
                <a:schemeClr val="tx1"/>
              </a:solidFill>
            </a:endParaRPr>
          </a:p>
          <a:p>
            <a:pPr marL="285750" indent="-285750" algn="l">
              <a:spcBef>
                <a:spcPts val="300"/>
              </a:spcBef>
              <a:spcAft>
                <a:spcPts val="300"/>
              </a:spcAft>
              <a:buFont typeface="Arial" panose="020B0604020202020204" pitchFamily="34" charset="0"/>
              <a:buChar char="•"/>
              <a:defRPr/>
            </a:pPr>
            <a:r>
              <a:rPr lang="en-US" sz="1800" b="1" dirty="0">
                <a:solidFill>
                  <a:schemeClr val="tx1"/>
                </a:solidFill>
              </a:rPr>
              <a:t>The </a:t>
            </a:r>
            <a:r>
              <a:rPr lang="en-US" b="1" dirty="0"/>
              <a:t>Cybersecurity</a:t>
            </a:r>
            <a:r>
              <a:rPr lang="en-US" sz="1800" b="1" dirty="0">
                <a:solidFill>
                  <a:schemeClr val="tx1"/>
                </a:solidFill>
              </a:rPr>
              <a:t> T&amp;E phases are </a:t>
            </a:r>
            <a:r>
              <a:rPr lang="en-US" sz="1800" b="1" u="sng" dirty="0">
                <a:solidFill>
                  <a:schemeClr val="tx1"/>
                </a:solidFill>
              </a:rPr>
              <a:t>iterative</a:t>
            </a:r>
            <a:r>
              <a:rPr lang="en-US" sz="1800" b="1" dirty="0">
                <a:solidFill>
                  <a:schemeClr val="tx1"/>
                </a:solidFill>
              </a:rPr>
              <a:t>, i.e., </a:t>
            </a:r>
            <a:r>
              <a:rPr lang="en-US" b="1" dirty="0"/>
              <a:t>phases</a:t>
            </a:r>
            <a:r>
              <a:rPr lang="en-US" sz="1800" b="1" dirty="0">
                <a:solidFill>
                  <a:schemeClr val="tx1"/>
                </a:solidFill>
              </a:rPr>
              <a:t> may be repeated several times throughout the lifecycle due to changes in the system architecture, new or emerging threats, and changes to the system environment.</a:t>
            </a:r>
          </a:p>
          <a:p>
            <a:pPr marL="285750" indent="-285750" algn="l">
              <a:spcBef>
                <a:spcPts val="300"/>
              </a:spcBef>
              <a:spcAft>
                <a:spcPts val="300"/>
              </a:spcAft>
              <a:buFont typeface="Arial" panose="020B0604020202020204" pitchFamily="34" charset="0"/>
              <a:buChar char="•"/>
              <a:defRPr/>
            </a:pPr>
            <a:r>
              <a:rPr lang="en-US" sz="1800" b="1" dirty="0">
                <a:solidFill>
                  <a:schemeClr val="tx1"/>
                </a:solidFill>
              </a:rPr>
              <a:t>First four phases are DT&amp;E; last two phases ar</a:t>
            </a:r>
            <a:r>
              <a:rPr lang="en-US" b="1" dirty="0"/>
              <a:t>e OT and are defined in the DOT&amp;E August 1, 2014 Memo</a:t>
            </a:r>
            <a:r>
              <a:rPr lang="en-US" sz="1800" b="1" dirty="0">
                <a:solidFill>
                  <a:schemeClr val="tx1"/>
                </a:solidFill>
              </a:rPr>
              <a:t>.</a:t>
            </a:r>
          </a:p>
        </p:txBody>
      </p:sp>
      <p:sp>
        <p:nvSpPr>
          <p:cNvPr id="5" name="Rectangle 2"/>
          <p:cNvSpPr txBox="1">
            <a:spLocks noChangeArrowheads="1"/>
          </p:cNvSpPr>
          <p:nvPr/>
        </p:nvSpPr>
        <p:spPr>
          <a:xfrm>
            <a:off x="1362262" y="-32666"/>
            <a:ext cx="6429703" cy="616678"/>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pPr>
              <a:spcBef>
                <a:spcPts val="600"/>
              </a:spcBef>
              <a:spcAft>
                <a:spcPts val="600"/>
              </a:spcAft>
              <a:defRPr/>
            </a:pPr>
            <a:r>
              <a:rPr lang="en-US" sz="3600" dirty="0">
                <a:solidFill>
                  <a:schemeClr val="tx1"/>
                </a:solidFill>
                <a:latin typeface="Calibri" panose="020F0502020204030204" pitchFamily="34" charset="0"/>
              </a:rPr>
              <a:t>Cybersecurity T&amp;E Overview</a:t>
            </a:r>
          </a:p>
        </p:txBody>
      </p:sp>
      <p:grpSp>
        <p:nvGrpSpPr>
          <p:cNvPr id="2" name="Group 1"/>
          <p:cNvGrpSpPr/>
          <p:nvPr/>
        </p:nvGrpSpPr>
        <p:grpSpPr>
          <a:xfrm>
            <a:off x="326701" y="3238668"/>
            <a:ext cx="8481398" cy="2938190"/>
            <a:chOff x="326700" y="3667891"/>
            <a:chExt cx="8514411" cy="2945543"/>
          </a:xfrm>
        </p:grpSpPr>
        <p:grpSp>
          <p:nvGrpSpPr>
            <p:cNvPr id="105" name="Group 104"/>
            <p:cNvGrpSpPr/>
            <p:nvPr/>
          </p:nvGrpSpPr>
          <p:grpSpPr>
            <a:xfrm>
              <a:off x="326700" y="3667891"/>
              <a:ext cx="8514411" cy="2945543"/>
              <a:chOff x="471363" y="1722382"/>
              <a:chExt cx="8514411" cy="2945543"/>
            </a:xfrm>
          </p:grpSpPr>
          <p:sp>
            <p:nvSpPr>
              <p:cNvPr id="106" name="Freeform 105"/>
              <p:cNvSpPr/>
              <p:nvPr/>
            </p:nvSpPr>
            <p:spPr bwMode="auto">
              <a:xfrm>
                <a:off x="820684" y="3105794"/>
                <a:ext cx="3143250" cy="919162"/>
              </a:xfrm>
              <a:custGeom>
                <a:avLst/>
                <a:gdLst>
                  <a:gd name="connsiteX0" fmla="*/ 0 w 3133725"/>
                  <a:gd name="connsiteY0" fmla="*/ 9525 h 838200"/>
                  <a:gd name="connsiteX1" fmla="*/ 1038225 w 3133725"/>
                  <a:gd name="connsiteY1" fmla="*/ 838200 h 838200"/>
                  <a:gd name="connsiteX2" fmla="*/ 3133725 w 3133725"/>
                  <a:gd name="connsiteY2" fmla="*/ 0 h 838200"/>
                  <a:gd name="connsiteX3" fmla="*/ 0 w 3133725"/>
                  <a:gd name="connsiteY3" fmla="*/ 9525 h 838200"/>
                  <a:gd name="connsiteX0" fmla="*/ 0 w 3136107"/>
                  <a:gd name="connsiteY0" fmla="*/ 0 h 840581"/>
                  <a:gd name="connsiteX1" fmla="*/ 1040607 w 3136107"/>
                  <a:gd name="connsiteY1" fmla="*/ 840581 h 840581"/>
                  <a:gd name="connsiteX2" fmla="*/ 3136107 w 3136107"/>
                  <a:gd name="connsiteY2" fmla="*/ 2381 h 840581"/>
                  <a:gd name="connsiteX3" fmla="*/ 0 w 3136107"/>
                  <a:gd name="connsiteY3" fmla="*/ 0 h 840581"/>
                  <a:gd name="connsiteX0" fmla="*/ 0 w 3138488"/>
                  <a:gd name="connsiteY0" fmla="*/ 4762 h 845343"/>
                  <a:gd name="connsiteX1" fmla="*/ 1040607 w 3138488"/>
                  <a:gd name="connsiteY1" fmla="*/ 845343 h 845343"/>
                  <a:gd name="connsiteX2" fmla="*/ 3138488 w 3138488"/>
                  <a:gd name="connsiteY2" fmla="*/ 0 h 845343"/>
                  <a:gd name="connsiteX3" fmla="*/ 0 w 3138488"/>
                  <a:gd name="connsiteY3" fmla="*/ 4762 h 845343"/>
                  <a:gd name="connsiteX0" fmla="*/ 0 w 3138488"/>
                  <a:gd name="connsiteY0" fmla="*/ 0 h 840581"/>
                  <a:gd name="connsiteX1" fmla="*/ 1040607 w 3138488"/>
                  <a:gd name="connsiteY1" fmla="*/ 840581 h 840581"/>
                  <a:gd name="connsiteX2" fmla="*/ 3138488 w 3138488"/>
                  <a:gd name="connsiteY2" fmla="*/ 2382 h 840581"/>
                  <a:gd name="connsiteX3" fmla="*/ 0 w 3138488"/>
                  <a:gd name="connsiteY3" fmla="*/ 0 h 840581"/>
                  <a:gd name="connsiteX0" fmla="*/ 0 w 3143250"/>
                  <a:gd name="connsiteY0" fmla="*/ 4762 h 845343"/>
                  <a:gd name="connsiteX1" fmla="*/ 1040607 w 3143250"/>
                  <a:gd name="connsiteY1" fmla="*/ 845343 h 845343"/>
                  <a:gd name="connsiteX2" fmla="*/ 3143250 w 3143250"/>
                  <a:gd name="connsiteY2" fmla="*/ 0 h 845343"/>
                  <a:gd name="connsiteX3" fmla="*/ 0 w 3143250"/>
                  <a:gd name="connsiteY3" fmla="*/ 4762 h 845343"/>
                  <a:gd name="connsiteX0" fmla="*/ 0 w 3143250"/>
                  <a:gd name="connsiteY0" fmla="*/ 4762 h 919162"/>
                  <a:gd name="connsiteX1" fmla="*/ 1095376 w 3143250"/>
                  <a:gd name="connsiteY1" fmla="*/ 919162 h 919162"/>
                  <a:gd name="connsiteX2" fmla="*/ 3143250 w 3143250"/>
                  <a:gd name="connsiteY2" fmla="*/ 0 h 919162"/>
                  <a:gd name="connsiteX3" fmla="*/ 0 w 3143250"/>
                  <a:gd name="connsiteY3" fmla="*/ 4762 h 919162"/>
                </a:gdLst>
                <a:ahLst/>
                <a:cxnLst>
                  <a:cxn ang="0">
                    <a:pos x="connsiteX0" y="connsiteY0"/>
                  </a:cxn>
                  <a:cxn ang="0">
                    <a:pos x="connsiteX1" y="connsiteY1"/>
                  </a:cxn>
                  <a:cxn ang="0">
                    <a:pos x="connsiteX2" y="connsiteY2"/>
                  </a:cxn>
                  <a:cxn ang="0">
                    <a:pos x="connsiteX3" y="connsiteY3"/>
                  </a:cxn>
                </a:cxnLst>
                <a:rect l="l" t="t" r="r" b="b"/>
                <a:pathLst>
                  <a:path w="3143250" h="919162">
                    <a:moveTo>
                      <a:pt x="0" y="4762"/>
                    </a:moveTo>
                    <a:lnTo>
                      <a:pt x="1095376" y="919162"/>
                    </a:lnTo>
                    <a:lnTo>
                      <a:pt x="3143250" y="0"/>
                    </a:lnTo>
                    <a:lnTo>
                      <a:pt x="0" y="4762"/>
                    </a:lnTo>
                    <a:close/>
                  </a:path>
                </a:pathLst>
              </a:custGeom>
              <a:gradFill flip="none" rotWithShape="1">
                <a:gsLst>
                  <a:gs pos="44000">
                    <a:srgbClr val="FFFF99"/>
                  </a:gs>
                  <a:gs pos="64000">
                    <a:srgbClr val="B9E8FF"/>
                  </a:gs>
                  <a:gs pos="90000">
                    <a:srgbClr val="FFCC99"/>
                  </a:gs>
                </a:gsLst>
                <a:lin ang="0" scaled="1"/>
                <a:tileRect/>
              </a:gra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108" name="Rectangle 67"/>
              <p:cNvSpPr>
                <a:spLocks noChangeArrowheads="1"/>
              </p:cNvSpPr>
              <p:nvPr/>
            </p:nvSpPr>
            <p:spPr bwMode="auto">
              <a:xfrm>
                <a:off x="5972488" y="2488634"/>
                <a:ext cx="1817963" cy="617141"/>
              </a:xfrm>
              <a:prstGeom prst="rect">
                <a:avLst/>
              </a:prstGeom>
              <a:gradFill>
                <a:gsLst>
                  <a:gs pos="85000">
                    <a:srgbClr val="CCFFCC"/>
                  </a:gs>
                  <a:gs pos="100000">
                    <a:srgbClr val="FFCC99"/>
                  </a:gs>
                </a:gsLst>
                <a:lin ang="10800000" scaled="1"/>
              </a:gradFill>
              <a:ln>
                <a:noFill/>
              </a:ln>
              <a:extLst/>
            </p:spPr>
            <p:txBody>
              <a:bodyPr wrap="none" anchor="ctr"/>
              <a:lstStyle/>
              <a:p>
                <a:endParaRPr lang="en-US" sz="2800" i="1" dirty="0">
                  <a:latin typeface="Arial Narrow" pitchFamily="34" charset="0"/>
                </a:endParaRPr>
              </a:p>
            </p:txBody>
          </p:sp>
          <p:sp>
            <p:nvSpPr>
              <p:cNvPr id="109" name="Rectangle 62"/>
              <p:cNvSpPr>
                <a:spLocks noChangeArrowheads="1"/>
              </p:cNvSpPr>
              <p:nvPr/>
            </p:nvSpPr>
            <p:spPr bwMode="auto">
              <a:xfrm>
                <a:off x="3795903" y="2484666"/>
                <a:ext cx="2250281" cy="62111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800" i="1" dirty="0">
                  <a:latin typeface="Arial Narrow" pitchFamily="34" charset="0"/>
                </a:endParaRPr>
              </a:p>
            </p:txBody>
          </p:sp>
          <p:sp>
            <p:nvSpPr>
              <p:cNvPr id="110" name="Freeform 109"/>
              <p:cNvSpPr/>
              <p:nvPr/>
            </p:nvSpPr>
            <p:spPr bwMode="auto">
              <a:xfrm>
                <a:off x="2928090" y="3108176"/>
                <a:ext cx="1600200" cy="914400"/>
              </a:xfrm>
              <a:custGeom>
                <a:avLst/>
                <a:gdLst>
                  <a:gd name="connsiteX0" fmla="*/ 0 w 1600200"/>
                  <a:gd name="connsiteY0" fmla="*/ 0 h 828675"/>
                  <a:gd name="connsiteX1" fmla="*/ 314325 w 1600200"/>
                  <a:gd name="connsiteY1" fmla="*/ 828675 h 828675"/>
                  <a:gd name="connsiteX2" fmla="*/ 1600200 w 1600200"/>
                  <a:gd name="connsiteY2" fmla="*/ 0 h 828675"/>
                  <a:gd name="connsiteX3" fmla="*/ 0 w 1600200"/>
                  <a:gd name="connsiteY3" fmla="*/ 0 h 828675"/>
                  <a:gd name="connsiteX0" fmla="*/ 0 w 1600200"/>
                  <a:gd name="connsiteY0" fmla="*/ 0 h 914400"/>
                  <a:gd name="connsiteX1" fmla="*/ 314325 w 1600200"/>
                  <a:gd name="connsiteY1" fmla="*/ 914400 h 914400"/>
                  <a:gd name="connsiteX2" fmla="*/ 1600200 w 1600200"/>
                  <a:gd name="connsiteY2" fmla="*/ 0 h 914400"/>
                  <a:gd name="connsiteX3" fmla="*/ 0 w 1600200"/>
                  <a:gd name="connsiteY3" fmla="*/ 0 h 914400"/>
                  <a:gd name="connsiteX0" fmla="*/ 0 w 1600200"/>
                  <a:gd name="connsiteY0" fmla="*/ 0 h 914400"/>
                  <a:gd name="connsiteX1" fmla="*/ 302419 w 1600200"/>
                  <a:gd name="connsiteY1" fmla="*/ 914400 h 914400"/>
                  <a:gd name="connsiteX2" fmla="*/ 1600200 w 1600200"/>
                  <a:gd name="connsiteY2" fmla="*/ 0 h 914400"/>
                  <a:gd name="connsiteX3" fmla="*/ 0 w 1600200"/>
                  <a:gd name="connsiteY3" fmla="*/ 0 h 914400"/>
                </a:gdLst>
                <a:ahLst/>
                <a:cxnLst>
                  <a:cxn ang="0">
                    <a:pos x="connsiteX0" y="connsiteY0"/>
                  </a:cxn>
                  <a:cxn ang="0">
                    <a:pos x="connsiteX1" y="connsiteY1"/>
                  </a:cxn>
                  <a:cxn ang="0">
                    <a:pos x="connsiteX2" y="connsiteY2"/>
                  </a:cxn>
                  <a:cxn ang="0">
                    <a:pos x="connsiteX3" y="connsiteY3"/>
                  </a:cxn>
                </a:cxnLst>
                <a:rect l="l" t="t" r="r" b="b"/>
                <a:pathLst>
                  <a:path w="1600200" h="914400">
                    <a:moveTo>
                      <a:pt x="0" y="0"/>
                    </a:moveTo>
                    <a:lnTo>
                      <a:pt x="302419" y="914400"/>
                    </a:lnTo>
                    <a:lnTo>
                      <a:pt x="1600200" y="0"/>
                    </a:lnTo>
                    <a:lnTo>
                      <a:pt x="0" y="0"/>
                    </a:lnTo>
                    <a:close/>
                  </a:path>
                </a:pathLst>
              </a:custGeom>
              <a:gradFill flip="none" rotWithShape="1">
                <a:gsLst>
                  <a:gs pos="54000">
                    <a:srgbClr val="FFCC99">
                      <a:alpha val="70000"/>
                    </a:srgbClr>
                  </a:gs>
                  <a:gs pos="40000">
                    <a:srgbClr val="B9E8FF"/>
                  </a:gs>
                </a:gsLst>
                <a:lin ang="0" scaled="1"/>
                <a:tileRect/>
              </a:gra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111" name="Freeform 110"/>
              <p:cNvSpPr/>
              <p:nvPr/>
            </p:nvSpPr>
            <p:spPr bwMode="auto">
              <a:xfrm>
                <a:off x="6252985" y="3105795"/>
                <a:ext cx="2132049" cy="915987"/>
              </a:xfrm>
              <a:custGeom>
                <a:avLst/>
                <a:gdLst>
                  <a:gd name="connsiteX0" fmla="*/ 2247900 w 2247900"/>
                  <a:gd name="connsiteY0" fmla="*/ 784860 h 784860"/>
                  <a:gd name="connsiteX1" fmla="*/ 0 w 2247900"/>
                  <a:gd name="connsiteY1" fmla="*/ 0 h 784860"/>
                  <a:gd name="connsiteX2" fmla="*/ 1531620 w 2247900"/>
                  <a:gd name="connsiteY2" fmla="*/ 0 h 784860"/>
                  <a:gd name="connsiteX3" fmla="*/ 2247900 w 2247900"/>
                  <a:gd name="connsiteY3" fmla="*/ 784860 h 784860"/>
                  <a:gd name="connsiteX0" fmla="*/ 2292307 w 2292307"/>
                  <a:gd name="connsiteY0" fmla="*/ 894430 h 894430"/>
                  <a:gd name="connsiteX1" fmla="*/ 0 w 2292307"/>
                  <a:gd name="connsiteY1" fmla="*/ 0 h 894430"/>
                  <a:gd name="connsiteX2" fmla="*/ 1531620 w 2292307"/>
                  <a:gd name="connsiteY2" fmla="*/ 0 h 894430"/>
                  <a:gd name="connsiteX3" fmla="*/ 2292307 w 2292307"/>
                  <a:gd name="connsiteY3" fmla="*/ 894430 h 894430"/>
                  <a:gd name="connsiteX0" fmla="*/ 2285295 w 2285295"/>
                  <a:gd name="connsiteY0" fmla="*/ 896761 h 896761"/>
                  <a:gd name="connsiteX1" fmla="*/ 0 w 2285295"/>
                  <a:gd name="connsiteY1" fmla="*/ 0 h 896761"/>
                  <a:gd name="connsiteX2" fmla="*/ 1531620 w 2285295"/>
                  <a:gd name="connsiteY2" fmla="*/ 0 h 896761"/>
                  <a:gd name="connsiteX3" fmla="*/ 2285295 w 2285295"/>
                  <a:gd name="connsiteY3" fmla="*/ 896761 h 896761"/>
                  <a:gd name="connsiteX0" fmla="*/ 2054044 w 2054044"/>
                  <a:gd name="connsiteY0" fmla="*/ 896761 h 896761"/>
                  <a:gd name="connsiteX1" fmla="*/ 0 w 2054044"/>
                  <a:gd name="connsiteY1" fmla="*/ 0 h 896761"/>
                  <a:gd name="connsiteX2" fmla="*/ 1300369 w 2054044"/>
                  <a:gd name="connsiteY2" fmla="*/ 0 h 896761"/>
                  <a:gd name="connsiteX3" fmla="*/ 2054044 w 2054044"/>
                  <a:gd name="connsiteY3" fmla="*/ 896761 h 896761"/>
                  <a:gd name="connsiteX0" fmla="*/ 2092585 w 2092585"/>
                  <a:gd name="connsiteY0" fmla="*/ 896761 h 896761"/>
                  <a:gd name="connsiteX1" fmla="*/ 0 w 2092585"/>
                  <a:gd name="connsiteY1" fmla="*/ 0 h 896761"/>
                  <a:gd name="connsiteX2" fmla="*/ 1338910 w 2092585"/>
                  <a:gd name="connsiteY2" fmla="*/ 0 h 896761"/>
                  <a:gd name="connsiteX3" fmla="*/ 2092585 w 2092585"/>
                  <a:gd name="connsiteY3" fmla="*/ 896761 h 896761"/>
                </a:gdLst>
                <a:ahLst/>
                <a:cxnLst>
                  <a:cxn ang="0">
                    <a:pos x="connsiteX0" y="connsiteY0"/>
                  </a:cxn>
                  <a:cxn ang="0">
                    <a:pos x="connsiteX1" y="connsiteY1"/>
                  </a:cxn>
                  <a:cxn ang="0">
                    <a:pos x="connsiteX2" y="connsiteY2"/>
                  </a:cxn>
                  <a:cxn ang="0">
                    <a:pos x="connsiteX3" y="connsiteY3"/>
                  </a:cxn>
                </a:cxnLst>
                <a:rect l="l" t="t" r="r" b="b"/>
                <a:pathLst>
                  <a:path w="2092585" h="896761">
                    <a:moveTo>
                      <a:pt x="2092585" y="896761"/>
                    </a:moveTo>
                    <a:lnTo>
                      <a:pt x="0" y="0"/>
                    </a:lnTo>
                    <a:lnTo>
                      <a:pt x="1338910" y="0"/>
                    </a:lnTo>
                    <a:lnTo>
                      <a:pt x="2092585" y="896761"/>
                    </a:lnTo>
                    <a:close/>
                  </a:path>
                </a:pathLst>
              </a:custGeom>
              <a:solidFill>
                <a:srgbClr val="CCFFCC"/>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112" name="Freeform 111"/>
              <p:cNvSpPr/>
              <p:nvPr/>
            </p:nvSpPr>
            <p:spPr bwMode="auto">
              <a:xfrm>
                <a:off x="5836290" y="3106963"/>
                <a:ext cx="1171866" cy="916675"/>
              </a:xfrm>
              <a:custGeom>
                <a:avLst/>
                <a:gdLst>
                  <a:gd name="connsiteX0" fmla="*/ 0 w 1140977"/>
                  <a:gd name="connsiteY0" fmla="*/ 0 h 849664"/>
                  <a:gd name="connsiteX1" fmla="*/ 574534 w 1140977"/>
                  <a:gd name="connsiteY1" fmla="*/ 8092 h 849664"/>
                  <a:gd name="connsiteX2" fmla="*/ 1140977 w 1140977"/>
                  <a:gd name="connsiteY2" fmla="*/ 849664 h 849664"/>
                  <a:gd name="connsiteX3" fmla="*/ 0 w 1140977"/>
                  <a:gd name="connsiteY3" fmla="*/ 0 h 849664"/>
                  <a:gd name="connsiteX0" fmla="*/ 0 w 1140977"/>
                  <a:gd name="connsiteY0" fmla="*/ 0 h 842708"/>
                  <a:gd name="connsiteX1" fmla="*/ 574534 w 1140977"/>
                  <a:gd name="connsiteY1" fmla="*/ 1136 h 842708"/>
                  <a:gd name="connsiteX2" fmla="*/ 1140977 w 1140977"/>
                  <a:gd name="connsiteY2" fmla="*/ 842708 h 842708"/>
                  <a:gd name="connsiteX3" fmla="*/ 0 w 1140977"/>
                  <a:gd name="connsiteY3" fmla="*/ 0 h 842708"/>
                  <a:gd name="connsiteX0" fmla="*/ 0 w 1140977"/>
                  <a:gd name="connsiteY0" fmla="*/ 5819 h 848527"/>
                  <a:gd name="connsiteX1" fmla="*/ 574534 w 1140977"/>
                  <a:gd name="connsiteY1" fmla="*/ 0 h 848527"/>
                  <a:gd name="connsiteX2" fmla="*/ 1140977 w 1140977"/>
                  <a:gd name="connsiteY2" fmla="*/ 848527 h 848527"/>
                  <a:gd name="connsiteX3" fmla="*/ 0 w 1140977"/>
                  <a:gd name="connsiteY3" fmla="*/ 5819 h 848527"/>
                  <a:gd name="connsiteX0" fmla="*/ 0 w 1140977"/>
                  <a:gd name="connsiteY0" fmla="*/ 3501 h 846209"/>
                  <a:gd name="connsiteX1" fmla="*/ 571982 w 1140977"/>
                  <a:gd name="connsiteY1" fmla="*/ 0 h 846209"/>
                  <a:gd name="connsiteX2" fmla="*/ 1140977 w 1140977"/>
                  <a:gd name="connsiteY2" fmla="*/ 846209 h 846209"/>
                  <a:gd name="connsiteX3" fmla="*/ 0 w 1140977"/>
                  <a:gd name="connsiteY3" fmla="*/ 3501 h 846209"/>
                  <a:gd name="connsiteX0" fmla="*/ 0 w 1255809"/>
                  <a:gd name="connsiteY0" fmla="*/ 3501 h 892582"/>
                  <a:gd name="connsiteX1" fmla="*/ 571982 w 1255809"/>
                  <a:gd name="connsiteY1" fmla="*/ 0 h 892582"/>
                  <a:gd name="connsiteX2" fmla="*/ 1255809 w 1255809"/>
                  <a:gd name="connsiteY2" fmla="*/ 892582 h 892582"/>
                  <a:gd name="connsiteX3" fmla="*/ 0 w 1255809"/>
                  <a:gd name="connsiteY3" fmla="*/ 3501 h 892582"/>
                </a:gdLst>
                <a:ahLst/>
                <a:cxnLst>
                  <a:cxn ang="0">
                    <a:pos x="connsiteX0" y="connsiteY0"/>
                  </a:cxn>
                  <a:cxn ang="0">
                    <a:pos x="connsiteX1" y="connsiteY1"/>
                  </a:cxn>
                  <a:cxn ang="0">
                    <a:pos x="connsiteX2" y="connsiteY2"/>
                  </a:cxn>
                  <a:cxn ang="0">
                    <a:pos x="connsiteX3" y="connsiteY3"/>
                  </a:cxn>
                </a:cxnLst>
                <a:rect l="l" t="t" r="r" b="b"/>
                <a:pathLst>
                  <a:path w="1255809" h="892582">
                    <a:moveTo>
                      <a:pt x="0" y="3501"/>
                    </a:moveTo>
                    <a:lnTo>
                      <a:pt x="571982" y="0"/>
                    </a:lnTo>
                    <a:lnTo>
                      <a:pt x="1255809" y="892582"/>
                    </a:lnTo>
                    <a:lnTo>
                      <a:pt x="0" y="3501"/>
                    </a:lnTo>
                    <a:close/>
                  </a:path>
                </a:pathLst>
              </a:custGeom>
              <a:gradFill>
                <a:gsLst>
                  <a:gs pos="19000">
                    <a:srgbClr val="CCFFCC"/>
                  </a:gs>
                  <a:gs pos="5000">
                    <a:srgbClr val="FFCC99"/>
                  </a:gs>
                </a:gsLst>
                <a:lin ang="0" scaled="1"/>
              </a:gra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113" name="Freeform 112"/>
              <p:cNvSpPr/>
              <p:nvPr/>
            </p:nvSpPr>
            <p:spPr bwMode="auto">
              <a:xfrm>
                <a:off x="5242133" y="3101032"/>
                <a:ext cx="978438" cy="924039"/>
              </a:xfrm>
              <a:custGeom>
                <a:avLst/>
                <a:gdLst>
                  <a:gd name="connsiteX0" fmla="*/ 0 w 898216"/>
                  <a:gd name="connsiteY0" fmla="*/ 8092 h 841572"/>
                  <a:gd name="connsiteX1" fmla="*/ 501706 w 898216"/>
                  <a:gd name="connsiteY1" fmla="*/ 841572 h 841572"/>
                  <a:gd name="connsiteX2" fmla="*/ 898216 w 898216"/>
                  <a:gd name="connsiteY2" fmla="*/ 0 h 841572"/>
                  <a:gd name="connsiteX3" fmla="*/ 0 w 898216"/>
                  <a:gd name="connsiteY3" fmla="*/ 8092 h 841572"/>
                  <a:gd name="connsiteX0" fmla="*/ 0 w 898216"/>
                  <a:gd name="connsiteY0" fmla="*/ 8092 h 892570"/>
                  <a:gd name="connsiteX1" fmla="*/ 412079 w 898216"/>
                  <a:gd name="connsiteY1" fmla="*/ 892570 h 892570"/>
                  <a:gd name="connsiteX2" fmla="*/ 898216 w 898216"/>
                  <a:gd name="connsiteY2" fmla="*/ 0 h 892570"/>
                  <a:gd name="connsiteX3" fmla="*/ 0 w 898216"/>
                  <a:gd name="connsiteY3" fmla="*/ 8092 h 892570"/>
                  <a:gd name="connsiteX0" fmla="*/ 0 w 898216"/>
                  <a:gd name="connsiteY0" fmla="*/ 8092 h 899524"/>
                  <a:gd name="connsiteX1" fmla="*/ 414265 w 898216"/>
                  <a:gd name="connsiteY1" fmla="*/ 899524 h 899524"/>
                  <a:gd name="connsiteX2" fmla="*/ 898216 w 898216"/>
                  <a:gd name="connsiteY2" fmla="*/ 0 h 899524"/>
                  <a:gd name="connsiteX3" fmla="*/ 0 w 898216"/>
                  <a:gd name="connsiteY3" fmla="*/ 8092 h 899524"/>
                  <a:gd name="connsiteX0" fmla="*/ 0 w 898216"/>
                  <a:gd name="connsiteY0" fmla="*/ 8092 h 899524"/>
                  <a:gd name="connsiteX1" fmla="*/ 407707 w 898216"/>
                  <a:gd name="connsiteY1" fmla="*/ 899524 h 899524"/>
                  <a:gd name="connsiteX2" fmla="*/ 898216 w 898216"/>
                  <a:gd name="connsiteY2" fmla="*/ 0 h 899524"/>
                  <a:gd name="connsiteX3" fmla="*/ 0 w 898216"/>
                  <a:gd name="connsiteY3" fmla="*/ 8092 h 899524"/>
                </a:gdLst>
                <a:ahLst/>
                <a:cxnLst>
                  <a:cxn ang="0">
                    <a:pos x="connsiteX0" y="connsiteY0"/>
                  </a:cxn>
                  <a:cxn ang="0">
                    <a:pos x="connsiteX1" y="connsiteY1"/>
                  </a:cxn>
                  <a:cxn ang="0">
                    <a:pos x="connsiteX2" y="connsiteY2"/>
                  </a:cxn>
                  <a:cxn ang="0">
                    <a:pos x="connsiteX3" y="connsiteY3"/>
                  </a:cxn>
                </a:cxnLst>
                <a:rect l="l" t="t" r="r" b="b"/>
                <a:pathLst>
                  <a:path w="898216" h="899524">
                    <a:moveTo>
                      <a:pt x="0" y="8092"/>
                    </a:moveTo>
                    <a:lnTo>
                      <a:pt x="407707" y="899524"/>
                    </a:lnTo>
                    <a:lnTo>
                      <a:pt x="898216" y="0"/>
                    </a:lnTo>
                    <a:lnTo>
                      <a:pt x="0" y="8092"/>
                    </a:lnTo>
                    <a:close/>
                  </a:path>
                </a:pathLst>
              </a:custGeom>
              <a:gradFill>
                <a:gsLst>
                  <a:gs pos="95000">
                    <a:srgbClr val="CCFFCC">
                      <a:alpha val="60000"/>
                    </a:srgbClr>
                  </a:gs>
                  <a:gs pos="72000">
                    <a:srgbClr val="FFCC99"/>
                  </a:gs>
                </a:gsLst>
                <a:lin ang="0" scaled="1"/>
              </a:gra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114" name="Freeform 113"/>
              <p:cNvSpPr/>
              <p:nvPr/>
            </p:nvSpPr>
            <p:spPr bwMode="auto">
              <a:xfrm>
                <a:off x="4007239" y="3108176"/>
                <a:ext cx="1376968" cy="914180"/>
              </a:xfrm>
              <a:custGeom>
                <a:avLst/>
                <a:gdLst>
                  <a:gd name="connsiteX0" fmla="*/ 281940 w 1531620"/>
                  <a:gd name="connsiteY0" fmla="*/ 1066800 h 1066800"/>
                  <a:gd name="connsiteX1" fmla="*/ 0 w 1531620"/>
                  <a:gd name="connsiteY1" fmla="*/ 0 h 1066800"/>
                  <a:gd name="connsiteX2" fmla="*/ 1531620 w 1531620"/>
                  <a:gd name="connsiteY2" fmla="*/ 0 h 1066800"/>
                  <a:gd name="connsiteX3" fmla="*/ 281940 w 1531620"/>
                  <a:gd name="connsiteY3" fmla="*/ 1066800 h 1066800"/>
                  <a:gd name="connsiteX0" fmla="*/ 560053 w 1531620"/>
                  <a:gd name="connsiteY0" fmla="*/ 1157230 h 1157230"/>
                  <a:gd name="connsiteX1" fmla="*/ 0 w 1531620"/>
                  <a:gd name="connsiteY1" fmla="*/ 0 h 1157230"/>
                  <a:gd name="connsiteX2" fmla="*/ 1531620 w 1531620"/>
                  <a:gd name="connsiteY2" fmla="*/ 0 h 1157230"/>
                  <a:gd name="connsiteX3" fmla="*/ 560053 w 1531620"/>
                  <a:gd name="connsiteY3" fmla="*/ 1157230 h 1157230"/>
                  <a:gd name="connsiteX0" fmla="*/ 549458 w 1531620"/>
                  <a:gd name="connsiteY0" fmla="*/ 1157230 h 1157230"/>
                  <a:gd name="connsiteX1" fmla="*/ 0 w 1531620"/>
                  <a:gd name="connsiteY1" fmla="*/ 0 h 1157230"/>
                  <a:gd name="connsiteX2" fmla="*/ 1531620 w 1531620"/>
                  <a:gd name="connsiteY2" fmla="*/ 0 h 1157230"/>
                  <a:gd name="connsiteX3" fmla="*/ 549458 w 1531620"/>
                  <a:gd name="connsiteY3" fmla="*/ 1157230 h 1157230"/>
                </a:gdLst>
                <a:ahLst/>
                <a:cxnLst>
                  <a:cxn ang="0">
                    <a:pos x="connsiteX0" y="connsiteY0"/>
                  </a:cxn>
                  <a:cxn ang="0">
                    <a:pos x="connsiteX1" y="connsiteY1"/>
                  </a:cxn>
                  <a:cxn ang="0">
                    <a:pos x="connsiteX2" y="connsiteY2"/>
                  </a:cxn>
                  <a:cxn ang="0">
                    <a:pos x="connsiteX3" y="connsiteY3"/>
                  </a:cxn>
                </a:cxnLst>
                <a:rect l="l" t="t" r="r" b="b"/>
                <a:pathLst>
                  <a:path w="1531620" h="1157230">
                    <a:moveTo>
                      <a:pt x="549458" y="1157230"/>
                    </a:moveTo>
                    <a:lnTo>
                      <a:pt x="0" y="0"/>
                    </a:lnTo>
                    <a:lnTo>
                      <a:pt x="1531620" y="0"/>
                    </a:lnTo>
                    <a:lnTo>
                      <a:pt x="549458" y="1157230"/>
                    </a:lnTo>
                    <a:close/>
                  </a:path>
                </a:pathLst>
              </a:custGeom>
              <a:solidFill>
                <a:srgbClr val="FFCC99">
                  <a:alpha val="70000"/>
                </a:srgb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115" name="Rounded Rectangle 114"/>
              <p:cNvSpPr>
                <a:spLocks noChangeAspect="1"/>
              </p:cNvSpPr>
              <p:nvPr/>
            </p:nvSpPr>
            <p:spPr bwMode="auto">
              <a:xfrm>
                <a:off x="1362812" y="3987523"/>
                <a:ext cx="1096897" cy="635922"/>
              </a:xfrm>
              <a:prstGeom prst="roundRect">
                <a:avLst/>
              </a:prstGeom>
              <a:gradFill>
                <a:gsLst>
                  <a:gs pos="90000">
                    <a:srgbClr val="FFCC99"/>
                  </a:gs>
                  <a:gs pos="64000">
                    <a:srgbClr val="B9E8FF"/>
                  </a:gs>
                  <a:gs pos="44000">
                    <a:srgbClr val="FFFF99"/>
                  </a:gs>
                </a:gsLst>
                <a:lin ang="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sz="800" dirty="0"/>
                  <a:t> Understand Cybersecurity Requirements  </a:t>
                </a:r>
              </a:p>
            </p:txBody>
          </p:sp>
          <p:sp>
            <p:nvSpPr>
              <p:cNvPr id="116" name="Rounded Rectangle 115"/>
              <p:cNvSpPr/>
              <p:nvPr/>
            </p:nvSpPr>
            <p:spPr bwMode="auto">
              <a:xfrm>
                <a:off x="2671740" y="3987523"/>
                <a:ext cx="1106711" cy="635922"/>
              </a:xfrm>
              <a:prstGeom prst="roundRect">
                <a:avLst/>
              </a:prstGeom>
              <a:gradFill flip="none" rotWithShape="1">
                <a:gsLst>
                  <a:gs pos="83000">
                    <a:srgbClr val="FFCC99"/>
                  </a:gs>
                  <a:gs pos="53000">
                    <a:srgbClr val="B9E8FF"/>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sz="800" dirty="0"/>
                  <a:t>Characterize Cyber Attack Surface</a:t>
                </a:r>
              </a:p>
            </p:txBody>
          </p:sp>
          <p:sp>
            <p:nvSpPr>
              <p:cNvPr id="117" name="Rounded Rectangle 116"/>
              <p:cNvSpPr/>
              <p:nvPr/>
            </p:nvSpPr>
            <p:spPr bwMode="auto">
              <a:xfrm>
                <a:off x="3998140" y="3987523"/>
                <a:ext cx="988635" cy="635922"/>
              </a:xfrm>
              <a:prstGeom prst="roundRect">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sz="800" dirty="0"/>
                  <a:t>Cooperative Vulnerability Identification</a:t>
                </a:r>
              </a:p>
            </p:txBody>
          </p:sp>
          <p:sp>
            <p:nvSpPr>
              <p:cNvPr id="118" name="Rounded Rectangle 117"/>
              <p:cNvSpPr/>
              <p:nvPr/>
            </p:nvSpPr>
            <p:spPr bwMode="auto">
              <a:xfrm>
                <a:off x="5140122" y="3987523"/>
                <a:ext cx="1073785" cy="635922"/>
              </a:xfrm>
              <a:prstGeom prst="roundRect">
                <a:avLst/>
              </a:prstGeom>
              <a:gradFill>
                <a:gsLst>
                  <a:gs pos="96000">
                    <a:srgbClr val="CCFFCC"/>
                  </a:gs>
                  <a:gs pos="66000">
                    <a:srgbClr val="FFCC99"/>
                  </a:gs>
                </a:gsLst>
                <a:lin ang="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US" sz="800" dirty="0"/>
                  <a:t>Adversarial Cybersecurity DT&amp;E</a:t>
                </a:r>
              </a:p>
            </p:txBody>
          </p:sp>
          <p:cxnSp>
            <p:nvCxnSpPr>
              <p:cNvPr id="119" name="Straight Arrow Connector 118"/>
              <p:cNvCxnSpPr>
                <a:stCxn id="115" idx="3"/>
                <a:endCxn id="116" idx="1"/>
              </p:cNvCxnSpPr>
              <p:nvPr/>
            </p:nvCxnSpPr>
            <p:spPr bwMode="auto">
              <a:xfrm>
                <a:off x="2459709" y="4305484"/>
                <a:ext cx="212031"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0" name="Straight Arrow Connector 119"/>
              <p:cNvCxnSpPr>
                <a:stCxn id="116" idx="3"/>
                <a:endCxn id="117" idx="1"/>
              </p:cNvCxnSpPr>
              <p:nvPr/>
            </p:nvCxnSpPr>
            <p:spPr bwMode="auto">
              <a:xfrm>
                <a:off x="3778451" y="4305484"/>
                <a:ext cx="219689"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1" name="Straight Arrow Connector 120"/>
              <p:cNvCxnSpPr>
                <a:stCxn id="117" idx="3"/>
                <a:endCxn id="118" idx="1"/>
              </p:cNvCxnSpPr>
              <p:nvPr/>
            </p:nvCxnSpPr>
            <p:spPr bwMode="auto">
              <a:xfrm>
                <a:off x="4986775" y="4305484"/>
                <a:ext cx="153347"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2" name="Straight Arrow Connector 121"/>
              <p:cNvCxnSpPr>
                <a:stCxn id="118" idx="3"/>
                <a:endCxn id="161" idx="1"/>
              </p:cNvCxnSpPr>
              <p:nvPr/>
            </p:nvCxnSpPr>
            <p:spPr bwMode="auto">
              <a:xfrm>
                <a:off x="6213907" y="4305484"/>
                <a:ext cx="194490"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3" name="Rectangle 60"/>
              <p:cNvSpPr>
                <a:spLocks noChangeArrowheads="1"/>
              </p:cNvSpPr>
              <p:nvPr/>
            </p:nvSpPr>
            <p:spPr bwMode="auto">
              <a:xfrm>
                <a:off x="2386997" y="2488634"/>
                <a:ext cx="1428750" cy="617141"/>
              </a:xfrm>
              <a:prstGeom prst="rect">
                <a:avLst/>
              </a:prstGeom>
              <a:gradFill>
                <a:gsLst>
                  <a:gs pos="3000">
                    <a:srgbClr val="FFCC99"/>
                  </a:gs>
                  <a:gs pos="17000">
                    <a:srgbClr val="B9E8FF"/>
                  </a:gs>
                </a:gsLst>
                <a:lin ang="10800000" scaled="1"/>
              </a:gradFill>
              <a:ln>
                <a:noFill/>
              </a:ln>
              <a:extLst/>
            </p:spPr>
            <p:txBody>
              <a:bodyPr wrap="none" anchor="ctr"/>
              <a:lstStyle/>
              <a:p>
                <a:endParaRPr lang="en-US" sz="2800" i="1" dirty="0">
                  <a:latin typeface="Arial Narrow" pitchFamily="34" charset="0"/>
                </a:endParaRPr>
              </a:p>
            </p:txBody>
          </p:sp>
          <p:sp>
            <p:nvSpPr>
              <p:cNvPr id="124" name="Rectangle 83"/>
              <p:cNvSpPr>
                <a:spLocks noChangeArrowheads="1"/>
              </p:cNvSpPr>
              <p:nvPr/>
            </p:nvSpPr>
            <p:spPr bwMode="auto">
              <a:xfrm>
                <a:off x="809419" y="2488634"/>
                <a:ext cx="1686719" cy="61714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800" i="1" dirty="0">
                  <a:latin typeface="Arial Narrow" pitchFamily="34" charset="0"/>
                </a:endParaRPr>
              </a:p>
            </p:txBody>
          </p:sp>
          <p:cxnSp>
            <p:nvCxnSpPr>
              <p:cNvPr id="125" name="Straight Connector 124"/>
              <p:cNvCxnSpPr/>
              <p:nvPr/>
            </p:nvCxnSpPr>
            <p:spPr bwMode="auto">
              <a:xfrm>
                <a:off x="793545" y="2474304"/>
                <a:ext cx="0" cy="62948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6" name="Rectangle 74"/>
              <p:cNvSpPr>
                <a:spLocks noChangeArrowheads="1"/>
              </p:cNvSpPr>
              <p:nvPr/>
            </p:nvSpPr>
            <p:spPr bwMode="auto">
              <a:xfrm>
                <a:off x="7790451" y="2486651"/>
                <a:ext cx="715451" cy="617140"/>
              </a:xfrm>
              <a:prstGeom prst="rect">
                <a:avLst/>
              </a:prstGeom>
              <a:gradFill flip="none" rotWithShape="1">
                <a:gsLst>
                  <a:gs pos="0">
                    <a:schemeClr val="bg1">
                      <a:lumMod val="50000"/>
                    </a:schemeClr>
                  </a:gs>
                  <a:gs pos="41000">
                    <a:schemeClr val="bg1"/>
                  </a:gs>
                  <a:gs pos="100000">
                    <a:srgbClr val="CCFFCC"/>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800" i="1" dirty="0">
                  <a:latin typeface="Arial Narrow" pitchFamily="34" charset="0"/>
                </a:endParaRPr>
              </a:p>
            </p:txBody>
          </p:sp>
          <p:cxnSp>
            <p:nvCxnSpPr>
              <p:cNvPr id="127" name="Straight Connector 126"/>
              <p:cNvCxnSpPr/>
              <p:nvPr/>
            </p:nvCxnSpPr>
            <p:spPr bwMode="auto">
              <a:xfrm flipH="1">
                <a:off x="793545" y="3103791"/>
                <a:ext cx="770383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8" name="Text Box 11"/>
              <p:cNvSpPr txBox="1">
                <a:spLocks noChangeArrowheads="1"/>
              </p:cNvSpPr>
              <p:nvPr/>
            </p:nvSpPr>
            <p:spPr bwMode="auto">
              <a:xfrm>
                <a:off x="6316749" y="1781759"/>
                <a:ext cx="198040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t>Full Rate</a:t>
                </a:r>
              </a:p>
              <a:p>
                <a:pPr algn="ctr" eaLnBrk="1" hangingPunct="1">
                  <a:lnSpc>
                    <a:spcPct val="90000"/>
                  </a:lnSpc>
                </a:pPr>
                <a:r>
                  <a:rPr lang="en-US" sz="800" b="1" dirty="0"/>
                  <a:t>Production</a:t>
                </a:r>
              </a:p>
              <a:p>
                <a:pPr algn="ctr" eaLnBrk="1" hangingPunct="1">
                  <a:lnSpc>
                    <a:spcPct val="90000"/>
                  </a:lnSpc>
                </a:pPr>
                <a:r>
                  <a:rPr lang="en-US" sz="800" b="1" dirty="0"/>
                  <a:t>Decision Review</a:t>
                </a:r>
              </a:p>
            </p:txBody>
          </p:sp>
          <p:sp>
            <p:nvSpPr>
              <p:cNvPr id="129" name="Line 54"/>
              <p:cNvSpPr>
                <a:spLocks noChangeShapeType="1"/>
              </p:cNvSpPr>
              <p:nvPr/>
            </p:nvSpPr>
            <p:spPr bwMode="auto">
              <a:xfrm>
                <a:off x="7506477" y="2486651"/>
                <a:ext cx="484273" cy="617140"/>
              </a:xfrm>
              <a:prstGeom prst="line">
                <a:avLst/>
              </a:prstGeom>
              <a:noFill/>
              <a:ln w="19050">
                <a:solidFill>
                  <a:schemeClr val="tx1">
                    <a:lumMod val="50000"/>
                    <a:lumOff val="50000"/>
                  </a:schemeClr>
                </a:solidFill>
                <a:prstDash val="sysDash"/>
                <a:round/>
                <a:headEnd/>
                <a:tailEnd type="none" w="med" len="lg"/>
              </a:ln>
              <a:extLst>
                <a:ext uri="{909E8E84-426E-40DD-AFC4-6F175D3DCCD1}">
                  <a14:hiddenFill xmlns:a14="http://schemas.microsoft.com/office/drawing/2010/main">
                    <a:noFill/>
                  </a14:hiddenFill>
                </a:ext>
              </a:extLst>
            </p:spPr>
            <p:txBody>
              <a:bodyPr/>
              <a:lstStyle/>
              <a:p>
                <a:endParaRPr lang="en-US" dirty="0"/>
              </a:p>
            </p:txBody>
          </p:sp>
          <p:sp>
            <p:nvSpPr>
              <p:cNvPr id="130" name="Text Box 61"/>
              <p:cNvSpPr txBox="1">
                <a:spLocks noChangeArrowheads="1"/>
              </p:cNvSpPr>
              <p:nvPr/>
            </p:nvSpPr>
            <p:spPr bwMode="auto">
              <a:xfrm>
                <a:off x="2628700" y="2557669"/>
                <a:ext cx="10437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000" b="1" dirty="0"/>
                  <a:t>Technology Maturation &amp; Risk Reduction</a:t>
                </a:r>
              </a:p>
            </p:txBody>
          </p:sp>
          <p:sp>
            <p:nvSpPr>
              <p:cNvPr id="131" name="Text Box 66"/>
              <p:cNvSpPr txBox="1">
                <a:spLocks noChangeArrowheads="1"/>
              </p:cNvSpPr>
              <p:nvPr/>
            </p:nvSpPr>
            <p:spPr bwMode="auto">
              <a:xfrm>
                <a:off x="3954663" y="2526409"/>
                <a:ext cx="1357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80000"/>
                  </a:lnSpc>
                </a:pPr>
                <a:r>
                  <a:rPr lang="en-US" sz="1000" b="1" dirty="0"/>
                  <a:t>Engineering &amp; Manufacturing Development</a:t>
                </a:r>
              </a:p>
            </p:txBody>
          </p:sp>
          <p:sp>
            <p:nvSpPr>
              <p:cNvPr id="132" name="Text Box 73"/>
              <p:cNvSpPr txBox="1">
                <a:spLocks noChangeArrowheads="1"/>
              </p:cNvSpPr>
              <p:nvPr/>
            </p:nvSpPr>
            <p:spPr bwMode="auto">
              <a:xfrm>
                <a:off x="6135078" y="2598140"/>
                <a:ext cx="1603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000" b="1" dirty="0"/>
                  <a:t>Production and Deployment</a:t>
                </a:r>
              </a:p>
            </p:txBody>
          </p:sp>
          <p:sp>
            <p:nvSpPr>
              <p:cNvPr id="133" name="Text Box 76"/>
              <p:cNvSpPr txBox="1">
                <a:spLocks noChangeArrowheads="1"/>
              </p:cNvSpPr>
              <p:nvPr/>
            </p:nvSpPr>
            <p:spPr bwMode="auto">
              <a:xfrm>
                <a:off x="7893791" y="2647164"/>
                <a:ext cx="479259" cy="30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100" b="1" dirty="0"/>
                  <a:t>O&amp;S</a:t>
                </a:r>
              </a:p>
            </p:txBody>
          </p:sp>
          <p:sp>
            <p:nvSpPr>
              <p:cNvPr id="134" name="Line 82"/>
              <p:cNvSpPr>
                <a:spLocks noChangeShapeType="1"/>
              </p:cNvSpPr>
              <p:nvPr/>
            </p:nvSpPr>
            <p:spPr bwMode="auto">
              <a:xfrm>
                <a:off x="2499354" y="2477712"/>
                <a:ext cx="0" cy="625079"/>
              </a:xfrm>
              <a:prstGeom prst="line">
                <a:avLst/>
              </a:prstGeom>
              <a:noFill/>
              <a:ln w="19050">
                <a:solidFill>
                  <a:schemeClr val="tx1">
                    <a:lumMod val="50000"/>
                    <a:lumOff val="50000"/>
                  </a:schemeClr>
                </a:solidFill>
                <a:round/>
                <a:headEnd/>
                <a:tailEnd type="none" w="med" len="lg"/>
              </a:ln>
              <a:extLst>
                <a:ext uri="{909E8E84-426E-40DD-AFC4-6F175D3DCCD1}">
                  <a14:hiddenFill xmlns:a14="http://schemas.microsoft.com/office/drawing/2010/main">
                    <a:noFill/>
                  </a14:hiddenFill>
                </a:ext>
              </a:extLst>
            </p:spPr>
            <p:txBody>
              <a:bodyPr/>
              <a:lstStyle/>
              <a:p>
                <a:endParaRPr lang="en-US" dirty="0"/>
              </a:p>
            </p:txBody>
          </p:sp>
          <p:sp>
            <p:nvSpPr>
              <p:cNvPr id="135" name="AutoShape 120"/>
              <p:cNvSpPr>
                <a:spLocks noChangeAspect="1" noChangeArrowheads="1"/>
              </p:cNvSpPr>
              <p:nvPr/>
            </p:nvSpPr>
            <p:spPr bwMode="auto">
              <a:xfrm>
                <a:off x="2575513" y="3059805"/>
                <a:ext cx="293688" cy="295673"/>
              </a:xfrm>
              <a:prstGeom prst="diamond">
                <a:avLst/>
              </a:prstGeom>
              <a:solidFill>
                <a:srgbClr val="FFFF00">
                  <a:alpha val="98822"/>
                </a:srgbClr>
              </a:solidFill>
              <a:ln w="9525" algn="ctr">
                <a:solidFill>
                  <a:schemeClr val="tx1"/>
                </a:solidFill>
                <a:miter lim="800000"/>
                <a:headEnd/>
                <a:tailEnd/>
              </a:ln>
            </p:spPr>
            <p:txBody>
              <a:bodyPr wrap="none" anchor="ctr"/>
              <a:lstStyle/>
              <a:p>
                <a:endParaRPr lang="en-US" dirty="0"/>
              </a:p>
            </p:txBody>
          </p:sp>
          <p:sp>
            <p:nvSpPr>
              <p:cNvPr id="136" name="TextBox 135"/>
              <p:cNvSpPr txBox="1"/>
              <p:nvPr/>
            </p:nvSpPr>
            <p:spPr bwMode="auto">
              <a:xfrm>
                <a:off x="2403827" y="3293022"/>
                <a:ext cx="648891" cy="246221"/>
              </a:xfrm>
              <a:prstGeom prst="rect">
                <a:avLst/>
              </a:prstGeom>
              <a:noFill/>
            </p:spPr>
            <p:txBody>
              <a:bodyPr>
                <a:spAutoFit/>
              </a:bodyPr>
              <a:lstStyle/>
              <a:p>
                <a:pPr algn="ctr">
                  <a:defRPr/>
                </a:pPr>
                <a:r>
                  <a:rPr lang="en-US" sz="1000" b="1" dirty="0"/>
                  <a:t>SRR</a:t>
                </a:r>
              </a:p>
            </p:txBody>
          </p:sp>
          <p:sp>
            <p:nvSpPr>
              <p:cNvPr id="137" name="TextBox 136"/>
              <p:cNvSpPr txBox="1"/>
              <p:nvPr/>
            </p:nvSpPr>
            <p:spPr bwMode="auto">
              <a:xfrm>
                <a:off x="2805700" y="3293022"/>
                <a:ext cx="648890" cy="246221"/>
              </a:xfrm>
              <a:prstGeom prst="rect">
                <a:avLst/>
              </a:prstGeom>
              <a:noFill/>
            </p:spPr>
            <p:txBody>
              <a:bodyPr>
                <a:spAutoFit/>
              </a:bodyPr>
              <a:lstStyle/>
              <a:p>
                <a:pPr algn="ctr">
                  <a:defRPr/>
                </a:pPr>
                <a:r>
                  <a:rPr lang="en-US" sz="1000" b="1" dirty="0"/>
                  <a:t>SFR</a:t>
                </a:r>
              </a:p>
            </p:txBody>
          </p:sp>
          <p:sp>
            <p:nvSpPr>
              <p:cNvPr id="138" name="AutoShape 120"/>
              <p:cNvSpPr>
                <a:spLocks noChangeAspect="1" noChangeArrowheads="1"/>
              </p:cNvSpPr>
              <p:nvPr/>
            </p:nvSpPr>
            <p:spPr bwMode="auto">
              <a:xfrm>
                <a:off x="2982309" y="3059805"/>
                <a:ext cx="295673"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39" name="TextBox 138"/>
              <p:cNvSpPr txBox="1"/>
              <p:nvPr/>
            </p:nvSpPr>
            <p:spPr bwMode="auto">
              <a:xfrm>
                <a:off x="4203191" y="3293022"/>
                <a:ext cx="648890" cy="246221"/>
              </a:xfrm>
              <a:prstGeom prst="rect">
                <a:avLst/>
              </a:prstGeom>
              <a:noFill/>
            </p:spPr>
            <p:txBody>
              <a:bodyPr>
                <a:spAutoFit/>
              </a:bodyPr>
              <a:lstStyle/>
              <a:p>
                <a:pPr algn="ctr">
                  <a:defRPr/>
                </a:pPr>
                <a:r>
                  <a:rPr lang="en-US" sz="1000" b="1" dirty="0"/>
                  <a:t>CDR</a:t>
                </a:r>
              </a:p>
            </p:txBody>
          </p:sp>
          <p:sp>
            <p:nvSpPr>
              <p:cNvPr id="140" name="TextBox 139"/>
              <p:cNvSpPr txBox="1"/>
              <p:nvPr/>
            </p:nvSpPr>
            <p:spPr bwMode="auto">
              <a:xfrm>
                <a:off x="4742558" y="3293022"/>
                <a:ext cx="646906" cy="253916"/>
              </a:xfrm>
              <a:prstGeom prst="rect">
                <a:avLst/>
              </a:prstGeom>
              <a:noFill/>
            </p:spPr>
            <p:txBody>
              <a:bodyPr>
                <a:spAutoFit/>
              </a:bodyPr>
              <a:lstStyle/>
              <a:p>
                <a:pPr algn="ctr">
                  <a:defRPr/>
                </a:pPr>
                <a:r>
                  <a:rPr lang="en-US" sz="1000" b="1" dirty="0"/>
                  <a:t>TRR</a:t>
                </a:r>
              </a:p>
            </p:txBody>
          </p:sp>
          <p:sp>
            <p:nvSpPr>
              <p:cNvPr id="141" name="TextBox 140"/>
              <p:cNvSpPr txBox="1"/>
              <p:nvPr/>
            </p:nvSpPr>
            <p:spPr bwMode="auto">
              <a:xfrm>
                <a:off x="5463492" y="3293022"/>
                <a:ext cx="648890" cy="246221"/>
              </a:xfrm>
              <a:prstGeom prst="rect">
                <a:avLst/>
              </a:prstGeom>
              <a:noFill/>
            </p:spPr>
            <p:txBody>
              <a:bodyPr>
                <a:spAutoFit/>
              </a:bodyPr>
              <a:lstStyle/>
              <a:p>
                <a:pPr algn="ctr">
                  <a:defRPr/>
                </a:pPr>
                <a:r>
                  <a:rPr lang="en-US" sz="1000" b="1" dirty="0"/>
                  <a:t>SVR</a:t>
                </a:r>
              </a:p>
            </p:txBody>
          </p:sp>
          <p:sp>
            <p:nvSpPr>
              <p:cNvPr id="142" name="AutoShape 120"/>
              <p:cNvSpPr>
                <a:spLocks noChangeAspect="1" noChangeArrowheads="1"/>
              </p:cNvSpPr>
              <p:nvPr/>
            </p:nvSpPr>
            <p:spPr bwMode="auto">
              <a:xfrm>
                <a:off x="5632446" y="3059805"/>
                <a:ext cx="293688"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43" name="AutoShape 120"/>
              <p:cNvSpPr>
                <a:spLocks noChangeAspect="1" noChangeArrowheads="1"/>
              </p:cNvSpPr>
              <p:nvPr/>
            </p:nvSpPr>
            <p:spPr bwMode="auto">
              <a:xfrm>
                <a:off x="2172684" y="3059805"/>
                <a:ext cx="293688" cy="295671"/>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44" name="TextBox 143"/>
              <p:cNvSpPr txBox="1"/>
              <p:nvPr/>
            </p:nvSpPr>
            <p:spPr bwMode="auto">
              <a:xfrm>
                <a:off x="1995389" y="3293022"/>
                <a:ext cx="648890" cy="246221"/>
              </a:xfrm>
              <a:prstGeom prst="rect">
                <a:avLst/>
              </a:prstGeom>
              <a:noFill/>
            </p:spPr>
            <p:txBody>
              <a:bodyPr>
                <a:spAutoFit/>
              </a:bodyPr>
              <a:lstStyle/>
              <a:p>
                <a:pPr algn="ctr">
                  <a:defRPr/>
                </a:pPr>
                <a:r>
                  <a:rPr lang="en-US" sz="1000" b="1" dirty="0"/>
                  <a:t>ASR</a:t>
                </a:r>
              </a:p>
            </p:txBody>
          </p:sp>
          <p:sp>
            <p:nvSpPr>
              <p:cNvPr id="145" name="AutoShape 120"/>
              <p:cNvSpPr>
                <a:spLocks noChangeAspect="1" noChangeArrowheads="1"/>
              </p:cNvSpPr>
              <p:nvPr/>
            </p:nvSpPr>
            <p:spPr bwMode="auto">
              <a:xfrm>
                <a:off x="3420899" y="3059805"/>
                <a:ext cx="295673"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cxnSp>
            <p:nvCxnSpPr>
              <p:cNvPr id="146" name="Straight Connector 145"/>
              <p:cNvCxnSpPr/>
              <p:nvPr/>
            </p:nvCxnSpPr>
            <p:spPr bwMode="auto">
              <a:xfrm>
                <a:off x="5867484" y="2485673"/>
                <a:ext cx="504936" cy="618009"/>
              </a:xfrm>
              <a:prstGeom prst="line">
                <a:avLst/>
              </a:prstGeom>
              <a:solidFill>
                <a:schemeClr val="accent1"/>
              </a:solidFill>
              <a:ln w="19050" cap="flat" cmpd="sng" algn="ctr">
                <a:solidFill>
                  <a:schemeClr val="tx1">
                    <a:lumMod val="50000"/>
                    <a:lumOff val="50000"/>
                  </a:schemeClr>
                </a:solidFill>
                <a:prstDash val="sysDash"/>
                <a:round/>
                <a:headEnd type="none" w="med" len="med"/>
                <a:tailEnd type="none" w="med" len="med"/>
              </a:ln>
              <a:effectLst/>
            </p:spPr>
          </p:cxnSp>
          <p:cxnSp>
            <p:nvCxnSpPr>
              <p:cNvPr id="147" name="Straight Connector 146"/>
              <p:cNvCxnSpPr/>
              <p:nvPr/>
            </p:nvCxnSpPr>
            <p:spPr bwMode="auto">
              <a:xfrm>
                <a:off x="3601228" y="2488592"/>
                <a:ext cx="406011" cy="610437"/>
              </a:xfrm>
              <a:prstGeom prst="line">
                <a:avLst/>
              </a:prstGeom>
              <a:solidFill>
                <a:schemeClr val="accent1"/>
              </a:solidFill>
              <a:ln w="19050" cap="flat" cmpd="sng" algn="ctr">
                <a:solidFill>
                  <a:schemeClr val="tx1">
                    <a:lumMod val="50000"/>
                    <a:lumOff val="50000"/>
                  </a:schemeClr>
                </a:solidFill>
                <a:prstDash val="sysDash"/>
                <a:round/>
                <a:headEnd type="none" w="med" len="med"/>
                <a:tailEnd type="none" w="med" len="med"/>
              </a:ln>
              <a:effectLst/>
            </p:spPr>
          </p:cxnSp>
          <p:sp>
            <p:nvSpPr>
              <p:cNvPr id="148" name="Text Box 86"/>
              <p:cNvSpPr txBox="1">
                <a:spLocks noChangeArrowheads="1"/>
              </p:cNvSpPr>
              <p:nvPr/>
            </p:nvSpPr>
            <p:spPr bwMode="auto">
              <a:xfrm>
                <a:off x="1044923" y="2526409"/>
                <a:ext cx="866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000" b="1" dirty="0"/>
                  <a:t>   Materiel</a:t>
                </a:r>
              </a:p>
              <a:p>
                <a:pPr algn="ctr" eaLnBrk="1" hangingPunct="1">
                  <a:lnSpc>
                    <a:spcPct val="90000"/>
                  </a:lnSpc>
                </a:pPr>
                <a:r>
                  <a:rPr lang="en-US" sz="1000" b="1" dirty="0"/>
                  <a:t>   Solution</a:t>
                </a:r>
              </a:p>
              <a:p>
                <a:pPr algn="ctr" eaLnBrk="1" hangingPunct="1">
                  <a:lnSpc>
                    <a:spcPct val="90000"/>
                  </a:lnSpc>
                </a:pPr>
                <a:r>
                  <a:rPr lang="en-US" sz="1000" b="1" dirty="0"/>
                  <a:t>   Analysis</a:t>
                </a:r>
              </a:p>
            </p:txBody>
          </p:sp>
          <p:sp>
            <p:nvSpPr>
              <p:cNvPr id="149" name="Rectangle 55"/>
              <p:cNvSpPr>
                <a:spLocks noChangeArrowheads="1"/>
              </p:cNvSpPr>
              <p:nvPr/>
            </p:nvSpPr>
            <p:spPr bwMode="auto">
              <a:xfrm>
                <a:off x="8502841" y="2452916"/>
                <a:ext cx="83344" cy="692548"/>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type="none" w="med" len="lg"/>
                  </a14:hiddenLine>
                </a:ext>
              </a:extLst>
            </p:spPr>
            <p:txBody>
              <a:bodyPr wrap="none" anchor="ctr"/>
              <a:lstStyle/>
              <a:p>
                <a:endParaRPr lang="en-US" sz="2800" i="1" dirty="0">
                  <a:latin typeface="Arial Narrow" pitchFamily="34" charset="0"/>
                </a:endParaRPr>
              </a:p>
            </p:txBody>
          </p:sp>
          <p:sp>
            <p:nvSpPr>
              <p:cNvPr id="150" name="AutoShape 84"/>
              <p:cNvSpPr>
                <a:spLocks noChangeArrowheads="1"/>
              </p:cNvSpPr>
              <p:nvPr/>
            </p:nvSpPr>
            <p:spPr bwMode="auto">
              <a:xfrm>
                <a:off x="557896" y="2083383"/>
                <a:ext cx="458890" cy="390921"/>
              </a:xfrm>
              <a:prstGeom prst="diamond">
                <a:avLst/>
              </a:prstGeom>
              <a:solidFill>
                <a:srgbClr val="FFFF00"/>
              </a:solidFill>
              <a:ln w="9525">
                <a:solidFill>
                  <a:schemeClr val="tx1"/>
                </a:solidFill>
                <a:miter lim="800000"/>
                <a:headEnd/>
                <a:tailEnd/>
              </a:ln>
            </p:spPr>
            <p:txBody>
              <a:bodyPr wrap="none" lIns="0" tIns="0" rIns="0" bIns="0" anchor="ctr"/>
              <a:lstStyle/>
              <a:p>
                <a:pPr algn="ctr"/>
                <a:endParaRPr lang="en-US" sz="1200" b="1" dirty="0"/>
              </a:p>
            </p:txBody>
          </p:sp>
          <p:sp>
            <p:nvSpPr>
              <p:cNvPr id="151" name="Text Box 85"/>
              <p:cNvSpPr txBox="1">
                <a:spLocks noChangeArrowheads="1"/>
              </p:cNvSpPr>
              <p:nvPr/>
            </p:nvSpPr>
            <p:spPr bwMode="auto">
              <a:xfrm>
                <a:off x="588162" y="2223241"/>
                <a:ext cx="4107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000" b="1" dirty="0"/>
                  <a:t>MDD</a:t>
                </a:r>
              </a:p>
            </p:txBody>
          </p:sp>
          <p:cxnSp>
            <p:nvCxnSpPr>
              <p:cNvPr id="152" name="Straight Connector 151"/>
              <p:cNvCxnSpPr/>
              <p:nvPr/>
            </p:nvCxnSpPr>
            <p:spPr bwMode="auto">
              <a:xfrm flipH="1" flipV="1">
                <a:off x="787341" y="2479066"/>
                <a:ext cx="7704908"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3" name="AutoShape 53"/>
              <p:cNvSpPr>
                <a:spLocks noChangeArrowheads="1"/>
              </p:cNvSpPr>
              <p:nvPr/>
            </p:nvSpPr>
            <p:spPr bwMode="auto">
              <a:xfrm>
                <a:off x="2252050" y="2590255"/>
                <a:ext cx="380658"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DRAFT</a:t>
                </a:r>
              </a:p>
              <a:p>
                <a:pPr algn="ctr"/>
                <a:r>
                  <a:rPr lang="en-US" sz="900" b="1" dirty="0"/>
                  <a:t>CDD</a:t>
                </a:r>
              </a:p>
            </p:txBody>
          </p:sp>
          <p:sp>
            <p:nvSpPr>
              <p:cNvPr id="154" name="AutoShape 53"/>
              <p:cNvSpPr>
                <a:spLocks noChangeArrowheads="1"/>
              </p:cNvSpPr>
              <p:nvPr/>
            </p:nvSpPr>
            <p:spPr bwMode="auto">
              <a:xfrm>
                <a:off x="1884850" y="2590255"/>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AOA</a:t>
                </a:r>
              </a:p>
            </p:txBody>
          </p:sp>
          <p:sp>
            <p:nvSpPr>
              <p:cNvPr id="155" name="AutoShape 53"/>
              <p:cNvSpPr>
                <a:spLocks noChangeArrowheads="1"/>
              </p:cNvSpPr>
              <p:nvPr/>
            </p:nvSpPr>
            <p:spPr bwMode="auto">
              <a:xfrm>
                <a:off x="3716572" y="2590255"/>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CDD</a:t>
                </a:r>
              </a:p>
            </p:txBody>
          </p:sp>
          <p:sp>
            <p:nvSpPr>
              <p:cNvPr id="156" name="AutoShape 53"/>
              <p:cNvSpPr>
                <a:spLocks noChangeArrowheads="1"/>
              </p:cNvSpPr>
              <p:nvPr/>
            </p:nvSpPr>
            <p:spPr bwMode="auto">
              <a:xfrm>
                <a:off x="5892981" y="2590255"/>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CPD</a:t>
                </a:r>
              </a:p>
            </p:txBody>
          </p:sp>
          <p:sp>
            <p:nvSpPr>
              <p:cNvPr id="159" name="Oval 158"/>
              <p:cNvSpPr/>
              <p:nvPr/>
            </p:nvSpPr>
            <p:spPr bwMode="auto">
              <a:xfrm>
                <a:off x="5299685" y="2894787"/>
                <a:ext cx="230361" cy="230361"/>
              </a:xfrm>
              <a:prstGeom prst="ellipse">
                <a:avLst/>
              </a:prstGeom>
              <a:solidFill>
                <a:srgbClr val="FFFF00"/>
              </a:solid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25000" dirty="0">
                  <a:ln>
                    <a:noFill/>
                  </a:ln>
                  <a:solidFill>
                    <a:schemeClr val="tx1"/>
                  </a:solidFill>
                  <a:effectLst/>
                  <a:latin typeface="Arial" charset="0"/>
                </a:endParaRPr>
              </a:p>
            </p:txBody>
          </p:sp>
          <p:sp>
            <p:nvSpPr>
              <p:cNvPr id="160" name="TextBox 159"/>
              <p:cNvSpPr txBox="1"/>
              <p:nvPr/>
            </p:nvSpPr>
            <p:spPr bwMode="auto">
              <a:xfrm>
                <a:off x="5093237" y="3271018"/>
                <a:ext cx="648890" cy="246221"/>
              </a:xfrm>
              <a:prstGeom prst="rect">
                <a:avLst/>
              </a:prstGeom>
              <a:noFill/>
            </p:spPr>
            <p:txBody>
              <a:bodyPr>
                <a:spAutoFit/>
              </a:bodyPr>
              <a:lstStyle/>
              <a:p>
                <a:pPr algn="ctr">
                  <a:defRPr/>
                </a:pPr>
                <a:endParaRPr lang="en-US" sz="1000" b="1" dirty="0"/>
              </a:p>
            </p:txBody>
          </p:sp>
          <p:sp>
            <p:nvSpPr>
              <p:cNvPr id="161" name="Rounded Rectangle 160"/>
              <p:cNvSpPr/>
              <p:nvPr/>
            </p:nvSpPr>
            <p:spPr bwMode="auto">
              <a:xfrm>
                <a:off x="6408397" y="3987523"/>
                <a:ext cx="1182066" cy="635922"/>
              </a:xfrm>
              <a:prstGeom prst="roundRect">
                <a:avLst/>
              </a:prstGeom>
              <a:gradFill flip="none" rotWithShape="1">
                <a:gsLst>
                  <a:gs pos="37000">
                    <a:srgbClr val="CCFFCC"/>
                  </a:gs>
                  <a:gs pos="4000">
                    <a:srgbClr val="FFCC99"/>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800" dirty="0"/>
                  <a:t>Cooperative Vulnerability and Penetration Assessment</a:t>
                </a:r>
              </a:p>
            </p:txBody>
          </p:sp>
          <p:sp>
            <p:nvSpPr>
              <p:cNvPr id="162" name="TextBox 161"/>
              <p:cNvSpPr txBox="1"/>
              <p:nvPr/>
            </p:nvSpPr>
            <p:spPr>
              <a:xfrm>
                <a:off x="6750824" y="3293022"/>
                <a:ext cx="575799" cy="246221"/>
              </a:xfrm>
              <a:prstGeom prst="rect">
                <a:avLst/>
              </a:prstGeom>
              <a:noFill/>
            </p:spPr>
            <p:txBody>
              <a:bodyPr wrap="none" rtlCol="0">
                <a:spAutoFit/>
              </a:bodyPr>
              <a:lstStyle/>
              <a:p>
                <a:r>
                  <a:rPr lang="en-US" sz="1000" b="1" dirty="0"/>
                  <a:t>IOT&amp;E</a:t>
                </a:r>
              </a:p>
            </p:txBody>
          </p:sp>
          <p:sp>
            <p:nvSpPr>
              <p:cNvPr id="163" name="Right Arrow 162"/>
              <p:cNvSpPr/>
              <p:nvPr/>
            </p:nvSpPr>
            <p:spPr bwMode="auto">
              <a:xfrm>
                <a:off x="471363" y="3950985"/>
                <a:ext cx="855914" cy="71694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27432"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25000" dirty="0">
                    <a:ln>
                      <a:noFill/>
                    </a:ln>
                    <a:solidFill>
                      <a:schemeClr val="tx1"/>
                    </a:solidFill>
                    <a:effectLst/>
                    <a:latin typeface="Arial" charset="0"/>
                  </a:rPr>
                  <a:t>T&amp;E Phases</a:t>
                </a:r>
              </a:p>
            </p:txBody>
          </p:sp>
          <p:sp>
            <p:nvSpPr>
              <p:cNvPr id="164" name="AutoShape 120"/>
              <p:cNvSpPr>
                <a:spLocks noChangeAspect="1" noChangeArrowheads="1"/>
              </p:cNvSpPr>
              <p:nvPr/>
            </p:nvSpPr>
            <p:spPr bwMode="auto">
              <a:xfrm>
                <a:off x="6450371" y="3059805"/>
                <a:ext cx="293688" cy="295671"/>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65" name="TextBox 164"/>
              <p:cNvSpPr txBox="1"/>
              <p:nvPr/>
            </p:nvSpPr>
            <p:spPr bwMode="auto">
              <a:xfrm>
                <a:off x="6277256" y="3293022"/>
                <a:ext cx="646906" cy="253916"/>
              </a:xfrm>
              <a:prstGeom prst="rect">
                <a:avLst/>
              </a:prstGeom>
              <a:noFill/>
            </p:spPr>
            <p:txBody>
              <a:bodyPr>
                <a:spAutoFit/>
              </a:bodyPr>
              <a:lstStyle/>
              <a:p>
                <a:pPr algn="ctr">
                  <a:defRPr/>
                </a:pPr>
                <a:r>
                  <a:rPr lang="en-US" sz="1000" b="1" dirty="0"/>
                  <a:t>OTRR</a:t>
                </a:r>
              </a:p>
            </p:txBody>
          </p:sp>
          <p:sp>
            <p:nvSpPr>
              <p:cNvPr id="166" name="TextBox 165"/>
              <p:cNvSpPr txBox="1"/>
              <p:nvPr/>
            </p:nvSpPr>
            <p:spPr>
              <a:xfrm>
                <a:off x="5147400" y="3079636"/>
                <a:ext cx="534121" cy="400110"/>
              </a:xfrm>
              <a:prstGeom prst="rect">
                <a:avLst/>
              </a:prstGeom>
              <a:noFill/>
            </p:spPr>
            <p:txBody>
              <a:bodyPr wrap="none" rtlCol="0">
                <a:spAutoFit/>
              </a:bodyPr>
              <a:lstStyle/>
              <a:p>
                <a:r>
                  <a:rPr lang="en-US" sz="1000" b="1" dirty="0"/>
                  <a:t>DT&amp;E</a:t>
                </a:r>
              </a:p>
              <a:p>
                <a:r>
                  <a:rPr lang="en-US" sz="1000" b="1" dirty="0"/>
                  <a:t>Event</a:t>
                </a:r>
              </a:p>
            </p:txBody>
          </p:sp>
          <p:sp>
            <p:nvSpPr>
              <p:cNvPr id="167" name="Rounded Rectangle 166"/>
              <p:cNvSpPr/>
              <p:nvPr/>
            </p:nvSpPr>
            <p:spPr bwMode="auto">
              <a:xfrm>
                <a:off x="7757990" y="3987523"/>
                <a:ext cx="1227784" cy="635922"/>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800" dirty="0"/>
                  <a:t> Adversarial Assessment</a:t>
                </a:r>
              </a:p>
            </p:txBody>
          </p:sp>
          <p:cxnSp>
            <p:nvCxnSpPr>
              <p:cNvPr id="168" name="Straight Arrow Connector 167"/>
              <p:cNvCxnSpPr>
                <a:stCxn id="161" idx="3"/>
                <a:endCxn id="167" idx="1"/>
              </p:cNvCxnSpPr>
              <p:nvPr/>
            </p:nvCxnSpPr>
            <p:spPr bwMode="auto">
              <a:xfrm>
                <a:off x="7590463" y="4305484"/>
                <a:ext cx="167527"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9" name="AutoShape 120"/>
              <p:cNvSpPr>
                <a:spLocks noChangeAspect="1" noChangeArrowheads="1"/>
              </p:cNvSpPr>
              <p:nvPr/>
            </p:nvSpPr>
            <p:spPr bwMode="auto">
              <a:xfrm>
                <a:off x="3084570" y="2170080"/>
                <a:ext cx="295673" cy="295673"/>
              </a:xfrm>
              <a:prstGeom prst="diamond">
                <a:avLst/>
              </a:prstGeom>
              <a:noFill/>
              <a:ln w="9525" algn="ctr">
                <a:solidFill>
                  <a:schemeClr val="tx1"/>
                </a:solidFill>
                <a:miter lim="800000"/>
                <a:headEnd/>
                <a:tailEnd/>
              </a:ln>
            </p:spPr>
            <p:txBody>
              <a:bodyPr wrap="none" anchor="ctr"/>
              <a:lstStyle/>
              <a:p>
                <a:endParaRPr lang="en-US" dirty="0"/>
              </a:p>
            </p:txBody>
          </p:sp>
          <p:sp>
            <p:nvSpPr>
              <p:cNvPr id="170" name="Text Box 11"/>
              <p:cNvSpPr txBox="1">
                <a:spLocks noChangeArrowheads="1"/>
              </p:cNvSpPr>
              <p:nvPr/>
            </p:nvSpPr>
            <p:spPr bwMode="auto">
              <a:xfrm>
                <a:off x="2406212" y="1874321"/>
                <a:ext cx="808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t>CDD Validation </a:t>
                </a:r>
              </a:p>
            </p:txBody>
          </p:sp>
          <p:sp>
            <p:nvSpPr>
              <p:cNvPr id="171" name="AutoShape 120"/>
              <p:cNvSpPr>
                <a:spLocks noChangeAspect="1" noChangeArrowheads="1"/>
              </p:cNvSpPr>
              <p:nvPr/>
            </p:nvSpPr>
            <p:spPr bwMode="auto">
              <a:xfrm>
                <a:off x="3306754" y="2170080"/>
                <a:ext cx="295673"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72" name="Text Box 11"/>
              <p:cNvSpPr txBox="1">
                <a:spLocks noChangeArrowheads="1"/>
              </p:cNvSpPr>
              <p:nvPr/>
            </p:nvSpPr>
            <p:spPr bwMode="auto">
              <a:xfrm>
                <a:off x="3489111" y="1722382"/>
                <a:ext cx="8082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t>Dev RFP Release Decision</a:t>
                </a:r>
              </a:p>
            </p:txBody>
          </p:sp>
          <p:sp>
            <p:nvSpPr>
              <p:cNvPr id="173" name="Folded Corner 172"/>
              <p:cNvSpPr/>
              <p:nvPr/>
            </p:nvSpPr>
            <p:spPr bwMode="auto">
              <a:xfrm>
                <a:off x="5883470" y="3506805"/>
                <a:ext cx="435058" cy="400050"/>
              </a:xfrm>
              <a:prstGeom prst="foldedCorner">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174" name="Text Box 11"/>
              <p:cNvSpPr txBox="1">
                <a:spLocks noChangeArrowheads="1"/>
              </p:cNvSpPr>
              <p:nvPr/>
            </p:nvSpPr>
            <p:spPr bwMode="auto">
              <a:xfrm>
                <a:off x="5821997" y="3494464"/>
                <a:ext cx="5930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t>DT&amp;E </a:t>
                </a:r>
              </a:p>
              <a:p>
                <a:pPr algn="ctr" eaLnBrk="1" hangingPunct="1">
                  <a:lnSpc>
                    <a:spcPct val="90000"/>
                  </a:lnSpc>
                </a:pPr>
                <a:r>
                  <a:rPr lang="en-US" sz="800" b="1" dirty="0"/>
                  <a:t>Assess-</a:t>
                </a:r>
              </a:p>
              <a:p>
                <a:pPr algn="ctr" eaLnBrk="1" hangingPunct="1">
                  <a:lnSpc>
                    <a:spcPct val="90000"/>
                  </a:lnSpc>
                </a:pPr>
                <a:r>
                  <a:rPr lang="en-US" sz="800" b="1" dirty="0" err="1"/>
                  <a:t>ment</a:t>
                </a:r>
                <a:endParaRPr lang="en-US" sz="800" b="1" dirty="0"/>
              </a:p>
            </p:txBody>
          </p:sp>
          <p:sp>
            <p:nvSpPr>
              <p:cNvPr id="175" name="AutoShape 120"/>
              <p:cNvSpPr>
                <a:spLocks noChangeAspect="1" noChangeArrowheads="1"/>
              </p:cNvSpPr>
              <p:nvPr/>
            </p:nvSpPr>
            <p:spPr bwMode="auto">
              <a:xfrm>
                <a:off x="4379801" y="3059805"/>
                <a:ext cx="295671"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76" name="AutoShape 120"/>
              <p:cNvSpPr>
                <a:spLocks noChangeAspect="1" noChangeArrowheads="1"/>
              </p:cNvSpPr>
              <p:nvPr/>
            </p:nvSpPr>
            <p:spPr bwMode="auto">
              <a:xfrm>
                <a:off x="4917476" y="3059805"/>
                <a:ext cx="293688" cy="295671"/>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77" name="Folded Corner 176"/>
              <p:cNvSpPr/>
              <p:nvPr/>
            </p:nvSpPr>
            <p:spPr bwMode="auto">
              <a:xfrm>
                <a:off x="3748205" y="3506805"/>
                <a:ext cx="435058" cy="400050"/>
              </a:xfrm>
              <a:prstGeom prst="foldedCorner">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178" name="Text Box 11"/>
              <p:cNvSpPr txBox="1">
                <a:spLocks noChangeArrowheads="1"/>
              </p:cNvSpPr>
              <p:nvPr/>
            </p:nvSpPr>
            <p:spPr bwMode="auto">
              <a:xfrm>
                <a:off x="3666400" y="3494464"/>
                <a:ext cx="5930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t>DT&amp;E </a:t>
                </a:r>
              </a:p>
              <a:p>
                <a:pPr algn="ctr" eaLnBrk="1" hangingPunct="1">
                  <a:lnSpc>
                    <a:spcPct val="90000"/>
                  </a:lnSpc>
                </a:pPr>
                <a:r>
                  <a:rPr lang="en-US" sz="800" b="1" dirty="0"/>
                  <a:t>Assess-</a:t>
                </a:r>
              </a:p>
              <a:p>
                <a:pPr algn="ctr" eaLnBrk="1" hangingPunct="1">
                  <a:lnSpc>
                    <a:spcPct val="90000"/>
                  </a:lnSpc>
                </a:pPr>
                <a:r>
                  <a:rPr lang="en-US" sz="800" b="1" dirty="0" err="1"/>
                  <a:t>ment</a:t>
                </a:r>
                <a:endParaRPr lang="en-US" sz="800" b="1" dirty="0"/>
              </a:p>
            </p:txBody>
          </p:sp>
          <p:sp>
            <p:nvSpPr>
              <p:cNvPr id="179" name="TextBox 178"/>
              <p:cNvSpPr txBox="1"/>
              <p:nvPr/>
            </p:nvSpPr>
            <p:spPr bwMode="auto">
              <a:xfrm>
                <a:off x="3244322" y="3293022"/>
                <a:ext cx="648891" cy="246221"/>
              </a:xfrm>
              <a:prstGeom prst="rect">
                <a:avLst/>
              </a:prstGeom>
              <a:noFill/>
            </p:spPr>
            <p:txBody>
              <a:bodyPr>
                <a:spAutoFit/>
              </a:bodyPr>
              <a:lstStyle/>
              <a:p>
                <a:pPr algn="ctr">
                  <a:defRPr/>
                </a:pPr>
                <a:r>
                  <a:rPr lang="en-US" sz="1000" b="1" dirty="0"/>
                  <a:t>PDR</a:t>
                </a:r>
              </a:p>
            </p:txBody>
          </p:sp>
          <p:sp>
            <p:nvSpPr>
              <p:cNvPr id="182" name="AutoShape 120"/>
              <p:cNvSpPr>
                <a:spLocks noChangeAspect="1" noChangeArrowheads="1"/>
              </p:cNvSpPr>
              <p:nvPr/>
            </p:nvSpPr>
            <p:spPr bwMode="auto">
              <a:xfrm>
                <a:off x="7176167" y="2170074"/>
                <a:ext cx="295673"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83" name="AutoShape 120"/>
              <p:cNvSpPr>
                <a:spLocks noChangeAspect="1" noChangeArrowheads="1"/>
              </p:cNvSpPr>
              <p:nvPr/>
            </p:nvSpPr>
            <p:spPr bwMode="auto">
              <a:xfrm>
                <a:off x="6865040" y="3059805"/>
                <a:ext cx="293688" cy="295671"/>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cxnSp>
            <p:nvCxnSpPr>
              <p:cNvPr id="184" name="Straight Arrow Connector 183"/>
              <p:cNvCxnSpPr/>
              <p:nvPr/>
            </p:nvCxnSpPr>
            <p:spPr bwMode="auto">
              <a:xfrm>
                <a:off x="2982309" y="2170074"/>
                <a:ext cx="147836" cy="70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5" name="Straight Arrow Connector 184"/>
              <p:cNvCxnSpPr/>
              <p:nvPr/>
            </p:nvCxnSpPr>
            <p:spPr bwMode="auto">
              <a:xfrm flipH="1">
                <a:off x="3485971" y="2056929"/>
                <a:ext cx="187583" cy="1274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6" name="Isosceles Triangle 185"/>
              <p:cNvSpPr/>
              <p:nvPr/>
            </p:nvSpPr>
            <p:spPr bwMode="auto">
              <a:xfrm>
                <a:off x="2301251" y="2101886"/>
                <a:ext cx="393289" cy="360260"/>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8288" tIns="9144" rIns="9144"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dirty="0">
                    <a:ln>
                      <a:noFill/>
                    </a:ln>
                    <a:solidFill>
                      <a:schemeClr val="tx1"/>
                    </a:solidFill>
                    <a:effectLst/>
                    <a:latin typeface="+mj-lt"/>
                  </a:rPr>
                  <a:t>A</a:t>
                </a:r>
              </a:p>
            </p:txBody>
          </p:sp>
          <p:sp>
            <p:nvSpPr>
              <p:cNvPr id="187" name="Isosceles Triangle 186"/>
              <p:cNvSpPr/>
              <p:nvPr/>
            </p:nvSpPr>
            <p:spPr bwMode="auto">
              <a:xfrm>
                <a:off x="3599258" y="2101886"/>
                <a:ext cx="393289" cy="360260"/>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27432" tIns="9144" rIns="9144"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dirty="0">
                    <a:ln>
                      <a:noFill/>
                    </a:ln>
                    <a:solidFill>
                      <a:schemeClr val="tx1"/>
                    </a:solidFill>
                    <a:effectLst/>
                    <a:latin typeface="+mj-lt"/>
                  </a:rPr>
                  <a:t>B</a:t>
                </a:r>
              </a:p>
            </p:txBody>
          </p:sp>
          <p:sp>
            <p:nvSpPr>
              <p:cNvPr id="188" name="Isosceles Triangle 187"/>
              <p:cNvSpPr/>
              <p:nvPr/>
            </p:nvSpPr>
            <p:spPr bwMode="auto">
              <a:xfrm>
                <a:off x="5863879" y="2101886"/>
                <a:ext cx="393289" cy="360260"/>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8288" tIns="9144" rIns="9144"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dirty="0">
                    <a:ln>
                      <a:noFill/>
                    </a:ln>
                    <a:solidFill>
                      <a:schemeClr val="tx1"/>
                    </a:solidFill>
                    <a:effectLst/>
                    <a:latin typeface="+mj-lt"/>
                  </a:rPr>
                  <a:t>C</a:t>
                </a:r>
              </a:p>
            </p:txBody>
          </p:sp>
          <p:cxnSp>
            <p:nvCxnSpPr>
              <p:cNvPr id="189" name="Straight Connector 188"/>
              <p:cNvCxnSpPr/>
              <p:nvPr/>
            </p:nvCxnSpPr>
            <p:spPr bwMode="auto">
              <a:xfrm>
                <a:off x="8492249" y="2482930"/>
                <a:ext cx="10592" cy="6284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8" name="AutoShape 53"/>
            <p:cNvSpPr>
              <a:spLocks noChangeArrowheads="1"/>
            </p:cNvSpPr>
            <p:nvPr/>
          </p:nvSpPr>
          <p:spPr bwMode="auto">
            <a:xfrm>
              <a:off x="5422894" y="4055756"/>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ATO</a:t>
              </a:r>
            </a:p>
          </p:txBody>
        </p:sp>
        <p:sp>
          <p:nvSpPr>
            <p:cNvPr id="89" name="AutoShape 53"/>
            <p:cNvSpPr>
              <a:spLocks noChangeArrowheads="1"/>
            </p:cNvSpPr>
            <p:nvPr/>
          </p:nvSpPr>
          <p:spPr bwMode="auto">
            <a:xfrm>
              <a:off x="4876800" y="4055756"/>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IATT</a:t>
              </a:r>
            </a:p>
          </p:txBody>
        </p:sp>
        <p:sp>
          <p:nvSpPr>
            <p:cNvPr id="92" name="Curved Right Arrow 91"/>
            <p:cNvSpPr/>
            <p:nvPr/>
          </p:nvSpPr>
          <p:spPr bwMode="auto">
            <a:xfrm rot="10961331" flipH="1">
              <a:off x="1824884" y="4311034"/>
              <a:ext cx="289078" cy="1251596"/>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93" name="Curved Right Arrow 92"/>
            <p:cNvSpPr/>
            <p:nvPr/>
          </p:nvSpPr>
          <p:spPr bwMode="auto">
            <a:xfrm rot="10961331" flipH="1">
              <a:off x="2882123" y="4294997"/>
              <a:ext cx="289078" cy="1251596"/>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94" name="Curved Right Arrow 93"/>
            <p:cNvSpPr/>
            <p:nvPr/>
          </p:nvSpPr>
          <p:spPr bwMode="auto">
            <a:xfrm rot="10961331" flipH="1">
              <a:off x="3153399" y="4304522"/>
              <a:ext cx="289078" cy="1251596"/>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86" name="AutoShape 53"/>
            <p:cNvSpPr>
              <a:spLocks noChangeArrowheads="1"/>
            </p:cNvSpPr>
            <p:nvPr/>
          </p:nvSpPr>
          <p:spPr bwMode="auto">
            <a:xfrm>
              <a:off x="2034422" y="5468481"/>
              <a:ext cx="327590" cy="397520"/>
            </a:xfrm>
            <a:prstGeom prst="foldedCorner">
              <a:avLst>
                <a:gd name="adj" fmla="val 23866"/>
              </a:avLst>
            </a:prstGeom>
            <a:solidFill>
              <a:srgbClr val="0000FF"/>
            </a:solidFill>
            <a:ln w="9525">
              <a:solidFill>
                <a:schemeClr val="tx1"/>
              </a:solidFill>
              <a:round/>
              <a:headEnd/>
              <a:tailEnd/>
            </a:ln>
          </p:spPr>
          <p:txBody>
            <a:bodyPr wrap="none" anchor="ctr"/>
            <a:lstStyle/>
            <a:p>
              <a:pPr algn="ctr"/>
              <a:r>
                <a:rPr lang="en-US" sz="900" b="1" dirty="0">
                  <a:solidFill>
                    <a:schemeClr val="bg1"/>
                  </a:solidFill>
                </a:rPr>
                <a:t>MS A</a:t>
              </a:r>
            </a:p>
            <a:p>
              <a:pPr algn="ctr"/>
              <a:r>
                <a:rPr lang="en-US" sz="900" b="1" dirty="0">
                  <a:solidFill>
                    <a:schemeClr val="bg1"/>
                  </a:solidFill>
                </a:rPr>
                <a:t>TEMP</a:t>
              </a:r>
            </a:p>
          </p:txBody>
        </p:sp>
        <p:sp>
          <p:nvSpPr>
            <p:cNvPr id="87" name="AutoShape 53"/>
            <p:cNvSpPr>
              <a:spLocks noChangeArrowheads="1"/>
            </p:cNvSpPr>
            <p:nvPr/>
          </p:nvSpPr>
          <p:spPr bwMode="auto">
            <a:xfrm>
              <a:off x="2895600" y="5468481"/>
              <a:ext cx="327590" cy="397520"/>
            </a:xfrm>
            <a:prstGeom prst="foldedCorner">
              <a:avLst>
                <a:gd name="adj" fmla="val 23866"/>
              </a:avLst>
            </a:prstGeom>
            <a:solidFill>
              <a:srgbClr val="0000FF"/>
            </a:solidFill>
            <a:ln w="9525">
              <a:solidFill>
                <a:schemeClr val="tx1"/>
              </a:solidFill>
              <a:round/>
              <a:headEnd/>
              <a:tailEnd/>
            </a:ln>
          </p:spPr>
          <p:txBody>
            <a:bodyPr wrap="none" anchor="ctr"/>
            <a:lstStyle/>
            <a:p>
              <a:pPr algn="ctr"/>
              <a:r>
                <a:rPr lang="en-US" sz="900" b="1" dirty="0">
                  <a:solidFill>
                    <a:schemeClr val="bg1"/>
                  </a:solidFill>
                </a:rPr>
                <a:t>Draft</a:t>
              </a:r>
            </a:p>
            <a:p>
              <a:pPr algn="ctr"/>
              <a:r>
                <a:rPr lang="en-US" sz="900" b="1" dirty="0">
                  <a:solidFill>
                    <a:schemeClr val="bg1"/>
                  </a:solidFill>
                </a:rPr>
                <a:t>TEMP</a:t>
              </a:r>
            </a:p>
          </p:txBody>
        </p:sp>
        <p:sp>
          <p:nvSpPr>
            <p:cNvPr id="90" name="AutoShape 53"/>
            <p:cNvSpPr>
              <a:spLocks noChangeArrowheads="1"/>
            </p:cNvSpPr>
            <p:nvPr/>
          </p:nvSpPr>
          <p:spPr bwMode="auto">
            <a:xfrm>
              <a:off x="3253810" y="5468481"/>
              <a:ext cx="327590" cy="397520"/>
            </a:xfrm>
            <a:prstGeom prst="foldedCorner">
              <a:avLst>
                <a:gd name="adj" fmla="val 23866"/>
              </a:avLst>
            </a:prstGeom>
            <a:solidFill>
              <a:srgbClr val="0000FF"/>
            </a:solidFill>
            <a:ln w="9525">
              <a:solidFill>
                <a:schemeClr val="tx1"/>
              </a:solidFill>
              <a:round/>
              <a:headEnd/>
              <a:tailEnd/>
            </a:ln>
          </p:spPr>
          <p:txBody>
            <a:bodyPr wrap="none" anchor="ctr"/>
            <a:lstStyle/>
            <a:p>
              <a:pPr algn="ctr"/>
              <a:r>
                <a:rPr lang="en-US" sz="900" b="1" dirty="0">
                  <a:solidFill>
                    <a:schemeClr val="bg1"/>
                  </a:solidFill>
                </a:rPr>
                <a:t>MS B</a:t>
              </a:r>
            </a:p>
            <a:p>
              <a:pPr algn="ctr"/>
              <a:r>
                <a:rPr lang="en-US" sz="900" b="1" dirty="0">
                  <a:solidFill>
                    <a:schemeClr val="bg1"/>
                  </a:solidFill>
                </a:rPr>
                <a:t>TEMP</a:t>
              </a:r>
            </a:p>
          </p:txBody>
        </p:sp>
        <p:sp>
          <p:nvSpPr>
            <p:cNvPr id="95" name="Curved Right Arrow 94"/>
            <p:cNvSpPr/>
            <p:nvPr/>
          </p:nvSpPr>
          <p:spPr bwMode="auto">
            <a:xfrm rot="10961331" flipH="1">
              <a:off x="5377673" y="4294997"/>
              <a:ext cx="289078" cy="1251596"/>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91" name="AutoShape 53"/>
            <p:cNvSpPr>
              <a:spLocks noChangeArrowheads="1"/>
            </p:cNvSpPr>
            <p:nvPr/>
          </p:nvSpPr>
          <p:spPr bwMode="auto">
            <a:xfrm>
              <a:off x="5387410" y="5473297"/>
              <a:ext cx="327590" cy="397520"/>
            </a:xfrm>
            <a:prstGeom prst="foldedCorner">
              <a:avLst>
                <a:gd name="adj" fmla="val 23866"/>
              </a:avLst>
            </a:prstGeom>
            <a:solidFill>
              <a:srgbClr val="0000FF"/>
            </a:solidFill>
            <a:ln w="9525">
              <a:solidFill>
                <a:schemeClr val="tx1"/>
              </a:solidFill>
              <a:round/>
              <a:headEnd/>
              <a:tailEnd/>
            </a:ln>
          </p:spPr>
          <p:txBody>
            <a:bodyPr wrap="none" anchor="ctr"/>
            <a:lstStyle/>
            <a:p>
              <a:pPr algn="ctr"/>
              <a:r>
                <a:rPr lang="en-US" sz="900" b="1" dirty="0">
                  <a:solidFill>
                    <a:schemeClr val="bg1"/>
                  </a:solidFill>
                </a:rPr>
                <a:t>MS C</a:t>
              </a:r>
            </a:p>
            <a:p>
              <a:pPr algn="ctr"/>
              <a:r>
                <a:rPr lang="en-US" sz="900" b="1" dirty="0">
                  <a:solidFill>
                    <a:schemeClr val="bg1"/>
                  </a:solidFill>
                </a:rPr>
                <a:t>TEMP</a:t>
              </a:r>
            </a:p>
          </p:txBody>
        </p:sp>
      </p:grpSp>
      <p:sp>
        <p:nvSpPr>
          <p:cNvPr id="97" name="TextBox 96"/>
          <p:cNvSpPr txBox="1"/>
          <p:nvPr/>
        </p:nvSpPr>
        <p:spPr>
          <a:xfrm>
            <a:off x="3656453" y="6584196"/>
            <a:ext cx="1838324" cy="276999"/>
          </a:xfrm>
          <a:prstGeom prst="rect">
            <a:avLst/>
          </a:prstGeom>
          <a:noFill/>
        </p:spPr>
        <p:txBody>
          <a:bodyPr wrap="none" rtlCol="0">
            <a:spAutoFit/>
          </a:bodyPr>
          <a:lstStyle/>
          <a:p>
            <a:r>
              <a:rPr lang="en-US" sz="1200" b="1" dirty="0"/>
              <a:t>TST204 LSN 5.2 (12.14.16)</a:t>
            </a:r>
          </a:p>
        </p:txBody>
      </p:sp>
      <p:grpSp>
        <p:nvGrpSpPr>
          <p:cNvPr id="96" name="Group 95"/>
          <p:cNvGrpSpPr/>
          <p:nvPr/>
        </p:nvGrpSpPr>
        <p:grpSpPr>
          <a:xfrm>
            <a:off x="7685049" y="6208626"/>
            <a:ext cx="588119" cy="555765"/>
            <a:chOff x="8495953" y="6173511"/>
            <a:chExt cx="588119" cy="555765"/>
          </a:xfrm>
        </p:grpSpPr>
        <p:sp>
          <p:nvSpPr>
            <p:cNvPr id="98" name="Right Arrow 97">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00" name="Group 99"/>
          <p:cNvGrpSpPr/>
          <p:nvPr/>
        </p:nvGrpSpPr>
        <p:grpSpPr>
          <a:xfrm>
            <a:off x="8407151" y="6228894"/>
            <a:ext cx="802977" cy="535497"/>
            <a:chOff x="8407151" y="6228894"/>
            <a:chExt cx="802977" cy="535497"/>
          </a:xfrm>
        </p:grpSpPr>
        <p:sp>
          <p:nvSpPr>
            <p:cNvPr id="101" name="Right Arrow 100">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28842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
          <p:cNvSpPr>
            <a:spLocks noChangeArrowheads="1"/>
          </p:cNvSpPr>
          <p:nvPr/>
        </p:nvSpPr>
        <p:spPr bwMode="auto">
          <a:xfrm>
            <a:off x="1371600" y="184150"/>
            <a:ext cx="7677150" cy="549275"/>
          </a:xfrm>
          <a:prstGeom prst="rect">
            <a:avLst/>
          </a:prstGeom>
          <a:noFill/>
          <a:ln w="12700">
            <a:noFill/>
            <a:miter lim="800000"/>
            <a:headEnd type="none" w="sm" len="sm"/>
            <a:tailEnd type="none" w="sm" len="sm"/>
          </a:ln>
        </p:spPr>
        <p:txBody>
          <a:bodyPr/>
          <a:lstStyle/>
          <a:p>
            <a:pPr algn="r" eaLnBrk="0" fontAlgn="base" hangingPunct="0">
              <a:lnSpc>
                <a:spcPct val="90000"/>
              </a:lnSpc>
              <a:spcBef>
                <a:spcPct val="0"/>
              </a:spcBef>
              <a:spcAft>
                <a:spcPct val="0"/>
              </a:spcAft>
              <a:defRPr/>
            </a:pPr>
            <a:endParaRPr lang="en-US" sz="2800" dirty="0">
              <a:solidFill>
                <a:srgbClr val="000000"/>
              </a:solidFill>
            </a:endParaRPr>
          </a:p>
        </p:txBody>
      </p:sp>
      <p:sp>
        <p:nvSpPr>
          <p:cNvPr id="44" name="Rectangle 5"/>
          <p:cNvSpPr>
            <a:spLocks noChangeArrowheads="1"/>
          </p:cNvSpPr>
          <p:nvPr/>
        </p:nvSpPr>
        <p:spPr bwMode="auto">
          <a:xfrm>
            <a:off x="228600" y="2066693"/>
            <a:ext cx="8620812" cy="4309199"/>
          </a:xfrm>
          <a:prstGeom prst="rect">
            <a:avLst/>
          </a:prstGeom>
          <a:noFill/>
          <a:ln w="9525">
            <a:noFill/>
            <a:miter lim="800000"/>
            <a:headEnd/>
            <a:tailEnd/>
          </a:ln>
        </p:spPr>
        <p:txBody>
          <a:bodyPr lIns="92075" tIns="46038" rIns="92075" bIns="46038"/>
          <a:lstStyle/>
          <a:p>
            <a:pPr eaLnBrk="0" fontAlgn="base" hangingPunct="0">
              <a:spcBef>
                <a:spcPct val="0"/>
              </a:spcBef>
              <a:spcAft>
                <a:spcPts val="600"/>
              </a:spcAft>
              <a:buClr>
                <a:srgbClr val="0000FF"/>
              </a:buClr>
              <a:buSzPct val="110000"/>
            </a:pPr>
            <a:r>
              <a:rPr lang="en-US" sz="2000" b="1" u="sng" dirty="0">
                <a:solidFill>
                  <a:srgbClr val="0000FF"/>
                </a:solidFill>
                <a:latin typeface="Arial" panose="020B0604020202020204" pitchFamily="34" charset="0"/>
                <a:cs typeface="Arial" panose="020B0604020202020204" pitchFamily="34" charset="0"/>
              </a:rPr>
              <a:t>Major Activities</a:t>
            </a:r>
            <a:r>
              <a:rPr lang="en-US" sz="2000" b="1" dirty="0">
                <a:solidFill>
                  <a:srgbClr val="0000FF"/>
                </a:solidFill>
                <a:latin typeface="Arial" panose="020B0604020202020204" pitchFamily="34" charset="0"/>
                <a:cs typeface="Arial" panose="020B0604020202020204" pitchFamily="34" charset="0"/>
              </a:rPr>
              <a:t>: </a:t>
            </a:r>
          </a:p>
          <a:p>
            <a:pPr marL="463550" lvl="1" indent="-177800" eaLnBrk="0" fontAlgn="base" hangingPunct="0">
              <a:spcBef>
                <a:spcPct val="0"/>
              </a:spcBef>
              <a:spcAft>
                <a:spcPts val="600"/>
              </a:spcAft>
              <a:buClr>
                <a:srgbClr val="0000FF"/>
              </a:buClr>
              <a:buSzPct val="1100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Conduct AoA</a:t>
            </a:r>
          </a:p>
          <a:p>
            <a:pPr marL="463550" lvl="1" indent="-177800" eaLnBrk="0" fontAlgn="base" hangingPunct="0">
              <a:spcBef>
                <a:spcPct val="0"/>
              </a:spcBef>
              <a:spcAft>
                <a:spcPts val="600"/>
              </a:spcAft>
              <a:buClr>
                <a:srgbClr val="0000FF"/>
              </a:buClr>
              <a:buSzPct val="1100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Develop Acquisition Strategy (AS)</a:t>
            </a:r>
          </a:p>
          <a:p>
            <a:pPr marL="463550" lvl="1" indent="-177800" eaLnBrk="0" fontAlgn="base" hangingPunct="0">
              <a:spcBef>
                <a:spcPct val="0"/>
              </a:spcBef>
              <a:spcAft>
                <a:spcPts val="600"/>
              </a:spcAft>
              <a:buClr>
                <a:srgbClr val="0000FF"/>
              </a:buClr>
              <a:buSzPct val="1100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Draft Capabilities Development Document (CDD)</a:t>
            </a:r>
          </a:p>
          <a:p>
            <a:pPr marL="463550" lvl="1" indent="-177800" eaLnBrk="0" fontAlgn="base" hangingPunct="0">
              <a:spcBef>
                <a:spcPct val="0"/>
              </a:spcBef>
              <a:spcAft>
                <a:spcPts val="600"/>
              </a:spcAft>
              <a:buClr>
                <a:srgbClr val="0000FF"/>
              </a:buClr>
              <a:buSzPct val="1100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Translate capability gaps into system specific requirements</a:t>
            </a:r>
          </a:p>
          <a:p>
            <a:pPr marL="463550" lvl="1" indent="-177800" eaLnBrk="0" fontAlgn="base" hangingPunct="0">
              <a:spcBef>
                <a:spcPct val="0"/>
              </a:spcBef>
              <a:spcAft>
                <a:spcPts val="600"/>
              </a:spcAft>
              <a:buClr>
                <a:srgbClr val="0000FF"/>
              </a:buClr>
              <a:buSzPct val="1100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PM selected by CAE</a:t>
            </a:r>
          </a:p>
          <a:p>
            <a:pPr marL="463550" lvl="1" indent="-177800" eaLnBrk="0" fontAlgn="base" hangingPunct="0">
              <a:spcBef>
                <a:spcPct val="0"/>
              </a:spcBef>
              <a:spcAft>
                <a:spcPts val="600"/>
              </a:spcAft>
              <a:buClr>
                <a:srgbClr val="0000FF"/>
              </a:buClr>
              <a:buSzPct val="1100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PMO established</a:t>
            </a:r>
          </a:p>
          <a:p>
            <a:pPr marL="463550" lvl="1" indent="-177800" eaLnBrk="0" fontAlgn="base" hangingPunct="0">
              <a:spcBef>
                <a:spcPct val="0"/>
              </a:spcBef>
              <a:spcAft>
                <a:spcPts val="600"/>
              </a:spcAft>
              <a:buClr>
                <a:srgbClr val="0000FF"/>
              </a:buClr>
              <a:buSzPct val="1100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Develop Cybersecurity Strategy (CS)</a:t>
            </a:r>
          </a:p>
          <a:p>
            <a:pPr marL="463550" lvl="1" indent="-177800" eaLnBrk="0" fontAlgn="base" hangingPunct="0">
              <a:spcBef>
                <a:spcPct val="0"/>
              </a:spcBef>
              <a:spcAft>
                <a:spcPts val="600"/>
              </a:spcAft>
              <a:buClr>
                <a:srgbClr val="0000FF"/>
              </a:buClr>
              <a:buSzPct val="1100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Establish a Cybersecurity Working IPT</a:t>
            </a:r>
          </a:p>
          <a:p>
            <a:pPr marL="0" lvl="1" eaLnBrk="0" fontAlgn="base" hangingPunct="0">
              <a:spcBef>
                <a:spcPct val="0"/>
              </a:spcBef>
              <a:spcAft>
                <a:spcPts val="600"/>
              </a:spcAft>
              <a:buClr>
                <a:srgbClr val="0000FF"/>
              </a:buClr>
              <a:buSzPct val="110000"/>
            </a:pPr>
            <a:r>
              <a:rPr lang="en-US" sz="2000" b="1" u="sng" dirty="0">
                <a:solidFill>
                  <a:srgbClr val="0000FF"/>
                </a:solidFill>
                <a:latin typeface="Arial" panose="020B0604020202020204" pitchFamily="34" charset="0"/>
                <a:cs typeface="Arial" panose="020B0604020202020204" pitchFamily="34" charset="0"/>
              </a:rPr>
              <a:t>Minimum funding</a:t>
            </a:r>
            <a:r>
              <a:rPr lang="en-US" sz="2000" b="1" dirty="0">
                <a:solidFill>
                  <a:srgbClr val="0000FF"/>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all </a:t>
            </a:r>
            <a:r>
              <a:rPr lang="en-US" sz="2000" dirty="0">
                <a:solidFill>
                  <a:srgbClr val="000000"/>
                </a:solidFill>
                <a:latin typeface="Arial" panose="020B0604020202020204" pitchFamily="34" charset="0"/>
                <a:cs typeface="Arial" panose="020B0604020202020204" pitchFamily="34" charset="0"/>
              </a:rPr>
              <a:t>Phase activities and to support MS A decision</a:t>
            </a:r>
            <a:endParaRPr lang="en-US" sz="2000" u="sng"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ts val="600"/>
              </a:spcAft>
              <a:buClr>
                <a:srgbClr val="0000FF"/>
              </a:buClr>
              <a:buSzPct val="110000"/>
            </a:pPr>
            <a:r>
              <a:rPr lang="en-US" sz="2000" b="1" u="sng" dirty="0">
                <a:solidFill>
                  <a:srgbClr val="0000FF"/>
                </a:solidFill>
                <a:latin typeface="Arial" panose="020B0604020202020204" pitchFamily="34" charset="0"/>
                <a:cs typeface="Arial" panose="020B0604020202020204" pitchFamily="34" charset="0"/>
              </a:rPr>
              <a:t>Phase is Complete When</a:t>
            </a:r>
            <a:r>
              <a:rPr lang="en-US" sz="2000" b="1" dirty="0">
                <a:solidFill>
                  <a:srgbClr val="0000FF"/>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MDA approves materiel solution and AS</a:t>
            </a:r>
          </a:p>
        </p:txBody>
      </p:sp>
      <p:sp>
        <p:nvSpPr>
          <p:cNvPr id="45" name="Rectangle 27"/>
          <p:cNvSpPr>
            <a:spLocks noChangeArrowheads="1"/>
          </p:cNvSpPr>
          <p:nvPr/>
        </p:nvSpPr>
        <p:spPr bwMode="auto">
          <a:xfrm>
            <a:off x="228600" y="838200"/>
            <a:ext cx="5961074" cy="400110"/>
          </a:xfrm>
          <a:prstGeom prst="rect">
            <a:avLst/>
          </a:prstGeom>
          <a:noFill/>
          <a:ln w="9525">
            <a:noFill/>
            <a:miter lim="800000"/>
            <a:headEnd/>
            <a:tailEnd/>
          </a:ln>
        </p:spPr>
        <p:txBody>
          <a:bodyPr wrap="square">
            <a:spAutoFit/>
          </a:bodyPr>
          <a:lstStyle/>
          <a:p>
            <a:pPr fontAlgn="base">
              <a:spcBef>
                <a:spcPct val="0"/>
              </a:spcBef>
              <a:spcAft>
                <a:spcPct val="0"/>
              </a:spcAft>
            </a:pPr>
            <a:r>
              <a:rPr lang="en-US" sz="2000" b="1" u="sng" dirty="0">
                <a:solidFill>
                  <a:srgbClr val="0000FF"/>
                </a:solidFill>
                <a:latin typeface="Arial" panose="020B0604020202020204" pitchFamily="34" charset="0"/>
                <a:cs typeface="Arial" panose="020B0604020202020204" pitchFamily="34" charset="0"/>
              </a:rPr>
              <a:t>Purpose</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Assess potential materiel solutions</a:t>
            </a:r>
          </a:p>
        </p:txBody>
      </p:sp>
      <p:sp>
        <p:nvSpPr>
          <p:cNvPr id="46" name="Title 14"/>
          <p:cNvSpPr>
            <a:spLocks/>
          </p:cNvSpPr>
          <p:nvPr/>
        </p:nvSpPr>
        <p:spPr bwMode="auto">
          <a:xfrm>
            <a:off x="690563" y="1587"/>
            <a:ext cx="8358187" cy="914400"/>
          </a:xfrm>
          <a:prstGeom prst="rect">
            <a:avLst/>
          </a:prstGeom>
          <a:noFill/>
          <a:ln w="9525">
            <a:noFill/>
            <a:miter lim="800000"/>
            <a:headEnd/>
            <a:tailEnd/>
          </a:ln>
        </p:spPr>
        <p:txBody>
          <a:bodyPr anchor="ctr"/>
          <a:lstStyle/>
          <a:p>
            <a:pPr algn="ctr" fontAlgn="base">
              <a:spcBef>
                <a:spcPct val="0"/>
              </a:spcBef>
              <a:spcAft>
                <a:spcPct val="0"/>
              </a:spcAft>
            </a:pPr>
            <a:r>
              <a:rPr lang="en-US" sz="3200" b="1" dirty="0">
                <a:solidFill>
                  <a:srgbClr val="000000"/>
                </a:solidFill>
              </a:rPr>
              <a:t>Materiel Solution Analysis Phase</a:t>
            </a:r>
          </a:p>
        </p:txBody>
      </p:sp>
      <p:sp>
        <p:nvSpPr>
          <p:cNvPr id="47" name="Rectangle 46"/>
          <p:cNvSpPr/>
          <p:nvPr/>
        </p:nvSpPr>
        <p:spPr>
          <a:xfrm>
            <a:off x="228600" y="1504890"/>
            <a:ext cx="5257800" cy="400110"/>
          </a:xfrm>
          <a:prstGeom prst="rect">
            <a:avLst/>
          </a:prstGeom>
          <a:ln>
            <a:noFill/>
          </a:ln>
        </p:spPr>
        <p:txBody>
          <a:bodyPr wrap="square">
            <a:spAutoFit/>
          </a:bodyPr>
          <a:lstStyle/>
          <a:p>
            <a:pPr eaLnBrk="0" fontAlgn="base" hangingPunct="0">
              <a:spcBef>
                <a:spcPct val="0"/>
              </a:spcBef>
              <a:spcAft>
                <a:spcPts val="600"/>
              </a:spcAft>
              <a:buClr>
                <a:srgbClr val="0000FF"/>
              </a:buClr>
              <a:buSzPct val="110000"/>
            </a:pPr>
            <a:r>
              <a:rPr lang="en-US" sz="2000" b="1" u="sng" dirty="0">
                <a:solidFill>
                  <a:srgbClr val="0000FF"/>
                </a:solidFill>
                <a:latin typeface="Arial" panose="020B0604020202020204" pitchFamily="34" charset="0"/>
                <a:cs typeface="Arial" panose="020B0604020202020204" pitchFamily="34" charset="0"/>
              </a:rPr>
              <a:t>Guided by</a:t>
            </a:r>
            <a:r>
              <a:rPr lang="en-US" sz="2000" b="1" dirty="0">
                <a:solidFill>
                  <a:srgbClr val="0000FF"/>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Validated ICD, </a:t>
            </a:r>
            <a:r>
              <a:rPr lang="en-US" sz="2000" dirty="0" err="1">
                <a:solidFill>
                  <a:srgbClr val="000000"/>
                </a:solidFill>
                <a:latin typeface="Arial" panose="020B0604020202020204" pitchFamily="34" charset="0"/>
                <a:cs typeface="Arial" panose="020B0604020202020204" pitchFamily="34" charset="0"/>
              </a:rPr>
              <a:t>AoA</a:t>
            </a:r>
            <a:r>
              <a:rPr lang="en-US" sz="2000" dirty="0">
                <a:solidFill>
                  <a:srgbClr val="000000"/>
                </a:solidFill>
                <a:latin typeface="Arial" panose="020B0604020202020204" pitchFamily="34" charset="0"/>
                <a:cs typeface="Arial" panose="020B0604020202020204" pitchFamily="34" charset="0"/>
              </a:rPr>
              <a:t> Study Plan</a:t>
            </a:r>
          </a:p>
        </p:txBody>
      </p:sp>
      <p:grpSp>
        <p:nvGrpSpPr>
          <p:cNvPr id="48" name="Group 47"/>
          <p:cNvGrpSpPr/>
          <p:nvPr/>
        </p:nvGrpSpPr>
        <p:grpSpPr>
          <a:xfrm>
            <a:off x="4953000" y="838200"/>
            <a:ext cx="3476805" cy="1724799"/>
            <a:chOff x="143490" y="721161"/>
            <a:chExt cx="2154694" cy="1478575"/>
          </a:xfrm>
        </p:grpSpPr>
        <p:sp>
          <p:nvSpPr>
            <p:cNvPr id="49" name="Rectangle 32"/>
            <p:cNvSpPr>
              <a:spLocks noChangeArrowheads="1"/>
            </p:cNvSpPr>
            <p:nvPr/>
          </p:nvSpPr>
          <p:spPr bwMode="auto">
            <a:xfrm>
              <a:off x="852102" y="1209748"/>
              <a:ext cx="1321755" cy="989988"/>
            </a:xfrm>
            <a:prstGeom prst="rect">
              <a:avLst/>
            </a:prstGeom>
            <a:solidFill>
              <a:srgbClr val="FFFF99"/>
            </a:solidFill>
            <a:ln w="19050">
              <a:solidFill>
                <a:schemeClr val="tx1"/>
              </a:solidFill>
              <a:miter lim="800000"/>
              <a:headEnd type="none" w="sm" len="sm"/>
              <a:tailEnd type="none" w="sm" len="sm"/>
            </a:ln>
          </p:spPr>
          <p:txBody>
            <a:bodyPr wrap="none" anchor="ctr"/>
            <a:lstStyle/>
            <a:p>
              <a:pPr defTabSz="666140" eaLnBrk="0" fontAlgn="base" hangingPunct="0">
                <a:spcBef>
                  <a:spcPct val="0"/>
                </a:spcBef>
                <a:spcAft>
                  <a:spcPct val="0"/>
                </a:spcAft>
                <a:defRPr/>
              </a:pPr>
              <a:endParaRPr lang="en-US" sz="1300" b="1" kern="0">
                <a:solidFill>
                  <a:prstClr val="black"/>
                </a:solidFill>
                <a:latin typeface="Calibri"/>
              </a:endParaRPr>
            </a:p>
          </p:txBody>
        </p:sp>
        <p:sp>
          <p:nvSpPr>
            <p:cNvPr id="50" name="Text Box 2"/>
            <p:cNvSpPr txBox="1">
              <a:spLocks noChangeArrowheads="1"/>
            </p:cNvSpPr>
            <p:nvPr/>
          </p:nvSpPr>
          <p:spPr bwMode="auto">
            <a:xfrm>
              <a:off x="1114641" y="1254819"/>
              <a:ext cx="852354" cy="738664"/>
            </a:xfrm>
            <a:prstGeom prst="rect">
              <a:avLst/>
            </a:prstGeom>
            <a:noFill/>
            <a:ln w="9525">
              <a:noFill/>
              <a:miter lim="800000"/>
              <a:headEnd/>
              <a:tailEnd/>
            </a:ln>
          </p:spPr>
          <p:txBody>
            <a:bodyPr rot="0" vert="horz" wrap="square" lIns="0" tIns="0" rIns="0" bIns="0" anchor="t" anchorCtr="0">
              <a:spAutoFit/>
            </a:bodyPr>
            <a:lstStyle/>
            <a:p>
              <a:pPr algn="ctr" eaLnBrk="0" fontAlgn="base" hangingPunct="0">
                <a:spcBef>
                  <a:spcPct val="0"/>
                </a:spcBef>
                <a:spcAft>
                  <a:spcPct val="0"/>
                </a:spcAft>
              </a:pPr>
              <a:r>
                <a:rPr lang="en-US" sz="1600" b="1" dirty="0">
                  <a:ea typeface="Times New Roman"/>
                </a:rPr>
                <a:t>Materiel Solution Analysis</a:t>
              </a:r>
              <a:endParaRPr lang="en-US" sz="1600" b="1" dirty="0">
                <a:latin typeface="Times New Roman"/>
                <a:ea typeface="Times New Roman"/>
              </a:endParaRPr>
            </a:p>
          </p:txBody>
        </p:sp>
        <p:sp>
          <p:nvSpPr>
            <p:cNvPr id="51" name="TextBox 50"/>
            <p:cNvSpPr txBox="1"/>
            <p:nvPr/>
          </p:nvSpPr>
          <p:spPr>
            <a:xfrm>
              <a:off x="143490" y="721161"/>
              <a:ext cx="1426693" cy="237456"/>
            </a:xfrm>
            <a:prstGeom prst="rect">
              <a:avLst/>
            </a:prstGeom>
            <a:noFill/>
          </p:spPr>
          <p:txBody>
            <a:bodyPr wrap="square" rtlCol="0">
              <a:spAutoFit/>
            </a:bodyPr>
            <a:lstStyle/>
            <a:p>
              <a:pPr algn="ctr" eaLnBrk="0" fontAlgn="base" hangingPunct="0">
                <a:spcBef>
                  <a:spcPct val="0"/>
                </a:spcBef>
                <a:spcAft>
                  <a:spcPct val="0"/>
                </a:spcAft>
              </a:pPr>
              <a:r>
                <a:rPr lang="en-US" sz="1200" b="1" dirty="0"/>
                <a:t>MDD</a:t>
              </a:r>
            </a:p>
          </p:txBody>
        </p:sp>
        <p:grpSp>
          <p:nvGrpSpPr>
            <p:cNvPr id="52" name="Group 51"/>
            <p:cNvGrpSpPr/>
            <p:nvPr/>
          </p:nvGrpSpPr>
          <p:grpSpPr>
            <a:xfrm>
              <a:off x="1957853" y="881079"/>
              <a:ext cx="325672" cy="355993"/>
              <a:chOff x="4145203" y="2948390"/>
              <a:chExt cx="325672" cy="355993"/>
            </a:xfrm>
          </p:grpSpPr>
          <p:sp>
            <p:nvSpPr>
              <p:cNvPr id="60" name="AutoShape 12"/>
              <p:cNvSpPr>
                <a:spLocks noChangeArrowheads="1"/>
              </p:cNvSpPr>
              <p:nvPr/>
            </p:nvSpPr>
            <p:spPr bwMode="auto">
              <a:xfrm>
                <a:off x="4154344" y="2948390"/>
                <a:ext cx="316531" cy="321584"/>
              </a:xfrm>
              <a:prstGeom prst="triangle">
                <a:avLst>
                  <a:gd name="adj" fmla="val 50000"/>
                </a:avLst>
              </a:prstGeom>
              <a:solidFill>
                <a:srgbClr val="FFFF00"/>
              </a:solidFill>
              <a:ln w="12700">
                <a:solidFill>
                  <a:sysClr val="windowText" lastClr="000000"/>
                </a:solidFill>
                <a:miter lim="800000"/>
                <a:headEnd type="none" w="sm" len="sm"/>
                <a:tailEnd type="none" w="sm" len="sm"/>
              </a:ln>
            </p:spPr>
            <p:txBody>
              <a:bodyPr wrap="none" anchor="ctr"/>
              <a:lstStyle/>
              <a:p>
                <a:pPr algn="ctr" defTabSz="666140" eaLnBrk="0" fontAlgn="base" hangingPunct="0">
                  <a:spcBef>
                    <a:spcPct val="0"/>
                  </a:spcBef>
                  <a:spcAft>
                    <a:spcPct val="0"/>
                  </a:spcAft>
                  <a:defRPr/>
                </a:pPr>
                <a:endParaRPr lang="en-US" sz="1100" b="1" kern="0" dirty="0">
                  <a:solidFill>
                    <a:prstClr val="black"/>
                  </a:solidFill>
                </a:endParaRPr>
              </a:p>
            </p:txBody>
          </p:sp>
          <p:sp>
            <p:nvSpPr>
              <p:cNvPr id="61" name="TextBox 60"/>
              <p:cNvSpPr txBox="1"/>
              <p:nvPr/>
            </p:nvSpPr>
            <p:spPr>
              <a:xfrm>
                <a:off x="4145203" y="3014159"/>
                <a:ext cx="308748" cy="290224"/>
              </a:xfrm>
              <a:prstGeom prst="rect">
                <a:avLst/>
              </a:prstGeom>
              <a:noFill/>
            </p:spPr>
            <p:txBody>
              <a:bodyPr wrap="square" rtlCol="0">
                <a:spAutoFit/>
              </a:bodyPr>
              <a:lstStyle/>
              <a:p>
                <a:pPr eaLnBrk="0" fontAlgn="base" hangingPunct="0">
                  <a:spcBef>
                    <a:spcPct val="0"/>
                  </a:spcBef>
                  <a:spcAft>
                    <a:spcPct val="0"/>
                  </a:spcAft>
                </a:pPr>
                <a:r>
                  <a:rPr lang="en-US" sz="1600" b="1" dirty="0">
                    <a:solidFill>
                      <a:srgbClr val="000000"/>
                    </a:solidFill>
                  </a:rPr>
                  <a:t>  A</a:t>
                </a:r>
              </a:p>
            </p:txBody>
          </p:sp>
        </p:grpSp>
        <p:sp>
          <p:nvSpPr>
            <p:cNvPr id="53" name="AutoShape 35"/>
            <p:cNvSpPr>
              <a:spLocks noChangeArrowheads="1"/>
            </p:cNvSpPr>
            <p:nvPr/>
          </p:nvSpPr>
          <p:spPr bwMode="auto">
            <a:xfrm>
              <a:off x="717376" y="936073"/>
              <a:ext cx="263916" cy="266669"/>
            </a:xfrm>
            <a:prstGeom prst="diamond">
              <a:avLst/>
            </a:prstGeom>
            <a:solidFill>
              <a:srgbClr val="FFFF00"/>
            </a:solidFill>
            <a:ln w="12700">
              <a:solidFill>
                <a:sysClr val="windowText" lastClr="000000"/>
              </a:solidFill>
              <a:miter lim="800000"/>
              <a:headEnd type="none" w="sm" len="sm"/>
              <a:tailEnd type="none" w="sm" len="sm"/>
            </a:ln>
          </p:spPr>
          <p:txBody>
            <a:bodyPr wrap="none" anchor="ctr"/>
            <a:lstStyle/>
            <a:p>
              <a:pPr defTabSz="666140" eaLnBrk="0" fontAlgn="base" hangingPunct="0">
                <a:spcBef>
                  <a:spcPct val="0"/>
                </a:spcBef>
                <a:spcAft>
                  <a:spcPct val="0"/>
                </a:spcAft>
                <a:defRPr/>
              </a:pPr>
              <a:endParaRPr lang="en-US" sz="1300" b="1" kern="0">
                <a:solidFill>
                  <a:prstClr val="black"/>
                </a:solidFill>
                <a:latin typeface="Calibri"/>
              </a:endParaRPr>
            </a:p>
          </p:txBody>
        </p:sp>
        <p:grpSp>
          <p:nvGrpSpPr>
            <p:cNvPr id="54" name="Group 53"/>
            <p:cNvGrpSpPr/>
            <p:nvPr/>
          </p:nvGrpSpPr>
          <p:grpSpPr>
            <a:xfrm>
              <a:off x="626340" y="1237080"/>
              <a:ext cx="405881" cy="376059"/>
              <a:chOff x="626340" y="1237080"/>
              <a:chExt cx="405881" cy="376059"/>
            </a:xfrm>
          </p:grpSpPr>
          <p:sp>
            <p:nvSpPr>
              <p:cNvPr id="58" name="Flowchart: Document 57"/>
              <p:cNvSpPr/>
              <p:nvPr/>
            </p:nvSpPr>
            <p:spPr bwMode="auto">
              <a:xfrm>
                <a:off x="690113" y="1237080"/>
                <a:ext cx="284499" cy="376059"/>
              </a:xfrm>
              <a:prstGeom prst="flowChartDocument">
                <a:avLst/>
              </a:prstGeom>
              <a:solidFill>
                <a:schemeClr val="bg1"/>
              </a:solidFill>
              <a:ln w="1270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i="1">
                  <a:solidFill>
                    <a:srgbClr val="000000"/>
                  </a:solidFill>
                  <a:latin typeface="Arial Narrow" pitchFamily="34" charset="0"/>
                </a:endParaRPr>
              </a:p>
            </p:txBody>
          </p:sp>
          <p:sp>
            <p:nvSpPr>
              <p:cNvPr id="59" name="TextBox 58"/>
              <p:cNvSpPr txBox="1"/>
              <p:nvPr/>
            </p:nvSpPr>
            <p:spPr>
              <a:xfrm>
                <a:off x="626340" y="1247129"/>
                <a:ext cx="405881"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000000"/>
                    </a:solidFill>
                    <a:latin typeface="Calibri" panose="020F0502020204030204" pitchFamily="34" charset="0"/>
                  </a:rPr>
                  <a:t>ICD</a:t>
                </a:r>
              </a:p>
            </p:txBody>
          </p:sp>
        </p:grpSp>
        <p:grpSp>
          <p:nvGrpSpPr>
            <p:cNvPr id="55" name="Group 54"/>
            <p:cNvGrpSpPr/>
            <p:nvPr/>
          </p:nvGrpSpPr>
          <p:grpSpPr>
            <a:xfrm>
              <a:off x="2006949" y="1236082"/>
              <a:ext cx="291235" cy="468659"/>
              <a:chOff x="559866" y="2273107"/>
              <a:chExt cx="291235" cy="468659"/>
            </a:xfrm>
          </p:grpSpPr>
          <p:sp>
            <p:nvSpPr>
              <p:cNvPr id="56" name="Flowchart: Document 55"/>
              <p:cNvSpPr/>
              <p:nvPr/>
            </p:nvSpPr>
            <p:spPr bwMode="auto">
              <a:xfrm>
                <a:off x="582282" y="2279466"/>
                <a:ext cx="254479" cy="462300"/>
              </a:xfrm>
              <a:prstGeom prst="flowChartDocument">
                <a:avLst/>
              </a:prstGeom>
              <a:solidFill>
                <a:schemeClr val="bg1"/>
              </a:solidFill>
              <a:ln w="1270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i="1">
                  <a:solidFill>
                    <a:srgbClr val="000000"/>
                  </a:solidFill>
                  <a:latin typeface="Arial Narrow" pitchFamily="34" charset="0"/>
                </a:endParaRPr>
              </a:p>
            </p:txBody>
          </p:sp>
          <p:sp>
            <p:nvSpPr>
              <p:cNvPr id="57" name="TextBox 56"/>
              <p:cNvSpPr txBox="1"/>
              <p:nvPr/>
            </p:nvSpPr>
            <p:spPr>
              <a:xfrm>
                <a:off x="559866" y="2273107"/>
                <a:ext cx="291235" cy="455124"/>
              </a:xfrm>
              <a:prstGeom prst="rect">
                <a:avLst/>
              </a:prstGeom>
              <a:noFill/>
            </p:spPr>
            <p:txBody>
              <a:bodyPr wrap="none" rtlCol="0">
                <a:spAutoFit/>
              </a:bodyPr>
              <a:lstStyle/>
              <a:p>
                <a:pPr algn="ctr" eaLnBrk="0" fontAlgn="base" hangingPunct="0">
                  <a:spcBef>
                    <a:spcPct val="0"/>
                  </a:spcBef>
                  <a:spcAft>
                    <a:spcPct val="0"/>
                  </a:spcAft>
                </a:pPr>
                <a:endParaRPr lang="en-US" sz="900" b="1" dirty="0">
                  <a:solidFill>
                    <a:srgbClr val="000000"/>
                  </a:solidFill>
                  <a:latin typeface="Calibri" panose="020F0502020204030204" pitchFamily="34" charset="0"/>
                </a:endParaRPr>
              </a:p>
              <a:p>
                <a:pPr algn="ctr" eaLnBrk="0" fontAlgn="base" hangingPunct="0">
                  <a:spcBef>
                    <a:spcPct val="0"/>
                  </a:spcBef>
                  <a:spcAft>
                    <a:spcPct val="0"/>
                  </a:spcAft>
                </a:pPr>
                <a:r>
                  <a:rPr lang="en-US" sz="900" b="1" dirty="0">
                    <a:solidFill>
                      <a:srgbClr val="000000"/>
                    </a:solidFill>
                    <a:latin typeface="Calibri" panose="020F0502020204030204" pitchFamily="34" charset="0"/>
                  </a:rPr>
                  <a:t>Draft</a:t>
                </a:r>
              </a:p>
              <a:p>
                <a:pPr algn="ctr" eaLnBrk="0" fontAlgn="base" hangingPunct="0">
                  <a:spcBef>
                    <a:spcPct val="0"/>
                  </a:spcBef>
                  <a:spcAft>
                    <a:spcPct val="0"/>
                  </a:spcAft>
                </a:pPr>
                <a:r>
                  <a:rPr lang="en-US" sz="1050" b="1" dirty="0">
                    <a:solidFill>
                      <a:srgbClr val="000000"/>
                    </a:solidFill>
                    <a:latin typeface="Calibri" panose="020F0502020204030204" pitchFamily="34" charset="0"/>
                  </a:rPr>
                  <a:t>CDD</a:t>
                </a:r>
              </a:p>
            </p:txBody>
          </p:sp>
        </p:grpSp>
      </p:gr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303283" cy="709761"/>
          </a:xfrm>
          <a:prstGeom prst="rect">
            <a:avLst/>
          </a:prstGeom>
        </p:spPr>
      </p:pic>
      <p:grpSp>
        <p:nvGrpSpPr>
          <p:cNvPr id="26" name="Group 25"/>
          <p:cNvGrpSpPr/>
          <p:nvPr/>
        </p:nvGrpSpPr>
        <p:grpSpPr>
          <a:xfrm>
            <a:off x="8495953" y="5595009"/>
            <a:ext cx="588119" cy="555765"/>
            <a:chOff x="8495953" y="6173511"/>
            <a:chExt cx="588119" cy="555765"/>
          </a:xfrm>
        </p:grpSpPr>
        <p:sp>
          <p:nvSpPr>
            <p:cNvPr id="27" name="Right Arrow 26">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hlinkClick r:id="rId5"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29" name="Group 28"/>
          <p:cNvGrpSpPr/>
          <p:nvPr/>
        </p:nvGrpSpPr>
        <p:grpSpPr>
          <a:xfrm>
            <a:off x="8407151" y="6228894"/>
            <a:ext cx="802977" cy="535497"/>
            <a:chOff x="8407151" y="6228894"/>
            <a:chExt cx="802977" cy="535497"/>
          </a:xfrm>
        </p:grpSpPr>
        <p:sp>
          <p:nvSpPr>
            <p:cNvPr id="30" name="Right Arrow 29">
              <a:hlinkClick r:id="rId6"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33" name="TextBox 32"/>
          <p:cNvSpPr txBox="1"/>
          <p:nvPr/>
        </p:nvSpPr>
        <p:spPr>
          <a:xfrm>
            <a:off x="3274451" y="6575898"/>
            <a:ext cx="2573140" cy="261610"/>
          </a:xfrm>
          <a:prstGeom prst="rect">
            <a:avLst/>
          </a:prstGeom>
          <a:noFill/>
        </p:spPr>
        <p:txBody>
          <a:bodyPr wrap="none" rtlCol="0">
            <a:spAutoFit/>
          </a:bodyPr>
          <a:lstStyle/>
          <a:p>
            <a:r>
              <a:rPr lang="en-US" sz="1100" b="1" dirty="0"/>
              <a:t>PMT352B – DSS Seminar </a:t>
            </a:r>
            <a:r>
              <a:rPr lang="en-US" sz="1100" b="1" dirty="0" err="1"/>
              <a:t>Ver</a:t>
            </a:r>
            <a:r>
              <a:rPr lang="en-US" sz="1100" b="1" dirty="0"/>
              <a:t> 4.9  1.05.17</a:t>
            </a:r>
          </a:p>
        </p:txBody>
      </p:sp>
    </p:spTree>
    <p:custDataLst>
      <p:tags r:id="rId1"/>
    </p:custDataLst>
    <p:extLst>
      <p:ext uri="{BB962C8B-B14F-4D97-AF65-F5344CB8AC3E}">
        <p14:creationId xmlns:p14="http://schemas.microsoft.com/office/powerpoint/2010/main" val="329118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174536" y="743160"/>
            <a:ext cx="8754860" cy="2616101"/>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defRPr/>
            </a:pPr>
            <a:r>
              <a:rPr lang="en-US" b="1" dirty="0"/>
              <a:t>The </a:t>
            </a:r>
            <a:r>
              <a:rPr lang="en-US" b="1" u="sng" dirty="0">
                <a:solidFill>
                  <a:srgbClr val="0000FF"/>
                </a:solidFill>
              </a:rPr>
              <a:t>Cybersecurity Strategy</a:t>
            </a:r>
            <a:r>
              <a:rPr lang="en-US" b="1" dirty="0">
                <a:solidFill>
                  <a:srgbClr val="0000FF"/>
                </a:solidFill>
              </a:rPr>
              <a:t> </a:t>
            </a:r>
            <a:r>
              <a:rPr lang="en-US" b="1" dirty="0"/>
              <a:t>(CS) is “</a:t>
            </a:r>
            <a:r>
              <a:rPr lang="en-US" b="1" i="1" dirty="0"/>
              <a:t>STATUTORY for mission critical or mission essential IT systems.  Regulatory for all…programs containing IT</a:t>
            </a:r>
            <a:r>
              <a:rPr lang="en-US" b="1" dirty="0"/>
              <a:t>” –  Also an appendix to the </a:t>
            </a:r>
            <a:r>
              <a:rPr lang="en-US" b="1" dirty="0">
                <a:solidFill>
                  <a:srgbClr val="0000FF"/>
                </a:solidFill>
              </a:rPr>
              <a:t>PPP</a:t>
            </a:r>
          </a:p>
          <a:p>
            <a:pPr marL="742950" lvl="1" indent="-285750">
              <a:spcBef>
                <a:spcPts val="300"/>
              </a:spcBef>
              <a:spcAft>
                <a:spcPts val="300"/>
              </a:spcAft>
              <a:buFont typeface="Arial" panose="020B0604020202020204" pitchFamily="34" charset="0"/>
              <a:buChar char="•"/>
              <a:defRPr/>
            </a:pPr>
            <a:r>
              <a:rPr lang="en-US" b="1" dirty="0"/>
              <a:t>“</a:t>
            </a:r>
            <a:r>
              <a:rPr lang="en-US" b="1" i="1" dirty="0"/>
              <a:t>The DoD Chief Information Officer (DoD CIO) is approval authority for ACAT ID/IA programs; the Component CIO is approval authority for all other ACATs</a:t>
            </a:r>
            <a:r>
              <a:rPr lang="en-US" b="1" dirty="0"/>
              <a:t>.”</a:t>
            </a:r>
          </a:p>
          <a:p>
            <a:pPr marL="285750" indent="-285750">
              <a:spcBef>
                <a:spcPts val="300"/>
              </a:spcBef>
              <a:spcAft>
                <a:spcPts val="300"/>
              </a:spcAft>
              <a:buFont typeface="Arial" panose="020B0604020202020204" pitchFamily="34" charset="0"/>
              <a:buChar char="•"/>
              <a:defRPr/>
            </a:pPr>
            <a:r>
              <a:rPr lang="en-US" b="1" dirty="0"/>
              <a:t>The </a:t>
            </a:r>
            <a:r>
              <a:rPr lang="en-US" b="1" u="sng" dirty="0">
                <a:solidFill>
                  <a:srgbClr val="0000FF"/>
                </a:solidFill>
              </a:rPr>
              <a:t>Risk Management Framework (RMF) Security Plan (SP)</a:t>
            </a:r>
            <a:r>
              <a:rPr lang="en-US" b="1" dirty="0"/>
              <a:t>, signed/approved by the assigned Authorizing Official (AO), is also required at MS A</a:t>
            </a:r>
          </a:p>
          <a:p>
            <a:pPr marL="285750" indent="-285750">
              <a:spcBef>
                <a:spcPts val="300"/>
              </a:spcBef>
              <a:spcAft>
                <a:spcPts val="300"/>
              </a:spcAft>
              <a:buFont typeface="Arial" panose="020B0604020202020204" pitchFamily="34" charset="0"/>
              <a:buChar char="•"/>
              <a:defRPr/>
            </a:pPr>
            <a:r>
              <a:rPr lang="en-US" b="1" dirty="0"/>
              <a:t>The </a:t>
            </a:r>
            <a:r>
              <a:rPr lang="en-US" b="1" u="sng" dirty="0"/>
              <a:t>PPP</a:t>
            </a:r>
            <a:r>
              <a:rPr lang="en-US" b="1" dirty="0"/>
              <a:t>, </a:t>
            </a:r>
            <a:r>
              <a:rPr lang="en-US" b="1" u="sng" dirty="0"/>
              <a:t>Cybersecurity Strategy</a:t>
            </a:r>
            <a:r>
              <a:rPr lang="en-US" b="1" dirty="0"/>
              <a:t> and </a:t>
            </a:r>
            <a:r>
              <a:rPr lang="en-US" b="1" u="sng" dirty="0"/>
              <a:t>Security Plan</a:t>
            </a:r>
            <a:r>
              <a:rPr lang="en-US" b="1" dirty="0"/>
              <a:t> will help guide Cybersecurity Testing</a:t>
            </a:r>
          </a:p>
          <a:p>
            <a:pPr marL="742950" lvl="1" indent="-285750">
              <a:spcBef>
                <a:spcPts val="300"/>
              </a:spcBef>
              <a:spcAft>
                <a:spcPts val="300"/>
              </a:spcAft>
              <a:buFont typeface="Arial" panose="020B0604020202020204" pitchFamily="34" charset="0"/>
              <a:buChar char="•"/>
              <a:defRPr/>
            </a:pPr>
            <a:r>
              <a:rPr lang="en-US" b="1" dirty="0"/>
              <a:t>Also supports the IATT (for DT&amp;E events) and ATO (for OT) approved by the AO</a:t>
            </a:r>
            <a:endParaRPr lang="en-US" sz="1800" b="1" dirty="0">
              <a:solidFill>
                <a:schemeClr val="tx1"/>
              </a:solidFill>
            </a:endParaRPr>
          </a:p>
        </p:txBody>
      </p:sp>
      <p:sp>
        <p:nvSpPr>
          <p:cNvPr id="66" name="Rectangle 2"/>
          <p:cNvSpPr txBox="1">
            <a:spLocks noChangeArrowheads="1"/>
          </p:cNvSpPr>
          <p:nvPr/>
        </p:nvSpPr>
        <p:spPr>
          <a:xfrm>
            <a:off x="1082348" y="4664"/>
            <a:ext cx="6985314" cy="551555"/>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pPr>
              <a:spcBef>
                <a:spcPts val="600"/>
              </a:spcBef>
              <a:spcAft>
                <a:spcPts val="600"/>
              </a:spcAft>
              <a:defRPr/>
            </a:pPr>
            <a:r>
              <a:rPr lang="en-US" sz="3600" dirty="0">
                <a:solidFill>
                  <a:schemeClr val="tx1"/>
                </a:solidFill>
                <a:latin typeface="Calibri" panose="020F0502020204030204" pitchFamily="34" charset="0"/>
              </a:rPr>
              <a:t>Key Cybersecurity T&amp;E Documents</a:t>
            </a:r>
          </a:p>
        </p:txBody>
      </p:sp>
      <p:sp>
        <p:nvSpPr>
          <p:cNvPr id="90" name="TextBox 89"/>
          <p:cNvSpPr txBox="1"/>
          <p:nvPr/>
        </p:nvSpPr>
        <p:spPr>
          <a:xfrm>
            <a:off x="485775" y="6002690"/>
            <a:ext cx="7669180" cy="579646"/>
          </a:xfrm>
          <a:prstGeom prst="rect">
            <a:avLst/>
          </a:prstGeom>
          <a:noFill/>
        </p:spPr>
        <p:txBody>
          <a:bodyPr wrap="square">
            <a:spAutoFit/>
          </a:bodyPr>
          <a:lstStyle/>
          <a:p>
            <a:pPr marL="285750" indent="-285750">
              <a:lnSpc>
                <a:spcPts val="1600"/>
              </a:lnSpc>
              <a:spcBef>
                <a:spcPts val="300"/>
              </a:spcBef>
              <a:spcAft>
                <a:spcPts val="300"/>
              </a:spcAft>
              <a:buFont typeface="Arial" panose="020B0604020202020204" pitchFamily="34" charset="0"/>
              <a:buChar char="•"/>
              <a:defRPr/>
            </a:pPr>
            <a:r>
              <a:rPr lang="en-US" b="1" dirty="0"/>
              <a:t>Ref DoDI 5000.02, Jan 2015, Table 2, for the Cybersecurity Strategy and PPP</a:t>
            </a:r>
          </a:p>
          <a:p>
            <a:pPr marL="285750" indent="-285750">
              <a:lnSpc>
                <a:spcPts val="1600"/>
              </a:lnSpc>
              <a:spcBef>
                <a:spcPts val="300"/>
              </a:spcBef>
              <a:spcAft>
                <a:spcPts val="300"/>
              </a:spcAft>
              <a:buFont typeface="Arial" panose="020B0604020202020204" pitchFamily="34" charset="0"/>
              <a:buChar char="•"/>
              <a:defRPr/>
            </a:pPr>
            <a:r>
              <a:rPr lang="en-US" b="1" dirty="0"/>
              <a:t>Ref DoDI 5000.02 and DoD Instruction 8510.01, for the RMF Security Plan</a:t>
            </a:r>
            <a:endParaRPr lang="en-US" sz="1800" b="1" dirty="0">
              <a:solidFill>
                <a:schemeClr val="tx1"/>
              </a:solidFill>
            </a:endParaRPr>
          </a:p>
        </p:txBody>
      </p:sp>
      <p:grpSp>
        <p:nvGrpSpPr>
          <p:cNvPr id="3" name="Group 2"/>
          <p:cNvGrpSpPr/>
          <p:nvPr/>
        </p:nvGrpSpPr>
        <p:grpSpPr>
          <a:xfrm>
            <a:off x="413233" y="3495844"/>
            <a:ext cx="8028289" cy="2422843"/>
            <a:chOff x="413233" y="3794430"/>
            <a:chExt cx="8028289" cy="2422843"/>
          </a:xfrm>
        </p:grpSpPr>
        <p:sp>
          <p:nvSpPr>
            <p:cNvPr id="75" name="AutoShape 53"/>
            <p:cNvSpPr>
              <a:spLocks noChangeArrowheads="1"/>
            </p:cNvSpPr>
            <p:nvPr/>
          </p:nvSpPr>
          <p:spPr bwMode="auto">
            <a:xfrm>
              <a:off x="1008888" y="3804120"/>
              <a:ext cx="673387" cy="472909"/>
            </a:xfrm>
            <a:prstGeom prst="foldedCorner">
              <a:avLst>
                <a:gd name="adj" fmla="val 23866"/>
              </a:avLst>
            </a:prstGeom>
            <a:solidFill>
              <a:srgbClr val="0000FF"/>
            </a:solidFill>
            <a:ln w="9525">
              <a:solidFill>
                <a:schemeClr val="tx1"/>
              </a:solidFill>
              <a:round/>
              <a:headEnd/>
              <a:tailEnd/>
            </a:ln>
          </p:spPr>
          <p:txBody>
            <a:bodyPr wrap="none" anchor="ctr"/>
            <a:lstStyle/>
            <a:p>
              <a:endParaRPr lang="en-US" sz="900" b="1" dirty="0">
                <a:solidFill>
                  <a:schemeClr val="bg1"/>
                </a:solidFill>
              </a:endParaRPr>
            </a:p>
            <a:p>
              <a:r>
                <a:rPr lang="en-US" sz="900" b="1" dirty="0">
                  <a:solidFill>
                    <a:schemeClr val="bg1"/>
                  </a:solidFill>
                </a:rPr>
                <a:t>Program</a:t>
              </a:r>
            </a:p>
            <a:p>
              <a:r>
                <a:rPr lang="en-US" sz="900" b="1" dirty="0">
                  <a:solidFill>
                    <a:schemeClr val="bg1"/>
                  </a:solidFill>
                </a:rPr>
                <a:t>Protection</a:t>
              </a:r>
            </a:p>
            <a:p>
              <a:r>
                <a:rPr lang="en-US" sz="900" b="1" dirty="0">
                  <a:solidFill>
                    <a:schemeClr val="bg1"/>
                  </a:solidFill>
                </a:rPr>
                <a:t>Plan </a:t>
              </a:r>
            </a:p>
          </p:txBody>
        </p:sp>
        <p:grpSp>
          <p:nvGrpSpPr>
            <p:cNvPr id="105" name="Group 104"/>
            <p:cNvGrpSpPr/>
            <p:nvPr/>
          </p:nvGrpSpPr>
          <p:grpSpPr>
            <a:xfrm>
              <a:off x="413233" y="3876426"/>
              <a:ext cx="8028289" cy="1759239"/>
              <a:chOff x="557896" y="1787699"/>
              <a:chExt cx="8028289" cy="1759239"/>
            </a:xfrm>
          </p:grpSpPr>
          <p:sp>
            <p:nvSpPr>
              <p:cNvPr id="108" name="Rectangle 67"/>
              <p:cNvSpPr>
                <a:spLocks noChangeArrowheads="1"/>
              </p:cNvSpPr>
              <p:nvPr/>
            </p:nvSpPr>
            <p:spPr bwMode="auto">
              <a:xfrm>
                <a:off x="5972488" y="2488634"/>
                <a:ext cx="1817963" cy="617141"/>
              </a:xfrm>
              <a:prstGeom prst="rect">
                <a:avLst/>
              </a:prstGeom>
              <a:gradFill>
                <a:gsLst>
                  <a:gs pos="85000">
                    <a:srgbClr val="CCFFCC"/>
                  </a:gs>
                  <a:gs pos="100000">
                    <a:srgbClr val="FFCC99"/>
                  </a:gs>
                </a:gsLst>
                <a:lin ang="10800000" scaled="1"/>
              </a:gradFill>
              <a:ln>
                <a:noFill/>
              </a:ln>
              <a:extLst/>
            </p:spPr>
            <p:txBody>
              <a:bodyPr wrap="none" anchor="ctr"/>
              <a:lstStyle/>
              <a:p>
                <a:endParaRPr lang="en-US" sz="2800" i="1" dirty="0">
                  <a:latin typeface="Arial Narrow" pitchFamily="34" charset="0"/>
                </a:endParaRPr>
              </a:p>
            </p:txBody>
          </p:sp>
          <p:sp>
            <p:nvSpPr>
              <p:cNvPr id="109" name="Rectangle 62"/>
              <p:cNvSpPr>
                <a:spLocks noChangeArrowheads="1"/>
              </p:cNvSpPr>
              <p:nvPr/>
            </p:nvSpPr>
            <p:spPr bwMode="auto">
              <a:xfrm>
                <a:off x="3795903" y="2484666"/>
                <a:ext cx="2250281" cy="62111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800" i="1" dirty="0">
                  <a:latin typeface="Arial Narrow" pitchFamily="34" charset="0"/>
                </a:endParaRPr>
              </a:p>
            </p:txBody>
          </p:sp>
          <p:sp>
            <p:nvSpPr>
              <p:cNvPr id="123" name="Rectangle 60"/>
              <p:cNvSpPr>
                <a:spLocks noChangeArrowheads="1"/>
              </p:cNvSpPr>
              <p:nvPr/>
            </p:nvSpPr>
            <p:spPr bwMode="auto">
              <a:xfrm>
                <a:off x="2386997" y="2488634"/>
                <a:ext cx="1428750" cy="617141"/>
              </a:xfrm>
              <a:prstGeom prst="rect">
                <a:avLst/>
              </a:prstGeom>
              <a:gradFill>
                <a:gsLst>
                  <a:gs pos="3000">
                    <a:srgbClr val="FFCC99"/>
                  </a:gs>
                  <a:gs pos="17000">
                    <a:srgbClr val="B9E8FF"/>
                  </a:gs>
                </a:gsLst>
                <a:lin ang="10800000" scaled="1"/>
              </a:gradFill>
              <a:ln>
                <a:noFill/>
              </a:ln>
              <a:extLst/>
            </p:spPr>
            <p:txBody>
              <a:bodyPr wrap="none" anchor="ctr"/>
              <a:lstStyle/>
              <a:p>
                <a:endParaRPr lang="en-US" sz="2800" i="1" dirty="0">
                  <a:latin typeface="Arial Narrow" pitchFamily="34" charset="0"/>
                </a:endParaRPr>
              </a:p>
            </p:txBody>
          </p:sp>
          <p:sp>
            <p:nvSpPr>
              <p:cNvPr id="124" name="Rectangle 83"/>
              <p:cNvSpPr>
                <a:spLocks noChangeArrowheads="1"/>
              </p:cNvSpPr>
              <p:nvPr/>
            </p:nvSpPr>
            <p:spPr bwMode="auto">
              <a:xfrm>
                <a:off x="809419" y="2488634"/>
                <a:ext cx="1686719" cy="61714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800" i="1" dirty="0">
                  <a:latin typeface="Arial Narrow" pitchFamily="34" charset="0"/>
                </a:endParaRPr>
              </a:p>
            </p:txBody>
          </p:sp>
          <p:cxnSp>
            <p:nvCxnSpPr>
              <p:cNvPr id="125" name="Straight Connector 124"/>
              <p:cNvCxnSpPr/>
              <p:nvPr/>
            </p:nvCxnSpPr>
            <p:spPr bwMode="auto">
              <a:xfrm>
                <a:off x="793545" y="2474304"/>
                <a:ext cx="0" cy="62948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6" name="Rectangle 74"/>
              <p:cNvSpPr>
                <a:spLocks noChangeArrowheads="1"/>
              </p:cNvSpPr>
              <p:nvPr/>
            </p:nvSpPr>
            <p:spPr bwMode="auto">
              <a:xfrm>
                <a:off x="7790451" y="2486651"/>
                <a:ext cx="715451" cy="617140"/>
              </a:xfrm>
              <a:prstGeom prst="rect">
                <a:avLst/>
              </a:prstGeom>
              <a:gradFill flip="none" rotWithShape="1">
                <a:gsLst>
                  <a:gs pos="0">
                    <a:schemeClr val="bg1">
                      <a:lumMod val="50000"/>
                    </a:schemeClr>
                  </a:gs>
                  <a:gs pos="41000">
                    <a:schemeClr val="bg1"/>
                  </a:gs>
                  <a:gs pos="100000">
                    <a:srgbClr val="CCFFCC"/>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800" i="1" dirty="0">
                  <a:latin typeface="Arial Narrow" pitchFamily="34" charset="0"/>
                </a:endParaRPr>
              </a:p>
            </p:txBody>
          </p:sp>
          <p:cxnSp>
            <p:nvCxnSpPr>
              <p:cNvPr id="127" name="Straight Connector 126"/>
              <p:cNvCxnSpPr/>
              <p:nvPr/>
            </p:nvCxnSpPr>
            <p:spPr bwMode="auto">
              <a:xfrm flipH="1">
                <a:off x="793545" y="3103791"/>
                <a:ext cx="770383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8" name="Text Box 11"/>
              <p:cNvSpPr txBox="1">
                <a:spLocks noChangeArrowheads="1"/>
              </p:cNvSpPr>
              <p:nvPr/>
            </p:nvSpPr>
            <p:spPr bwMode="auto">
              <a:xfrm>
                <a:off x="6391397" y="1809752"/>
                <a:ext cx="198040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t>Full Rate</a:t>
                </a:r>
              </a:p>
              <a:p>
                <a:pPr algn="ctr" eaLnBrk="1" hangingPunct="1">
                  <a:lnSpc>
                    <a:spcPct val="90000"/>
                  </a:lnSpc>
                </a:pPr>
                <a:r>
                  <a:rPr lang="en-US" sz="800" b="1" dirty="0"/>
                  <a:t>Production</a:t>
                </a:r>
              </a:p>
              <a:p>
                <a:pPr algn="ctr" eaLnBrk="1" hangingPunct="1">
                  <a:lnSpc>
                    <a:spcPct val="90000"/>
                  </a:lnSpc>
                </a:pPr>
                <a:r>
                  <a:rPr lang="en-US" sz="800" b="1" dirty="0"/>
                  <a:t>Decision Review</a:t>
                </a:r>
              </a:p>
            </p:txBody>
          </p:sp>
          <p:sp>
            <p:nvSpPr>
              <p:cNvPr id="129" name="Line 54"/>
              <p:cNvSpPr>
                <a:spLocks noChangeShapeType="1"/>
              </p:cNvSpPr>
              <p:nvPr/>
            </p:nvSpPr>
            <p:spPr bwMode="auto">
              <a:xfrm>
                <a:off x="7506477" y="2486651"/>
                <a:ext cx="484273" cy="617140"/>
              </a:xfrm>
              <a:prstGeom prst="line">
                <a:avLst/>
              </a:prstGeom>
              <a:noFill/>
              <a:ln w="19050">
                <a:solidFill>
                  <a:schemeClr val="tx1">
                    <a:lumMod val="50000"/>
                    <a:lumOff val="50000"/>
                  </a:schemeClr>
                </a:solidFill>
                <a:prstDash val="sysDash"/>
                <a:round/>
                <a:headEnd/>
                <a:tailEnd type="none" w="med" len="lg"/>
              </a:ln>
              <a:extLst>
                <a:ext uri="{909E8E84-426E-40DD-AFC4-6F175D3DCCD1}">
                  <a14:hiddenFill xmlns:a14="http://schemas.microsoft.com/office/drawing/2010/main">
                    <a:noFill/>
                  </a14:hiddenFill>
                </a:ext>
              </a:extLst>
            </p:spPr>
            <p:txBody>
              <a:bodyPr/>
              <a:lstStyle/>
              <a:p>
                <a:endParaRPr lang="en-US" dirty="0"/>
              </a:p>
            </p:txBody>
          </p:sp>
          <p:sp>
            <p:nvSpPr>
              <p:cNvPr id="130" name="Text Box 61"/>
              <p:cNvSpPr txBox="1">
                <a:spLocks noChangeArrowheads="1"/>
              </p:cNvSpPr>
              <p:nvPr/>
            </p:nvSpPr>
            <p:spPr bwMode="auto">
              <a:xfrm>
                <a:off x="2628700" y="2557669"/>
                <a:ext cx="10437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000" b="1" dirty="0"/>
                  <a:t>Technology Maturation &amp; Risk Reduction</a:t>
                </a:r>
              </a:p>
            </p:txBody>
          </p:sp>
          <p:sp>
            <p:nvSpPr>
              <p:cNvPr id="131" name="Text Box 66"/>
              <p:cNvSpPr txBox="1">
                <a:spLocks noChangeArrowheads="1"/>
              </p:cNvSpPr>
              <p:nvPr/>
            </p:nvSpPr>
            <p:spPr bwMode="auto">
              <a:xfrm>
                <a:off x="3954663" y="2526409"/>
                <a:ext cx="1357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80000"/>
                  </a:lnSpc>
                </a:pPr>
                <a:r>
                  <a:rPr lang="en-US" sz="1000" b="1" dirty="0"/>
                  <a:t>Engineering &amp; Manufacturing Development</a:t>
                </a:r>
              </a:p>
            </p:txBody>
          </p:sp>
          <p:sp>
            <p:nvSpPr>
              <p:cNvPr id="132" name="Text Box 73"/>
              <p:cNvSpPr txBox="1">
                <a:spLocks noChangeArrowheads="1"/>
              </p:cNvSpPr>
              <p:nvPr/>
            </p:nvSpPr>
            <p:spPr bwMode="auto">
              <a:xfrm>
                <a:off x="6135078" y="2598140"/>
                <a:ext cx="1603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000" b="1" dirty="0"/>
                  <a:t>Production and Deployment</a:t>
                </a:r>
              </a:p>
            </p:txBody>
          </p:sp>
          <p:sp>
            <p:nvSpPr>
              <p:cNvPr id="133" name="Text Box 76"/>
              <p:cNvSpPr txBox="1">
                <a:spLocks noChangeArrowheads="1"/>
              </p:cNvSpPr>
              <p:nvPr/>
            </p:nvSpPr>
            <p:spPr bwMode="auto">
              <a:xfrm>
                <a:off x="7893791" y="2647164"/>
                <a:ext cx="479259" cy="30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100" b="1" dirty="0"/>
                  <a:t>O&amp;S</a:t>
                </a:r>
              </a:p>
            </p:txBody>
          </p:sp>
          <p:sp>
            <p:nvSpPr>
              <p:cNvPr id="134" name="Line 82"/>
              <p:cNvSpPr>
                <a:spLocks noChangeShapeType="1"/>
              </p:cNvSpPr>
              <p:nvPr/>
            </p:nvSpPr>
            <p:spPr bwMode="auto">
              <a:xfrm>
                <a:off x="2499354" y="2477712"/>
                <a:ext cx="0" cy="625079"/>
              </a:xfrm>
              <a:prstGeom prst="line">
                <a:avLst/>
              </a:prstGeom>
              <a:noFill/>
              <a:ln w="19050">
                <a:solidFill>
                  <a:schemeClr val="tx1">
                    <a:lumMod val="50000"/>
                    <a:lumOff val="50000"/>
                  </a:schemeClr>
                </a:solidFill>
                <a:round/>
                <a:headEnd/>
                <a:tailEnd type="none" w="med" len="lg"/>
              </a:ln>
              <a:extLst>
                <a:ext uri="{909E8E84-426E-40DD-AFC4-6F175D3DCCD1}">
                  <a14:hiddenFill xmlns:a14="http://schemas.microsoft.com/office/drawing/2010/main">
                    <a:noFill/>
                  </a14:hiddenFill>
                </a:ext>
              </a:extLst>
            </p:spPr>
            <p:txBody>
              <a:bodyPr/>
              <a:lstStyle/>
              <a:p>
                <a:endParaRPr lang="en-US" dirty="0"/>
              </a:p>
            </p:txBody>
          </p:sp>
          <p:sp>
            <p:nvSpPr>
              <p:cNvPr id="135" name="AutoShape 120"/>
              <p:cNvSpPr>
                <a:spLocks noChangeAspect="1" noChangeArrowheads="1"/>
              </p:cNvSpPr>
              <p:nvPr/>
            </p:nvSpPr>
            <p:spPr bwMode="auto">
              <a:xfrm>
                <a:off x="2575513" y="3059805"/>
                <a:ext cx="293688" cy="295673"/>
              </a:xfrm>
              <a:prstGeom prst="diamond">
                <a:avLst/>
              </a:prstGeom>
              <a:solidFill>
                <a:srgbClr val="FFFF00">
                  <a:alpha val="98822"/>
                </a:srgbClr>
              </a:solidFill>
              <a:ln w="9525" algn="ctr">
                <a:solidFill>
                  <a:schemeClr val="tx1"/>
                </a:solidFill>
                <a:miter lim="800000"/>
                <a:headEnd/>
                <a:tailEnd/>
              </a:ln>
            </p:spPr>
            <p:txBody>
              <a:bodyPr wrap="none" anchor="ctr"/>
              <a:lstStyle/>
              <a:p>
                <a:endParaRPr lang="en-US" dirty="0"/>
              </a:p>
            </p:txBody>
          </p:sp>
          <p:sp>
            <p:nvSpPr>
              <p:cNvPr id="136" name="TextBox 135"/>
              <p:cNvSpPr txBox="1"/>
              <p:nvPr/>
            </p:nvSpPr>
            <p:spPr bwMode="auto">
              <a:xfrm>
                <a:off x="2403827" y="3293022"/>
                <a:ext cx="648891" cy="246221"/>
              </a:xfrm>
              <a:prstGeom prst="rect">
                <a:avLst/>
              </a:prstGeom>
              <a:noFill/>
            </p:spPr>
            <p:txBody>
              <a:bodyPr>
                <a:spAutoFit/>
              </a:bodyPr>
              <a:lstStyle/>
              <a:p>
                <a:pPr algn="ctr">
                  <a:defRPr/>
                </a:pPr>
                <a:r>
                  <a:rPr lang="en-US" sz="1000" b="1" dirty="0"/>
                  <a:t>SRR</a:t>
                </a:r>
              </a:p>
            </p:txBody>
          </p:sp>
          <p:sp>
            <p:nvSpPr>
              <p:cNvPr id="137" name="TextBox 136"/>
              <p:cNvSpPr txBox="1"/>
              <p:nvPr/>
            </p:nvSpPr>
            <p:spPr bwMode="auto">
              <a:xfrm>
                <a:off x="2805700" y="3293022"/>
                <a:ext cx="648890" cy="246221"/>
              </a:xfrm>
              <a:prstGeom prst="rect">
                <a:avLst/>
              </a:prstGeom>
              <a:noFill/>
            </p:spPr>
            <p:txBody>
              <a:bodyPr>
                <a:spAutoFit/>
              </a:bodyPr>
              <a:lstStyle/>
              <a:p>
                <a:pPr algn="ctr">
                  <a:defRPr/>
                </a:pPr>
                <a:r>
                  <a:rPr lang="en-US" sz="1000" b="1" dirty="0"/>
                  <a:t>SFR</a:t>
                </a:r>
              </a:p>
            </p:txBody>
          </p:sp>
          <p:sp>
            <p:nvSpPr>
              <p:cNvPr id="138" name="AutoShape 120"/>
              <p:cNvSpPr>
                <a:spLocks noChangeAspect="1" noChangeArrowheads="1"/>
              </p:cNvSpPr>
              <p:nvPr/>
            </p:nvSpPr>
            <p:spPr bwMode="auto">
              <a:xfrm>
                <a:off x="2982309" y="3059805"/>
                <a:ext cx="295673"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39" name="TextBox 138"/>
              <p:cNvSpPr txBox="1"/>
              <p:nvPr/>
            </p:nvSpPr>
            <p:spPr bwMode="auto">
              <a:xfrm>
                <a:off x="4203191" y="3293022"/>
                <a:ext cx="648890" cy="246221"/>
              </a:xfrm>
              <a:prstGeom prst="rect">
                <a:avLst/>
              </a:prstGeom>
              <a:noFill/>
            </p:spPr>
            <p:txBody>
              <a:bodyPr>
                <a:spAutoFit/>
              </a:bodyPr>
              <a:lstStyle/>
              <a:p>
                <a:pPr algn="ctr">
                  <a:defRPr/>
                </a:pPr>
                <a:r>
                  <a:rPr lang="en-US" sz="1000" b="1" dirty="0"/>
                  <a:t>CDR</a:t>
                </a:r>
              </a:p>
            </p:txBody>
          </p:sp>
          <p:sp>
            <p:nvSpPr>
              <p:cNvPr id="140" name="TextBox 139"/>
              <p:cNvSpPr txBox="1"/>
              <p:nvPr/>
            </p:nvSpPr>
            <p:spPr bwMode="auto">
              <a:xfrm>
                <a:off x="4742558" y="3293022"/>
                <a:ext cx="646906" cy="253916"/>
              </a:xfrm>
              <a:prstGeom prst="rect">
                <a:avLst/>
              </a:prstGeom>
              <a:noFill/>
            </p:spPr>
            <p:txBody>
              <a:bodyPr>
                <a:spAutoFit/>
              </a:bodyPr>
              <a:lstStyle/>
              <a:p>
                <a:pPr algn="ctr">
                  <a:defRPr/>
                </a:pPr>
                <a:r>
                  <a:rPr lang="en-US" sz="1000" b="1" dirty="0"/>
                  <a:t>TRR</a:t>
                </a:r>
              </a:p>
            </p:txBody>
          </p:sp>
          <p:sp>
            <p:nvSpPr>
              <p:cNvPr id="141" name="TextBox 140"/>
              <p:cNvSpPr txBox="1"/>
              <p:nvPr/>
            </p:nvSpPr>
            <p:spPr bwMode="auto">
              <a:xfrm>
                <a:off x="5463492" y="3293022"/>
                <a:ext cx="648890" cy="246221"/>
              </a:xfrm>
              <a:prstGeom prst="rect">
                <a:avLst/>
              </a:prstGeom>
              <a:noFill/>
            </p:spPr>
            <p:txBody>
              <a:bodyPr>
                <a:spAutoFit/>
              </a:bodyPr>
              <a:lstStyle/>
              <a:p>
                <a:pPr algn="ctr">
                  <a:defRPr/>
                </a:pPr>
                <a:r>
                  <a:rPr lang="en-US" sz="1000" b="1" dirty="0"/>
                  <a:t>SVR</a:t>
                </a:r>
              </a:p>
            </p:txBody>
          </p:sp>
          <p:sp>
            <p:nvSpPr>
              <p:cNvPr id="142" name="AutoShape 120"/>
              <p:cNvSpPr>
                <a:spLocks noChangeAspect="1" noChangeArrowheads="1"/>
              </p:cNvSpPr>
              <p:nvPr/>
            </p:nvSpPr>
            <p:spPr bwMode="auto">
              <a:xfrm>
                <a:off x="5632446" y="3059805"/>
                <a:ext cx="293688"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43" name="AutoShape 120"/>
              <p:cNvSpPr>
                <a:spLocks noChangeAspect="1" noChangeArrowheads="1"/>
              </p:cNvSpPr>
              <p:nvPr/>
            </p:nvSpPr>
            <p:spPr bwMode="auto">
              <a:xfrm>
                <a:off x="2172684" y="3059805"/>
                <a:ext cx="293688" cy="295671"/>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44" name="TextBox 143"/>
              <p:cNvSpPr txBox="1"/>
              <p:nvPr/>
            </p:nvSpPr>
            <p:spPr bwMode="auto">
              <a:xfrm>
                <a:off x="1995389" y="3293022"/>
                <a:ext cx="648890" cy="246221"/>
              </a:xfrm>
              <a:prstGeom prst="rect">
                <a:avLst/>
              </a:prstGeom>
              <a:noFill/>
            </p:spPr>
            <p:txBody>
              <a:bodyPr>
                <a:spAutoFit/>
              </a:bodyPr>
              <a:lstStyle/>
              <a:p>
                <a:pPr algn="ctr">
                  <a:defRPr/>
                </a:pPr>
                <a:r>
                  <a:rPr lang="en-US" sz="1000" b="1" dirty="0"/>
                  <a:t>ASR</a:t>
                </a:r>
              </a:p>
            </p:txBody>
          </p:sp>
          <p:sp>
            <p:nvSpPr>
              <p:cNvPr id="145" name="AutoShape 120"/>
              <p:cNvSpPr>
                <a:spLocks noChangeAspect="1" noChangeArrowheads="1"/>
              </p:cNvSpPr>
              <p:nvPr/>
            </p:nvSpPr>
            <p:spPr bwMode="auto">
              <a:xfrm>
                <a:off x="3420899" y="3059805"/>
                <a:ext cx="295673"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cxnSp>
            <p:nvCxnSpPr>
              <p:cNvPr id="146" name="Straight Connector 145"/>
              <p:cNvCxnSpPr/>
              <p:nvPr/>
            </p:nvCxnSpPr>
            <p:spPr bwMode="auto">
              <a:xfrm>
                <a:off x="5867484" y="2485673"/>
                <a:ext cx="504936" cy="618009"/>
              </a:xfrm>
              <a:prstGeom prst="line">
                <a:avLst/>
              </a:prstGeom>
              <a:solidFill>
                <a:schemeClr val="accent1"/>
              </a:solidFill>
              <a:ln w="19050" cap="flat" cmpd="sng" algn="ctr">
                <a:solidFill>
                  <a:schemeClr val="tx1">
                    <a:lumMod val="50000"/>
                    <a:lumOff val="50000"/>
                  </a:schemeClr>
                </a:solidFill>
                <a:prstDash val="sysDash"/>
                <a:round/>
                <a:headEnd type="none" w="med" len="med"/>
                <a:tailEnd type="none" w="med" len="med"/>
              </a:ln>
              <a:effectLst/>
            </p:spPr>
          </p:cxnSp>
          <p:cxnSp>
            <p:nvCxnSpPr>
              <p:cNvPr id="147" name="Straight Connector 146"/>
              <p:cNvCxnSpPr/>
              <p:nvPr/>
            </p:nvCxnSpPr>
            <p:spPr bwMode="auto">
              <a:xfrm>
                <a:off x="3601228" y="2488592"/>
                <a:ext cx="406011" cy="610437"/>
              </a:xfrm>
              <a:prstGeom prst="line">
                <a:avLst/>
              </a:prstGeom>
              <a:solidFill>
                <a:schemeClr val="accent1"/>
              </a:solidFill>
              <a:ln w="19050" cap="flat" cmpd="sng" algn="ctr">
                <a:solidFill>
                  <a:schemeClr val="tx1">
                    <a:lumMod val="50000"/>
                    <a:lumOff val="50000"/>
                  </a:schemeClr>
                </a:solidFill>
                <a:prstDash val="sysDash"/>
                <a:round/>
                <a:headEnd type="none" w="med" len="med"/>
                <a:tailEnd type="none" w="med" len="med"/>
              </a:ln>
              <a:effectLst/>
            </p:spPr>
          </p:cxnSp>
          <p:sp>
            <p:nvSpPr>
              <p:cNvPr id="148" name="Text Box 86"/>
              <p:cNvSpPr txBox="1">
                <a:spLocks noChangeArrowheads="1"/>
              </p:cNvSpPr>
              <p:nvPr/>
            </p:nvSpPr>
            <p:spPr bwMode="auto">
              <a:xfrm>
                <a:off x="1044923" y="2526409"/>
                <a:ext cx="866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000" b="1" dirty="0"/>
                  <a:t>   Materiel</a:t>
                </a:r>
              </a:p>
              <a:p>
                <a:pPr algn="ctr" eaLnBrk="1" hangingPunct="1">
                  <a:lnSpc>
                    <a:spcPct val="90000"/>
                  </a:lnSpc>
                </a:pPr>
                <a:r>
                  <a:rPr lang="en-US" sz="1000" b="1" dirty="0"/>
                  <a:t>   Solution</a:t>
                </a:r>
              </a:p>
              <a:p>
                <a:pPr algn="ctr" eaLnBrk="1" hangingPunct="1">
                  <a:lnSpc>
                    <a:spcPct val="90000"/>
                  </a:lnSpc>
                </a:pPr>
                <a:r>
                  <a:rPr lang="en-US" sz="1000" b="1" dirty="0"/>
                  <a:t>   Analysis</a:t>
                </a:r>
              </a:p>
            </p:txBody>
          </p:sp>
          <p:sp>
            <p:nvSpPr>
              <p:cNvPr id="149" name="Rectangle 55"/>
              <p:cNvSpPr>
                <a:spLocks noChangeArrowheads="1"/>
              </p:cNvSpPr>
              <p:nvPr/>
            </p:nvSpPr>
            <p:spPr bwMode="auto">
              <a:xfrm>
                <a:off x="8502841" y="2452916"/>
                <a:ext cx="83344" cy="692548"/>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type="none" w="med" len="lg"/>
                  </a14:hiddenLine>
                </a:ext>
              </a:extLst>
            </p:spPr>
            <p:txBody>
              <a:bodyPr wrap="none" anchor="ctr"/>
              <a:lstStyle/>
              <a:p>
                <a:endParaRPr lang="en-US" sz="2800" i="1" dirty="0">
                  <a:latin typeface="Arial Narrow" pitchFamily="34" charset="0"/>
                </a:endParaRPr>
              </a:p>
            </p:txBody>
          </p:sp>
          <p:sp>
            <p:nvSpPr>
              <p:cNvPr id="150" name="AutoShape 84"/>
              <p:cNvSpPr>
                <a:spLocks noChangeArrowheads="1"/>
              </p:cNvSpPr>
              <p:nvPr/>
            </p:nvSpPr>
            <p:spPr bwMode="auto">
              <a:xfrm>
                <a:off x="557896" y="2083383"/>
                <a:ext cx="458890" cy="390921"/>
              </a:xfrm>
              <a:prstGeom prst="diamond">
                <a:avLst/>
              </a:prstGeom>
              <a:solidFill>
                <a:srgbClr val="FFFF00"/>
              </a:solidFill>
              <a:ln w="9525">
                <a:solidFill>
                  <a:schemeClr val="tx1"/>
                </a:solidFill>
                <a:miter lim="800000"/>
                <a:headEnd/>
                <a:tailEnd/>
              </a:ln>
            </p:spPr>
            <p:txBody>
              <a:bodyPr wrap="none" lIns="0" tIns="0" rIns="0" bIns="0" anchor="ctr"/>
              <a:lstStyle/>
              <a:p>
                <a:pPr algn="ctr"/>
                <a:endParaRPr lang="en-US" sz="1200" b="1" dirty="0"/>
              </a:p>
            </p:txBody>
          </p:sp>
          <p:sp>
            <p:nvSpPr>
              <p:cNvPr id="151" name="Text Box 85"/>
              <p:cNvSpPr txBox="1">
                <a:spLocks noChangeArrowheads="1"/>
              </p:cNvSpPr>
              <p:nvPr/>
            </p:nvSpPr>
            <p:spPr bwMode="auto">
              <a:xfrm>
                <a:off x="588162" y="2223241"/>
                <a:ext cx="4107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1000" b="1" dirty="0"/>
                  <a:t>MDD</a:t>
                </a:r>
              </a:p>
            </p:txBody>
          </p:sp>
          <p:cxnSp>
            <p:nvCxnSpPr>
              <p:cNvPr id="152" name="Straight Connector 151"/>
              <p:cNvCxnSpPr/>
              <p:nvPr/>
            </p:nvCxnSpPr>
            <p:spPr bwMode="auto">
              <a:xfrm flipH="1" flipV="1">
                <a:off x="814626" y="2488591"/>
                <a:ext cx="7704908"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3" name="AutoShape 53"/>
              <p:cNvSpPr>
                <a:spLocks noChangeArrowheads="1"/>
              </p:cNvSpPr>
              <p:nvPr/>
            </p:nvSpPr>
            <p:spPr bwMode="auto">
              <a:xfrm>
                <a:off x="2252050" y="2590255"/>
                <a:ext cx="380658"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DRAFT</a:t>
                </a:r>
              </a:p>
              <a:p>
                <a:pPr algn="ctr"/>
                <a:r>
                  <a:rPr lang="en-US" sz="900" b="1" dirty="0"/>
                  <a:t>CDD</a:t>
                </a:r>
              </a:p>
            </p:txBody>
          </p:sp>
          <p:sp>
            <p:nvSpPr>
              <p:cNvPr id="154" name="AutoShape 53"/>
              <p:cNvSpPr>
                <a:spLocks noChangeArrowheads="1"/>
              </p:cNvSpPr>
              <p:nvPr/>
            </p:nvSpPr>
            <p:spPr bwMode="auto">
              <a:xfrm>
                <a:off x="1884850" y="2590255"/>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AOA</a:t>
                </a:r>
              </a:p>
            </p:txBody>
          </p:sp>
          <p:sp>
            <p:nvSpPr>
              <p:cNvPr id="155" name="AutoShape 53"/>
              <p:cNvSpPr>
                <a:spLocks noChangeArrowheads="1"/>
              </p:cNvSpPr>
              <p:nvPr/>
            </p:nvSpPr>
            <p:spPr bwMode="auto">
              <a:xfrm>
                <a:off x="3716572" y="2590255"/>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CDD</a:t>
                </a:r>
              </a:p>
            </p:txBody>
          </p:sp>
          <p:sp>
            <p:nvSpPr>
              <p:cNvPr id="156" name="AutoShape 53"/>
              <p:cNvSpPr>
                <a:spLocks noChangeArrowheads="1"/>
              </p:cNvSpPr>
              <p:nvPr/>
            </p:nvSpPr>
            <p:spPr bwMode="auto">
              <a:xfrm>
                <a:off x="5892981" y="2590255"/>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CPD</a:t>
                </a:r>
              </a:p>
            </p:txBody>
          </p:sp>
          <p:sp>
            <p:nvSpPr>
              <p:cNvPr id="159" name="Oval 158"/>
              <p:cNvSpPr/>
              <p:nvPr/>
            </p:nvSpPr>
            <p:spPr bwMode="auto">
              <a:xfrm>
                <a:off x="5299685" y="2894787"/>
                <a:ext cx="230361" cy="230361"/>
              </a:xfrm>
              <a:prstGeom prst="ellipse">
                <a:avLst/>
              </a:prstGeom>
              <a:solidFill>
                <a:srgbClr val="FFFF00"/>
              </a:solid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25000" dirty="0">
                  <a:ln>
                    <a:noFill/>
                  </a:ln>
                  <a:solidFill>
                    <a:schemeClr val="tx1"/>
                  </a:solidFill>
                  <a:effectLst/>
                  <a:latin typeface="Arial" charset="0"/>
                </a:endParaRPr>
              </a:p>
            </p:txBody>
          </p:sp>
          <p:sp>
            <p:nvSpPr>
              <p:cNvPr id="160" name="TextBox 159"/>
              <p:cNvSpPr txBox="1"/>
              <p:nvPr/>
            </p:nvSpPr>
            <p:spPr bwMode="auto">
              <a:xfrm>
                <a:off x="5093237" y="3271018"/>
                <a:ext cx="648890" cy="246221"/>
              </a:xfrm>
              <a:prstGeom prst="rect">
                <a:avLst/>
              </a:prstGeom>
              <a:noFill/>
            </p:spPr>
            <p:txBody>
              <a:bodyPr>
                <a:spAutoFit/>
              </a:bodyPr>
              <a:lstStyle/>
              <a:p>
                <a:pPr algn="ctr">
                  <a:defRPr/>
                </a:pPr>
                <a:endParaRPr lang="en-US" sz="1000" b="1" dirty="0"/>
              </a:p>
            </p:txBody>
          </p:sp>
          <p:sp>
            <p:nvSpPr>
              <p:cNvPr id="162" name="TextBox 161"/>
              <p:cNvSpPr txBox="1"/>
              <p:nvPr/>
            </p:nvSpPr>
            <p:spPr>
              <a:xfrm>
                <a:off x="6750824" y="3293022"/>
                <a:ext cx="575799" cy="246221"/>
              </a:xfrm>
              <a:prstGeom prst="rect">
                <a:avLst/>
              </a:prstGeom>
              <a:noFill/>
            </p:spPr>
            <p:txBody>
              <a:bodyPr wrap="none" rtlCol="0">
                <a:spAutoFit/>
              </a:bodyPr>
              <a:lstStyle/>
              <a:p>
                <a:r>
                  <a:rPr lang="en-US" sz="1000" b="1" dirty="0"/>
                  <a:t>IOT&amp;E</a:t>
                </a:r>
              </a:p>
            </p:txBody>
          </p:sp>
          <p:sp>
            <p:nvSpPr>
              <p:cNvPr id="164" name="AutoShape 120"/>
              <p:cNvSpPr>
                <a:spLocks noChangeAspect="1" noChangeArrowheads="1"/>
              </p:cNvSpPr>
              <p:nvPr/>
            </p:nvSpPr>
            <p:spPr bwMode="auto">
              <a:xfrm>
                <a:off x="6450371" y="3059805"/>
                <a:ext cx="293688" cy="295671"/>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65" name="TextBox 164"/>
              <p:cNvSpPr txBox="1"/>
              <p:nvPr/>
            </p:nvSpPr>
            <p:spPr bwMode="auto">
              <a:xfrm>
                <a:off x="6277256" y="3293022"/>
                <a:ext cx="646906" cy="253916"/>
              </a:xfrm>
              <a:prstGeom prst="rect">
                <a:avLst/>
              </a:prstGeom>
              <a:noFill/>
            </p:spPr>
            <p:txBody>
              <a:bodyPr>
                <a:spAutoFit/>
              </a:bodyPr>
              <a:lstStyle/>
              <a:p>
                <a:pPr algn="ctr">
                  <a:defRPr/>
                </a:pPr>
                <a:r>
                  <a:rPr lang="en-US" sz="1000" b="1" dirty="0"/>
                  <a:t>OTRR</a:t>
                </a:r>
              </a:p>
            </p:txBody>
          </p:sp>
          <p:sp>
            <p:nvSpPr>
              <p:cNvPr id="166" name="TextBox 165"/>
              <p:cNvSpPr txBox="1"/>
              <p:nvPr/>
            </p:nvSpPr>
            <p:spPr>
              <a:xfrm>
                <a:off x="5147400" y="3079636"/>
                <a:ext cx="534121" cy="400110"/>
              </a:xfrm>
              <a:prstGeom prst="rect">
                <a:avLst/>
              </a:prstGeom>
              <a:noFill/>
            </p:spPr>
            <p:txBody>
              <a:bodyPr wrap="none" rtlCol="0">
                <a:spAutoFit/>
              </a:bodyPr>
              <a:lstStyle/>
              <a:p>
                <a:r>
                  <a:rPr lang="en-US" sz="1000" b="1" dirty="0"/>
                  <a:t>DT&amp;E</a:t>
                </a:r>
              </a:p>
              <a:p>
                <a:r>
                  <a:rPr lang="en-US" sz="1000" b="1" dirty="0"/>
                  <a:t>Event</a:t>
                </a:r>
              </a:p>
            </p:txBody>
          </p:sp>
          <p:sp>
            <p:nvSpPr>
              <p:cNvPr id="169" name="AutoShape 120"/>
              <p:cNvSpPr>
                <a:spLocks noChangeAspect="1" noChangeArrowheads="1"/>
              </p:cNvSpPr>
              <p:nvPr/>
            </p:nvSpPr>
            <p:spPr bwMode="auto">
              <a:xfrm>
                <a:off x="3084570" y="2170080"/>
                <a:ext cx="295673" cy="295673"/>
              </a:xfrm>
              <a:prstGeom prst="diamond">
                <a:avLst/>
              </a:prstGeom>
              <a:noFill/>
              <a:ln w="9525" algn="ctr">
                <a:solidFill>
                  <a:schemeClr val="tx1"/>
                </a:solidFill>
                <a:miter lim="800000"/>
                <a:headEnd/>
                <a:tailEnd/>
              </a:ln>
            </p:spPr>
            <p:txBody>
              <a:bodyPr wrap="none" anchor="ctr"/>
              <a:lstStyle/>
              <a:p>
                <a:endParaRPr lang="en-US" dirty="0"/>
              </a:p>
            </p:txBody>
          </p:sp>
          <p:sp>
            <p:nvSpPr>
              <p:cNvPr id="170" name="Text Box 11"/>
              <p:cNvSpPr txBox="1">
                <a:spLocks noChangeArrowheads="1"/>
              </p:cNvSpPr>
              <p:nvPr/>
            </p:nvSpPr>
            <p:spPr bwMode="auto">
              <a:xfrm>
                <a:off x="2424874" y="1930306"/>
                <a:ext cx="808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t>CDD Validation </a:t>
                </a:r>
              </a:p>
            </p:txBody>
          </p:sp>
          <p:sp>
            <p:nvSpPr>
              <p:cNvPr id="171" name="AutoShape 120"/>
              <p:cNvSpPr>
                <a:spLocks noChangeAspect="1" noChangeArrowheads="1"/>
              </p:cNvSpPr>
              <p:nvPr/>
            </p:nvSpPr>
            <p:spPr bwMode="auto">
              <a:xfrm>
                <a:off x="3306754" y="2170080"/>
                <a:ext cx="295673"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72" name="Text Box 11"/>
              <p:cNvSpPr txBox="1">
                <a:spLocks noChangeArrowheads="1"/>
              </p:cNvSpPr>
              <p:nvPr/>
            </p:nvSpPr>
            <p:spPr bwMode="auto">
              <a:xfrm>
                <a:off x="3489111" y="1787699"/>
                <a:ext cx="80820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t>Dev RFP Release Decision</a:t>
                </a:r>
              </a:p>
            </p:txBody>
          </p:sp>
          <p:sp>
            <p:nvSpPr>
              <p:cNvPr id="173" name="Folded Corner 172"/>
              <p:cNvSpPr/>
              <p:nvPr/>
            </p:nvSpPr>
            <p:spPr bwMode="auto">
              <a:xfrm>
                <a:off x="1471373" y="2028039"/>
                <a:ext cx="435058" cy="400050"/>
              </a:xfrm>
              <a:prstGeom prst="foldedCorner">
                <a:avLst/>
              </a:prstGeom>
              <a:solidFill>
                <a:srgbClr val="0000FF"/>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ndParaRPr>
              </a:p>
            </p:txBody>
          </p:sp>
          <p:sp>
            <p:nvSpPr>
              <p:cNvPr id="175" name="AutoShape 120"/>
              <p:cNvSpPr>
                <a:spLocks noChangeAspect="1" noChangeArrowheads="1"/>
              </p:cNvSpPr>
              <p:nvPr/>
            </p:nvSpPr>
            <p:spPr bwMode="auto">
              <a:xfrm>
                <a:off x="4379801" y="3059805"/>
                <a:ext cx="295671"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76" name="AutoShape 120"/>
              <p:cNvSpPr>
                <a:spLocks noChangeAspect="1" noChangeArrowheads="1"/>
              </p:cNvSpPr>
              <p:nvPr/>
            </p:nvSpPr>
            <p:spPr bwMode="auto">
              <a:xfrm>
                <a:off x="4917476" y="3059805"/>
                <a:ext cx="293688" cy="295671"/>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79" name="TextBox 178"/>
              <p:cNvSpPr txBox="1"/>
              <p:nvPr/>
            </p:nvSpPr>
            <p:spPr bwMode="auto">
              <a:xfrm>
                <a:off x="3244322" y="3293022"/>
                <a:ext cx="648891" cy="246221"/>
              </a:xfrm>
              <a:prstGeom prst="rect">
                <a:avLst/>
              </a:prstGeom>
              <a:noFill/>
            </p:spPr>
            <p:txBody>
              <a:bodyPr>
                <a:spAutoFit/>
              </a:bodyPr>
              <a:lstStyle/>
              <a:p>
                <a:pPr algn="ctr">
                  <a:defRPr/>
                </a:pPr>
                <a:r>
                  <a:rPr lang="en-US" sz="1000" b="1" dirty="0"/>
                  <a:t>PDR</a:t>
                </a:r>
              </a:p>
            </p:txBody>
          </p:sp>
          <p:sp>
            <p:nvSpPr>
              <p:cNvPr id="182" name="AutoShape 120"/>
              <p:cNvSpPr>
                <a:spLocks noChangeAspect="1" noChangeArrowheads="1"/>
              </p:cNvSpPr>
              <p:nvPr/>
            </p:nvSpPr>
            <p:spPr bwMode="auto">
              <a:xfrm>
                <a:off x="7176167" y="2170074"/>
                <a:ext cx="295673" cy="295673"/>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sp>
            <p:nvSpPr>
              <p:cNvPr id="183" name="AutoShape 120"/>
              <p:cNvSpPr>
                <a:spLocks noChangeAspect="1" noChangeArrowheads="1"/>
              </p:cNvSpPr>
              <p:nvPr/>
            </p:nvSpPr>
            <p:spPr bwMode="auto">
              <a:xfrm>
                <a:off x="6865040" y="3059805"/>
                <a:ext cx="293688" cy="295671"/>
              </a:xfrm>
              <a:prstGeom prst="diamond">
                <a:avLst/>
              </a:prstGeom>
              <a:solidFill>
                <a:srgbClr val="FFFF00"/>
              </a:solidFill>
              <a:ln w="9525" algn="ctr">
                <a:solidFill>
                  <a:schemeClr val="tx1"/>
                </a:solidFill>
                <a:miter lim="800000"/>
                <a:headEnd/>
                <a:tailEnd/>
              </a:ln>
            </p:spPr>
            <p:txBody>
              <a:bodyPr wrap="none" anchor="ctr"/>
              <a:lstStyle/>
              <a:p>
                <a:endParaRPr lang="en-US" dirty="0"/>
              </a:p>
            </p:txBody>
          </p:sp>
          <p:cxnSp>
            <p:nvCxnSpPr>
              <p:cNvPr id="184" name="Straight Arrow Connector 183"/>
              <p:cNvCxnSpPr/>
              <p:nvPr/>
            </p:nvCxnSpPr>
            <p:spPr bwMode="auto">
              <a:xfrm>
                <a:off x="2982309" y="2170074"/>
                <a:ext cx="147836" cy="70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5" name="Straight Arrow Connector 184"/>
              <p:cNvCxnSpPr/>
              <p:nvPr/>
            </p:nvCxnSpPr>
            <p:spPr bwMode="auto">
              <a:xfrm flipH="1">
                <a:off x="3485971" y="2056929"/>
                <a:ext cx="187583" cy="1274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6" name="Isosceles Triangle 185"/>
              <p:cNvSpPr/>
              <p:nvPr/>
            </p:nvSpPr>
            <p:spPr bwMode="auto">
              <a:xfrm>
                <a:off x="2301251" y="2101886"/>
                <a:ext cx="393289" cy="360260"/>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8288" tIns="9144" rIns="9144"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dirty="0">
                    <a:ln>
                      <a:noFill/>
                    </a:ln>
                    <a:solidFill>
                      <a:schemeClr val="tx1"/>
                    </a:solidFill>
                    <a:effectLst/>
                    <a:latin typeface="+mj-lt"/>
                  </a:rPr>
                  <a:t>A</a:t>
                </a:r>
              </a:p>
            </p:txBody>
          </p:sp>
          <p:sp>
            <p:nvSpPr>
              <p:cNvPr id="187" name="Isosceles Triangle 186"/>
              <p:cNvSpPr/>
              <p:nvPr/>
            </p:nvSpPr>
            <p:spPr bwMode="auto">
              <a:xfrm>
                <a:off x="3599258" y="2101886"/>
                <a:ext cx="393289" cy="360260"/>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27432" tIns="9144" rIns="9144"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dirty="0">
                    <a:ln>
                      <a:noFill/>
                    </a:ln>
                    <a:solidFill>
                      <a:schemeClr val="tx1"/>
                    </a:solidFill>
                    <a:effectLst/>
                    <a:latin typeface="+mj-lt"/>
                  </a:rPr>
                  <a:t>B</a:t>
                </a:r>
              </a:p>
            </p:txBody>
          </p:sp>
          <p:sp>
            <p:nvSpPr>
              <p:cNvPr id="188" name="Isosceles Triangle 187"/>
              <p:cNvSpPr/>
              <p:nvPr/>
            </p:nvSpPr>
            <p:spPr bwMode="auto">
              <a:xfrm>
                <a:off x="5863879" y="2101886"/>
                <a:ext cx="393289" cy="360260"/>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18288" tIns="9144" rIns="9144"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dirty="0">
                    <a:ln>
                      <a:noFill/>
                    </a:ln>
                    <a:solidFill>
                      <a:schemeClr val="tx1"/>
                    </a:solidFill>
                    <a:effectLst/>
                    <a:latin typeface="+mj-lt"/>
                  </a:rPr>
                  <a:t>C</a:t>
                </a:r>
              </a:p>
            </p:txBody>
          </p:sp>
          <p:cxnSp>
            <p:nvCxnSpPr>
              <p:cNvPr id="189" name="Straight Connector 188"/>
              <p:cNvCxnSpPr/>
              <p:nvPr/>
            </p:nvCxnSpPr>
            <p:spPr bwMode="auto">
              <a:xfrm>
                <a:off x="8492249" y="2482930"/>
                <a:ext cx="10592" cy="6284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7" name="Folded Corner 176"/>
              <p:cNvSpPr/>
              <p:nvPr/>
            </p:nvSpPr>
            <p:spPr bwMode="auto">
              <a:xfrm>
                <a:off x="1968769" y="2026758"/>
                <a:ext cx="435058" cy="400050"/>
              </a:xfrm>
              <a:prstGeom prst="foldedCorner">
                <a:avLst/>
              </a:prstGeom>
              <a:solidFill>
                <a:srgbClr val="0000FF"/>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bg1"/>
                  </a:solidFill>
                  <a:effectLst/>
                  <a:latin typeface="Arial" charset="0"/>
                </a:endParaRPr>
              </a:p>
            </p:txBody>
          </p:sp>
          <p:sp>
            <p:nvSpPr>
              <p:cNvPr id="174" name="Text Box 11"/>
              <p:cNvSpPr txBox="1">
                <a:spLocks noChangeArrowheads="1"/>
              </p:cNvSpPr>
              <p:nvPr/>
            </p:nvSpPr>
            <p:spPr bwMode="auto">
              <a:xfrm>
                <a:off x="1385199" y="2049170"/>
                <a:ext cx="5930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solidFill>
                      <a:schemeClr val="bg1"/>
                    </a:solidFill>
                  </a:rPr>
                  <a:t>Cyber- security</a:t>
                </a:r>
              </a:p>
              <a:p>
                <a:pPr algn="ctr" eaLnBrk="1" hangingPunct="1">
                  <a:lnSpc>
                    <a:spcPct val="90000"/>
                  </a:lnSpc>
                </a:pPr>
                <a:r>
                  <a:rPr lang="en-US" sz="800" b="1" dirty="0">
                    <a:solidFill>
                      <a:schemeClr val="bg1"/>
                    </a:solidFill>
                  </a:rPr>
                  <a:t>Strategy </a:t>
                </a:r>
              </a:p>
            </p:txBody>
          </p:sp>
          <p:sp>
            <p:nvSpPr>
              <p:cNvPr id="178" name="Text Box 11"/>
              <p:cNvSpPr txBox="1">
                <a:spLocks noChangeArrowheads="1"/>
              </p:cNvSpPr>
              <p:nvPr/>
            </p:nvSpPr>
            <p:spPr bwMode="auto">
              <a:xfrm>
                <a:off x="1884850" y="2054378"/>
                <a:ext cx="5930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0000"/>
                  </a:lnSpc>
                </a:pPr>
                <a:r>
                  <a:rPr lang="en-US" sz="800" b="1" dirty="0">
                    <a:solidFill>
                      <a:schemeClr val="bg1"/>
                    </a:solidFill>
                  </a:rPr>
                  <a:t>RMF Security Plan</a:t>
                </a:r>
              </a:p>
            </p:txBody>
          </p:sp>
        </p:grpSp>
        <p:sp>
          <p:nvSpPr>
            <p:cNvPr id="69" name="AutoShape 53"/>
            <p:cNvSpPr>
              <a:spLocks noChangeArrowheads="1"/>
            </p:cNvSpPr>
            <p:nvPr/>
          </p:nvSpPr>
          <p:spPr bwMode="auto">
            <a:xfrm>
              <a:off x="2034422" y="5630341"/>
              <a:ext cx="327590" cy="397520"/>
            </a:xfrm>
            <a:prstGeom prst="foldedCorner">
              <a:avLst>
                <a:gd name="adj" fmla="val 23866"/>
              </a:avLst>
            </a:prstGeom>
            <a:solidFill>
              <a:schemeClr val="bg1"/>
            </a:solidFill>
            <a:ln w="9525">
              <a:solidFill>
                <a:schemeClr val="tx1"/>
              </a:solidFill>
              <a:round/>
              <a:headEnd/>
              <a:tailEnd/>
            </a:ln>
          </p:spPr>
          <p:txBody>
            <a:bodyPr wrap="none" anchor="ctr"/>
            <a:lstStyle/>
            <a:p>
              <a:pPr algn="ctr"/>
              <a:r>
                <a:rPr lang="en-US" sz="900" b="1" dirty="0"/>
                <a:t>MS A</a:t>
              </a:r>
            </a:p>
            <a:p>
              <a:pPr algn="ctr"/>
              <a:r>
                <a:rPr lang="en-US" sz="900" b="1" dirty="0"/>
                <a:t>TEMP</a:t>
              </a:r>
            </a:p>
          </p:txBody>
        </p:sp>
        <p:sp>
          <p:nvSpPr>
            <p:cNvPr id="70" name="AutoShape 53"/>
            <p:cNvSpPr>
              <a:spLocks noChangeArrowheads="1"/>
            </p:cNvSpPr>
            <p:nvPr/>
          </p:nvSpPr>
          <p:spPr bwMode="auto">
            <a:xfrm>
              <a:off x="2895600" y="5630341"/>
              <a:ext cx="327590" cy="397520"/>
            </a:xfrm>
            <a:prstGeom prst="foldedCorner">
              <a:avLst>
                <a:gd name="adj" fmla="val 23866"/>
              </a:avLst>
            </a:prstGeom>
            <a:solidFill>
              <a:schemeClr val="bg1"/>
            </a:solidFill>
            <a:ln w="9525">
              <a:solidFill>
                <a:schemeClr val="tx1"/>
              </a:solidFill>
              <a:round/>
              <a:headEnd/>
              <a:tailEnd/>
            </a:ln>
          </p:spPr>
          <p:txBody>
            <a:bodyPr wrap="none" anchor="ctr"/>
            <a:lstStyle/>
            <a:p>
              <a:pPr algn="ctr"/>
              <a:r>
                <a:rPr lang="en-US" sz="900" b="1" dirty="0"/>
                <a:t>Draft</a:t>
              </a:r>
            </a:p>
            <a:p>
              <a:pPr algn="ctr"/>
              <a:r>
                <a:rPr lang="en-US" sz="900" b="1" dirty="0"/>
                <a:t>TEMP</a:t>
              </a:r>
            </a:p>
          </p:txBody>
        </p:sp>
        <p:sp>
          <p:nvSpPr>
            <p:cNvPr id="71" name="AutoShape 53"/>
            <p:cNvSpPr>
              <a:spLocks noChangeArrowheads="1"/>
            </p:cNvSpPr>
            <p:nvPr/>
          </p:nvSpPr>
          <p:spPr bwMode="auto">
            <a:xfrm>
              <a:off x="3253810" y="5630341"/>
              <a:ext cx="327590" cy="397520"/>
            </a:xfrm>
            <a:prstGeom prst="foldedCorner">
              <a:avLst>
                <a:gd name="adj" fmla="val 23866"/>
              </a:avLst>
            </a:prstGeom>
            <a:solidFill>
              <a:schemeClr val="bg1"/>
            </a:solidFill>
            <a:ln w="9525">
              <a:solidFill>
                <a:schemeClr val="tx1"/>
              </a:solidFill>
              <a:round/>
              <a:headEnd/>
              <a:tailEnd/>
            </a:ln>
          </p:spPr>
          <p:txBody>
            <a:bodyPr wrap="none" anchor="ctr"/>
            <a:lstStyle/>
            <a:p>
              <a:pPr algn="ctr"/>
              <a:r>
                <a:rPr lang="en-US" sz="900" b="1" dirty="0"/>
                <a:t>MS B</a:t>
              </a:r>
            </a:p>
            <a:p>
              <a:pPr algn="ctr"/>
              <a:r>
                <a:rPr lang="en-US" sz="900" b="1" dirty="0"/>
                <a:t>TEMP</a:t>
              </a:r>
            </a:p>
          </p:txBody>
        </p:sp>
        <p:sp>
          <p:nvSpPr>
            <p:cNvPr id="72" name="AutoShape 53"/>
            <p:cNvSpPr>
              <a:spLocks noChangeArrowheads="1"/>
            </p:cNvSpPr>
            <p:nvPr/>
          </p:nvSpPr>
          <p:spPr bwMode="auto">
            <a:xfrm>
              <a:off x="5387410" y="5635157"/>
              <a:ext cx="327590" cy="397520"/>
            </a:xfrm>
            <a:prstGeom prst="foldedCorner">
              <a:avLst>
                <a:gd name="adj" fmla="val 23866"/>
              </a:avLst>
            </a:prstGeom>
            <a:solidFill>
              <a:schemeClr val="bg1"/>
            </a:solidFill>
            <a:ln w="9525">
              <a:solidFill>
                <a:schemeClr val="tx1"/>
              </a:solidFill>
              <a:round/>
              <a:headEnd/>
              <a:tailEnd/>
            </a:ln>
          </p:spPr>
          <p:txBody>
            <a:bodyPr wrap="none" anchor="ctr"/>
            <a:lstStyle/>
            <a:p>
              <a:pPr algn="ctr"/>
              <a:r>
                <a:rPr lang="en-US" sz="900" b="1" dirty="0"/>
                <a:t>MS C</a:t>
              </a:r>
            </a:p>
            <a:p>
              <a:pPr algn="ctr"/>
              <a:r>
                <a:rPr lang="en-US" sz="900" b="1" dirty="0"/>
                <a:t>TEMP</a:t>
              </a:r>
            </a:p>
          </p:txBody>
        </p:sp>
        <p:sp>
          <p:nvSpPr>
            <p:cNvPr id="2" name="Curved Right Arrow 1"/>
            <p:cNvSpPr/>
            <p:nvPr/>
          </p:nvSpPr>
          <p:spPr bwMode="auto">
            <a:xfrm rot="20003785">
              <a:off x="1017041" y="4066955"/>
              <a:ext cx="477239" cy="2150318"/>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77" name="Curved Right Arrow 76"/>
            <p:cNvSpPr/>
            <p:nvPr/>
          </p:nvSpPr>
          <p:spPr bwMode="auto">
            <a:xfrm rot="20003785">
              <a:off x="1223040" y="4448307"/>
              <a:ext cx="477239" cy="1667191"/>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87" name="Curved Right Arrow 86"/>
            <p:cNvSpPr/>
            <p:nvPr/>
          </p:nvSpPr>
          <p:spPr bwMode="auto">
            <a:xfrm rot="10395450" flipH="1" flipV="1">
              <a:off x="4951150" y="4320733"/>
              <a:ext cx="289078" cy="863374"/>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89" name="Curved Right Arrow 88"/>
            <p:cNvSpPr/>
            <p:nvPr/>
          </p:nvSpPr>
          <p:spPr bwMode="auto">
            <a:xfrm rot="8505242" flipH="1" flipV="1">
              <a:off x="5668762" y="4423620"/>
              <a:ext cx="289078" cy="1181784"/>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78" name="Curved Right Arrow 77"/>
            <p:cNvSpPr/>
            <p:nvPr/>
          </p:nvSpPr>
          <p:spPr bwMode="auto">
            <a:xfrm rot="21316546">
              <a:off x="1443598" y="4468218"/>
              <a:ext cx="477239" cy="1295329"/>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68" name="AutoShape 53"/>
            <p:cNvSpPr>
              <a:spLocks noChangeArrowheads="1"/>
            </p:cNvSpPr>
            <p:nvPr/>
          </p:nvSpPr>
          <p:spPr bwMode="auto">
            <a:xfrm>
              <a:off x="4876800" y="4217616"/>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IATT</a:t>
              </a:r>
            </a:p>
          </p:txBody>
        </p:sp>
        <p:sp>
          <p:nvSpPr>
            <p:cNvPr id="67" name="AutoShape 53"/>
            <p:cNvSpPr>
              <a:spLocks noChangeArrowheads="1"/>
            </p:cNvSpPr>
            <p:nvPr/>
          </p:nvSpPr>
          <p:spPr bwMode="auto">
            <a:xfrm>
              <a:off x="5422894" y="4217616"/>
              <a:ext cx="327590" cy="397520"/>
            </a:xfrm>
            <a:prstGeom prst="foldedCorner">
              <a:avLst>
                <a:gd name="adj" fmla="val 23866"/>
              </a:avLst>
            </a:prstGeom>
            <a:gradFill rotWithShape="1">
              <a:gsLst>
                <a:gs pos="0">
                  <a:srgbClr val="CCFFFF"/>
                </a:gs>
                <a:gs pos="100000">
                  <a:schemeClr val="bg1"/>
                </a:gs>
              </a:gsLst>
              <a:path path="rect">
                <a:fillToRect l="100000" t="100000"/>
              </a:path>
            </a:gradFill>
            <a:ln w="9525">
              <a:solidFill>
                <a:schemeClr val="tx1"/>
              </a:solidFill>
              <a:round/>
              <a:headEnd/>
              <a:tailEnd/>
            </a:ln>
          </p:spPr>
          <p:txBody>
            <a:bodyPr wrap="none" anchor="ctr"/>
            <a:lstStyle/>
            <a:p>
              <a:pPr algn="ctr"/>
              <a:r>
                <a:rPr lang="en-US" sz="900" b="1" dirty="0"/>
                <a:t>ATO</a:t>
              </a:r>
            </a:p>
          </p:txBody>
        </p:sp>
        <p:sp>
          <p:nvSpPr>
            <p:cNvPr id="80" name="Curved Right Arrow 79"/>
            <p:cNvSpPr/>
            <p:nvPr/>
          </p:nvSpPr>
          <p:spPr bwMode="auto">
            <a:xfrm rot="16393762" flipH="1">
              <a:off x="3353711" y="2578925"/>
              <a:ext cx="477239" cy="2908250"/>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sp>
          <p:nvSpPr>
            <p:cNvPr id="81" name="Curved Right Arrow 80"/>
            <p:cNvSpPr/>
            <p:nvPr/>
          </p:nvSpPr>
          <p:spPr bwMode="auto">
            <a:xfrm rot="16393762" flipH="1">
              <a:off x="3632893" y="2309154"/>
              <a:ext cx="477239" cy="3472442"/>
            </a:xfrm>
            <a:prstGeom prst="curvedRightArrow">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a:ln>
                  <a:noFill/>
                </a:ln>
                <a:solidFill>
                  <a:schemeClr val="bg1"/>
                </a:solidFill>
                <a:effectLst/>
                <a:latin typeface="Arial" charset="0"/>
              </a:endParaRPr>
            </a:p>
          </p:txBody>
        </p:sp>
      </p:grpSp>
      <p:sp>
        <p:nvSpPr>
          <p:cNvPr id="83" name="TextBox 82"/>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84" name="Group 83"/>
          <p:cNvGrpSpPr/>
          <p:nvPr/>
        </p:nvGrpSpPr>
        <p:grpSpPr>
          <a:xfrm>
            <a:off x="8495953" y="5595009"/>
            <a:ext cx="588119" cy="555765"/>
            <a:chOff x="8495953" y="6173511"/>
            <a:chExt cx="588119" cy="555765"/>
          </a:xfrm>
        </p:grpSpPr>
        <p:sp>
          <p:nvSpPr>
            <p:cNvPr id="85" name="Right Arrow 84">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88" name="Group 87"/>
          <p:cNvGrpSpPr/>
          <p:nvPr/>
        </p:nvGrpSpPr>
        <p:grpSpPr>
          <a:xfrm>
            <a:off x="8407151" y="6228894"/>
            <a:ext cx="802977" cy="535497"/>
            <a:chOff x="8407151" y="6228894"/>
            <a:chExt cx="802977" cy="535497"/>
          </a:xfrm>
        </p:grpSpPr>
        <p:sp>
          <p:nvSpPr>
            <p:cNvPr id="91" name="Right Arrow 90">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274716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3350893"/>
              </p:ext>
            </p:extLst>
          </p:nvPr>
        </p:nvGraphicFramePr>
        <p:xfrm>
          <a:off x="190500" y="844208"/>
          <a:ext cx="8839200" cy="5140452"/>
        </p:xfrm>
        <a:graphic>
          <a:graphicData uri="http://schemas.openxmlformats.org/drawingml/2006/table">
            <a:tbl>
              <a:tblPr firstRow="1" firstCol="1">
                <a:tableStyleId>{3C2FFA5D-87B4-456A-9821-1D502468CF0F}</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330200">
                <a:tc>
                  <a:txBody>
                    <a:bodyPr/>
                    <a:lstStyle/>
                    <a:p>
                      <a:pPr marL="0" marR="0" algn="ctr">
                        <a:lnSpc>
                          <a:spcPct val="115000"/>
                        </a:lnSpc>
                        <a:spcBef>
                          <a:spcPts val="300"/>
                        </a:spcBef>
                        <a:spcAft>
                          <a:spcPts val="300"/>
                        </a:spcAft>
                      </a:pPr>
                      <a:r>
                        <a:rPr lang="en-US" sz="1800" dirty="0">
                          <a:effectLst/>
                        </a:rPr>
                        <a:t>DIACAP role</a:t>
                      </a:r>
                      <a:br>
                        <a:rPr lang="en-US" sz="1800" dirty="0">
                          <a:effectLst/>
                        </a:rPr>
                      </a:br>
                      <a:r>
                        <a:rPr lang="en-US" sz="1800" dirty="0">
                          <a:effectLst/>
                        </a:rPr>
                        <a:t>DODI 8510.01, 2007</a:t>
                      </a:r>
                      <a:endParaRPr lang="en-US" sz="1800" dirty="0">
                        <a:effectLst/>
                        <a:latin typeface="Calibri" panose="020F0502020204030204" pitchFamily="34" charset="0"/>
                        <a:ea typeface="Calibri"/>
                        <a:cs typeface="Times New Roman"/>
                      </a:endParaRPr>
                    </a:p>
                  </a:txBody>
                  <a:tcPr marL="68580" marR="68580" marT="0" marB="0">
                    <a:lnR w="28575" cap="flat" cmpd="sng" algn="ctr">
                      <a:solidFill>
                        <a:schemeClr val="bg1"/>
                      </a:solidFill>
                      <a:prstDash val="solid"/>
                      <a:round/>
                      <a:headEnd type="none" w="med" len="med"/>
                      <a:tailEnd type="none" w="med" len="med"/>
                    </a:lnR>
                  </a:tcPr>
                </a:tc>
                <a:tc>
                  <a:txBody>
                    <a:bodyPr/>
                    <a:lstStyle/>
                    <a:p>
                      <a:pPr marL="0" marR="0" algn="ctr">
                        <a:lnSpc>
                          <a:spcPct val="115000"/>
                        </a:lnSpc>
                        <a:spcBef>
                          <a:spcPts val="300"/>
                        </a:spcBef>
                        <a:spcAft>
                          <a:spcPts val="300"/>
                        </a:spcAft>
                      </a:pPr>
                      <a:r>
                        <a:rPr lang="en-US" sz="1800" dirty="0">
                          <a:effectLst/>
                        </a:rPr>
                        <a:t>RMF role</a:t>
                      </a:r>
                      <a:br>
                        <a:rPr lang="en-US" sz="1800" dirty="0">
                          <a:effectLst/>
                        </a:rPr>
                      </a:br>
                      <a:r>
                        <a:rPr lang="en-US" sz="1800" dirty="0">
                          <a:effectLst/>
                        </a:rPr>
                        <a:t>DODI 8510.01 2014</a:t>
                      </a:r>
                      <a:endParaRPr lang="en-US" sz="1800" dirty="0">
                        <a:effectLst/>
                        <a:latin typeface="Calibri" panose="020F0502020204030204" pitchFamily="34" charset="0"/>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marL="0" marR="0" algn="ctr">
                        <a:lnSpc>
                          <a:spcPct val="100000"/>
                        </a:lnSpc>
                        <a:spcBef>
                          <a:spcPts val="300"/>
                        </a:spcBef>
                        <a:spcAft>
                          <a:spcPts val="300"/>
                        </a:spcAft>
                      </a:pPr>
                      <a:r>
                        <a:rPr lang="en-US" sz="1800" dirty="0">
                          <a:solidFill>
                            <a:schemeClr val="bg1"/>
                          </a:solidFill>
                          <a:effectLst/>
                          <a:latin typeface="+mn-lt"/>
                          <a:ea typeface="Calibri"/>
                          <a:cs typeface="Times New Roman"/>
                        </a:rPr>
                        <a:t>Responsibilities</a:t>
                      </a:r>
                    </a:p>
                    <a:p>
                      <a:pPr marL="0" marR="0" algn="ctr">
                        <a:lnSpc>
                          <a:spcPct val="100000"/>
                        </a:lnSpc>
                        <a:spcBef>
                          <a:spcPts val="300"/>
                        </a:spcBef>
                        <a:spcAft>
                          <a:spcPts val="300"/>
                        </a:spcAft>
                      </a:pPr>
                      <a:r>
                        <a:rPr lang="en-US" sz="1800" dirty="0">
                          <a:solidFill>
                            <a:schemeClr val="bg1"/>
                          </a:solidFill>
                          <a:effectLst/>
                          <a:latin typeface="+mn-lt"/>
                          <a:ea typeface="Calibri"/>
                          <a:cs typeface="Times New Roman"/>
                        </a:rPr>
                        <a:t>(Reference </a:t>
                      </a:r>
                      <a:r>
                        <a:rPr lang="en-US" sz="1800" dirty="0" err="1">
                          <a:solidFill>
                            <a:schemeClr val="bg1"/>
                          </a:solidFill>
                          <a:effectLst/>
                          <a:latin typeface="+mn-lt"/>
                          <a:ea typeface="Calibri"/>
                          <a:cs typeface="Times New Roman"/>
                        </a:rPr>
                        <a:t>DoDI</a:t>
                      </a:r>
                      <a:r>
                        <a:rPr lang="en-US" sz="1800" dirty="0">
                          <a:solidFill>
                            <a:schemeClr val="bg1"/>
                          </a:solidFill>
                          <a:effectLst/>
                          <a:latin typeface="+mn-lt"/>
                          <a:ea typeface="Calibri"/>
                          <a:cs typeface="Times New Roman"/>
                        </a:rPr>
                        <a:t> 8510.01 for a complete definition of roles</a:t>
                      </a:r>
                      <a:r>
                        <a:rPr lang="en-US" sz="1800" baseline="0" dirty="0">
                          <a:solidFill>
                            <a:schemeClr val="bg1"/>
                          </a:solidFill>
                          <a:effectLst/>
                          <a:latin typeface="+mn-lt"/>
                          <a:ea typeface="Calibri"/>
                          <a:cs typeface="Times New Roman"/>
                        </a:rPr>
                        <a:t> and responsibilities)</a:t>
                      </a:r>
                      <a:endParaRPr lang="en-US" sz="1800" dirty="0">
                        <a:solidFill>
                          <a:schemeClr val="bg1"/>
                        </a:solidFill>
                        <a:effectLst/>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62230">
                <a:tc>
                  <a:txBody>
                    <a:bodyPr/>
                    <a:lstStyle/>
                    <a:p>
                      <a:pPr marL="0" marR="0">
                        <a:lnSpc>
                          <a:spcPct val="115000"/>
                        </a:lnSpc>
                        <a:spcBef>
                          <a:spcPts val="300"/>
                        </a:spcBef>
                        <a:spcAft>
                          <a:spcPts val="300"/>
                        </a:spcAft>
                      </a:pPr>
                      <a:r>
                        <a:rPr lang="en-US" sz="1600" b="0" dirty="0">
                          <a:effectLst/>
                        </a:rPr>
                        <a:t>Designated Accrediting</a:t>
                      </a:r>
                      <a:r>
                        <a:rPr lang="en-US" sz="1600" b="0" baseline="0" dirty="0">
                          <a:effectLst/>
                        </a:rPr>
                        <a:t> </a:t>
                      </a:r>
                      <a:r>
                        <a:rPr lang="en-US" sz="1600" b="0" dirty="0">
                          <a:effectLst/>
                        </a:rPr>
                        <a:t>Authority  (DAA)</a:t>
                      </a:r>
                      <a:endParaRPr lang="en-US" sz="1600" b="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600" dirty="0">
                          <a:effectLst/>
                        </a:rPr>
                        <a:t>Authorizing Official (AO)</a:t>
                      </a:r>
                      <a:endParaRPr lang="en-US" sz="1600" dirty="0">
                        <a:effectLst/>
                        <a:latin typeface="Calibri" panose="020F0502020204030204" pitchFamily="34" charset="0"/>
                        <a:ea typeface="Calibri"/>
                        <a:cs typeface="Times New Roman"/>
                      </a:endParaRPr>
                    </a:p>
                  </a:txBody>
                  <a:tcPr marL="68580" marR="68580" marT="0" marB="0"/>
                </a:tc>
                <a:tc>
                  <a:txBody>
                    <a:bodyPr/>
                    <a:lstStyle/>
                    <a:p>
                      <a:pPr marL="0" indent="0">
                        <a:lnSpc>
                          <a:spcPct val="100000"/>
                        </a:lnSpc>
                      </a:pPr>
                      <a:r>
                        <a:rPr lang="en-US" sz="1600" kern="1200" dirty="0">
                          <a:solidFill>
                            <a:schemeClr val="dk1"/>
                          </a:solidFill>
                          <a:effectLst/>
                          <a:latin typeface="+mn-lt"/>
                          <a:ea typeface="+mn-ea"/>
                          <a:cs typeface="+mn-cs"/>
                        </a:rPr>
                        <a:t>The</a:t>
                      </a:r>
                      <a:r>
                        <a:rPr lang="en-US" sz="1600" kern="1200" baseline="0" dirty="0">
                          <a:solidFill>
                            <a:schemeClr val="dk1"/>
                          </a:solidFill>
                          <a:effectLst/>
                          <a:latin typeface="+mn-lt"/>
                          <a:ea typeface="+mn-ea"/>
                          <a:cs typeface="+mn-cs"/>
                        </a:rPr>
                        <a:t> AO e</a:t>
                      </a:r>
                      <a:r>
                        <a:rPr lang="en-US" sz="1600" kern="1200" dirty="0">
                          <a:solidFill>
                            <a:schemeClr val="dk1"/>
                          </a:solidFill>
                          <a:effectLst/>
                          <a:latin typeface="+mn-lt"/>
                          <a:ea typeface="+mn-ea"/>
                          <a:cs typeface="+mn-cs"/>
                        </a:rPr>
                        <a:t>nsures all appropriate RMF tasks are initiated and completed, with appropriate documentation, for assigned ISs and PIT systems,</a:t>
                      </a:r>
                      <a:r>
                        <a:rPr lang="en-US" sz="1600" kern="1200" baseline="0" dirty="0">
                          <a:solidFill>
                            <a:schemeClr val="dk1"/>
                          </a:solidFill>
                          <a:effectLst/>
                          <a:latin typeface="+mn-lt"/>
                          <a:ea typeface="+mn-ea"/>
                          <a:cs typeface="+mn-cs"/>
                        </a:rPr>
                        <a:t> m</a:t>
                      </a:r>
                      <a:r>
                        <a:rPr lang="en-US" sz="1600" kern="1200" dirty="0">
                          <a:solidFill>
                            <a:schemeClr val="dk1"/>
                          </a:solidFill>
                          <a:effectLst/>
                          <a:latin typeface="+mn-lt"/>
                          <a:ea typeface="+mn-ea"/>
                          <a:cs typeface="+mn-cs"/>
                        </a:rPr>
                        <a:t>onitor and track overall execution of system-level POA&amp;Ms,</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Promote reciprocity.</a:t>
                      </a:r>
                      <a:endParaRPr lang="en-US" sz="16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484505">
                <a:tc>
                  <a:txBody>
                    <a:bodyPr/>
                    <a:lstStyle/>
                    <a:p>
                      <a:pPr marL="0" marR="0">
                        <a:lnSpc>
                          <a:spcPct val="115000"/>
                        </a:lnSpc>
                        <a:spcBef>
                          <a:spcPts val="300"/>
                        </a:spcBef>
                        <a:spcAft>
                          <a:spcPts val="300"/>
                        </a:spcAft>
                      </a:pPr>
                      <a:r>
                        <a:rPr lang="en-US" sz="1600" b="0" dirty="0">
                          <a:effectLst/>
                        </a:rPr>
                        <a:t>Certifying Authority</a:t>
                      </a:r>
                      <a:endParaRPr lang="en-US" sz="1600" b="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600" dirty="0">
                          <a:effectLst/>
                        </a:rPr>
                        <a:t>Security Control Assessor (SCA)</a:t>
                      </a:r>
                      <a:endParaRPr lang="en-US" sz="1600" dirty="0">
                        <a:effectLst/>
                        <a:latin typeface="Calibri" panose="020F0502020204030204" pitchFamily="34" charset="0"/>
                        <a:ea typeface="Calibri"/>
                        <a:cs typeface="Times New Roman"/>
                      </a:endParaRPr>
                    </a:p>
                  </a:txBody>
                  <a:tcPr marL="68580" marR="68580" marT="0" marB="0"/>
                </a:tc>
                <a:tc>
                  <a:txBody>
                    <a:bodyPr/>
                    <a:lstStyle/>
                    <a:p>
                      <a:pPr marL="0" marR="0">
                        <a:lnSpc>
                          <a:spcPct val="100000"/>
                        </a:lnSpc>
                        <a:spcBef>
                          <a:spcPts val="300"/>
                        </a:spcBef>
                        <a:spcAft>
                          <a:spcPts val="300"/>
                        </a:spcAft>
                      </a:pPr>
                      <a:r>
                        <a:rPr lang="en-US" sz="1600" dirty="0">
                          <a:effectLst/>
                          <a:latin typeface="+mn-lt"/>
                          <a:ea typeface="Calibri"/>
                          <a:cs typeface="Times New Roman"/>
                        </a:rPr>
                        <a:t>The SCA is the senior official with authority and responsibility to conduct security control assessments.</a:t>
                      </a:r>
                    </a:p>
                  </a:txBody>
                  <a:tcPr marL="68580" marR="68580" marT="0" marB="0"/>
                </a:tc>
                <a:extLst>
                  <a:ext uri="{0D108BD9-81ED-4DB2-BD59-A6C34878D82A}">
                    <a16:rowId xmlns:a16="http://schemas.microsoft.com/office/drawing/2014/main" val="10002"/>
                  </a:ext>
                </a:extLst>
              </a:tr>
              <a:tr h="84455">
                <a:tc>
                  <a:txBody>
                    <a:bodyPr/>
                    <a:lstStyle/>
                    <a:p>
                      <a:pPr marL="0" marR="0">
                        <a:lnSpc>
                          <a:spcPct val="115000"/>
                        </a:lnSpc>
                        <a:spcBef>
                          <a:spcPts val="300"/>
                        </a:spcBef>
                        <a:spcAft>
                          <a:spcPts val="300"/>
                        </a:spcAft>
                      </a:pPr>
                      <a:r>
                        <a:rPr lang="en-US" sz="1600" b="0" dirty="0">
                          <a:effectLst/>
                        </a:rPr>
                        <a:t>No explicit role</a:t>
                      </a:r>
                      <a:endParaRPr lang="en-US" sz="1600" b="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600" dirty="0">
                          <a:effectLst/>
                        </a:rPr>
                        <a:t>Information System Owner (ISO)</a:t>
                      </a:r>
                      <a:endParaRPr lang="en-US" sz="1600" dirty="0">
                        <a:effectLst/>
                        <a:latin typeface="Calibri" panose="020F0502020204030204" pitchFamily="34" charset="0"/>
                        <a:ea typeface="Calibri"/>
                        <a:cs typeface="Times New Roman"/>
                      </a:endParaRPr>
                    </a:p>
                  </a:txBody>
                  <a:tcPr marL="68580" marR="68580" marT="0" marB="0"/>
                </a:tc>
                <a:tc>
                  <a:txBody>
                    <a:bodyPr/>
                    <a:lstStyle/>
                    <a:p>
                      <a:pPr marL="0" marR="0">
                        <a:lnSpc>
                          <a:spcPct val="100000"/>
                        </a:lnSpc>
                        <a:spcBef>
                          <a:spcPts val="300"/>
                        </a:spcBef>
                        <a:spcAft>
                          <a:spcPts val="300"/>
                        </a:spcAft>
                      </a:pPr>
                      <a:r>
                        <a:rPr lang="en-US" sz="1600" kern="1200" dirty="0">
                          <a:solidFill>
                            <a:schemeClr val="dk1"/>
                          </a:solidFill>
                          <a:effectLst/>
                          <a:latin typeface="+mn-lt"/>
                          <a:ea typeface="+mn-ea"/>
                          <a:cs typeface="+mn-cs"/>
                        </a:rPr>
                        <a:t>In coordination with the information owner (IO), the</a:t>
                      </a:r>
                      <a:r>
                        <a:rPr lang="en-US" sz="1600" kern="1200" baseline="0" dirty="0">
                          <a:solidFill>
                            <a:schemeClr val="dk1"/>
                          </a:solidFill>
                          <a:effectLst/>
                          <a:latin typeface="+mn-lt"/>
                          <a:ea typeface="+mn-ea"/>
                          <a:cs typeface="+mn-cs"/>
                        </a:rPr>
                        <a:t> ISO </a:t>
                      </a:r>
                      <a:r>
                        <a:rPr lang="en-US" sz="1600" kern="1200" dirty="0">
                          <a:solidFill>
                            <a:schemeClr val="dk1"/>
                          </a:solidFill>
                          <a:effectLst/>
                          <a:latin typeface="+mn-lt"/>
                          <a:ea typeface="+mn-ea"/>
                          <a:cs typeface="+mn-cs"/>
                        </a:rPr>
                        <a:t>categorizes systems and documents the categorization in the appropriate JCIDS</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document (e.g., CDD).</a:t>
                      </a:r>
                      <a:endParaRPr lang="en-US" sz="16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3"/>
                  </a:ext>
                </a:extLst>
              </a:tr>
              <a:tr h="330200">
                <a:tc>
                  <a:txBody>
                    <a:bodyPr/>
                    <a:lstStyle/>
                    <a:p>
                      <a:pPr marL="0" marR="0">
                        <a:lnSpc>
                          <a:spcPct val="115000"/>
                        </a:lnSpc>
                        <a:spcBef>
                          <a:spcPts val="300"/>
                        </a:spcBef>
                        <a:spcAft>
                          <a:spcPts val="300"/>
                        </a:spcAft>
                      </a:pPr>
                      <a:r>
                        <a:rPr lang="en-US" sz="1600" b="0" dirty="0">
                          <a:effectLst/>
                        </a:rPr>
                        <a:t>Information Assurance</a:t>
                      </a:r>
                      <a:br>
                        <a:rPr lang="en-US" sz="1600" b="0" dirty="0">
                          <a:effectLst/>
                        </a:rPr>
                      </a:br>
                      <a:r>
                        <a:rPr lang="en-US" sz="1600" b="0" dirty="0">
                          <a:effectLst/>
                        </a:rPr>
                        <a:t>Manager (IAM)</a:t>
                      </a:r>
                      <a:endParaRPr lang="en-US" sz="1600" b="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600" dirty="0">
                          <a:effectLst/>
                        </a:rPr>
                        <a:t>Information System Security Manager (ISSM)</a:t>
                      </a:r>
                      <a:endParaRPr lang="en-US" sz="1600" dirty="0">
                        <a:effectLst/>
                        <a:latin typeface="Calibri" panose="020F0502020204030204" pitchFamily="34" charset="0"/>
                        <a:ea typeface="Calibri"/>
                        <a:cs typeface="Times New Roman"/>
                      </a:endParaRPr>
                    </a:p>
                  </a:txBody>
                  <a:tcPr marL="68580" marR="68580" marT="0" marB="0"/>
                </a:tc>
                <a:tc>
                  <a:txBody>
                    <a:bodyPr/>
                    <a:lstStyle/>
                    <a:p>
                      <a:pPr marL="0" indent="0">
                        <a:lnSpc>
                          <a:spcPct val="100000"/>
                        </a:lnSpc>
                        <a:buFont typeface="+mj-lt"/>
                        <a:buNone/>
                      </a:pPr>
                      <a:r>
                        <a:rPr lang="en-US" sz="1600" kern="1200" dirty="0">
                          <a:solidFill>
                            <a:schemeClr val="dk1"/>
                          </a:solidFill>
                          <a:effectLst/>
                          <a:latin typeface="+mn-lt"/>
                          <a:ea typeface="+mn-ea"/>
                          <a:cs typeface="+mn-cs"/>
                        </a:rPr>
                        <a:t>The ISSM</a:t>
                      </a:r>
                      <a:r>
                        <a:rPr lang="en-US" sz="1600" kern="1200" baseline="0" dirty="0">
                          <a:solidFill>
                            <a:schemeClr val="dk1"/>
                          </a:solidFill>
                          <a:effectLst/>
                          <a:latin typeface="+mn-lt"/>
                          <a:ea typeface="+mn-ea"/>
                          <a:cs typeface="+mn-cs"/>
                        </a:rPr>
                        <a:t> m</a:t>
                      </a:r>
                      <a:r>
                        <a:rPr lang="en-US" sz="1600" kern="1200" dirty="0">
                          <a:solidFill>
                            <a:schemeClr val="dk1"/>
                          </a:solidFill>
                          <a:effectLst/>
                          <a:latin typeface="+mn-lt"/>
                          <a:ea typeface="+mn-ea"/>
                          <a:cs typeface="+mn-cs"/>
                        </a:rPr>
                        <a:t>aintains and reports IS and PIT systems assessment and authorization status and issues, provides ISSO direction,</a:t>
                      </a:r>
                      <a:r>
                        <a:rPr lang="en-US" sz="1600" kern="1200" baseline="0" dirty="0">
                          <a:solidFill>
                            <a:schemeClr val="dk1"/>
                          </a:solidFill>
                          <a:effectLst/>
                          <a:latin typeface="+mn-lt"/>
                          <a:ea typeface="+mn-ea"/>
                          <a:cs typeface="+mn-cs"/>
                        </a:rPr>
                        <a:t> and c</a:t>
                      </a:r>
                      <a:r>
                        <a:rPr lang="en-US" sz="1600" kern="1200" dirty="0">
                          <a:solidFill>
                            <a:schemeClr val="dk1"/>
                          </a:solidFill>
                          <a:effectLst/>
                          <a:latin typeface="+mn-lt"/>
                          <a:ea typeface="+mn-ea"/>
                          <a:cs typeface="+mn-cs"/>
                        </a:rPr>
                        <a:t>oordinates with the security manager to ensure issues affecting the organization's overall security are addressed appropriately.</a:t>
                      </a:r>
                    </a:p>
                  </a:txBody>
                  <a:tcPr marL="68580" marR="68580" marT="0" marB="0"/>
                </a:tc>
                <a:extLst>
                  <a:ext uri="{0D108BD9-81ED-4DB2-BD59-A6C34878D82A}">
                    <a16:rowId xmlns:a16="http://schemas.microsoft.com/office/drawing/2014/main" val="10004"/>
                  </a:ext>
                </a:extLst>
              </a:tr>
              <a:tr h="709939">
                <a:tc>
                  <a:txBody>
                    <a:bodyPr/>
                    <a:lstStyle/>
                    <a:p>
                      <a:pPr marL="0" marR="0">
                        <a:lnSpc>
                          <a:spcPct val="115000"/>
                        </a:lnSpc>
                        <a:spcBef>
                          <a:spcPts val="300"/>
                        </a:spcBef>
                        <a:spcAft>
                          <a:spcPts val="300"/>
                        </a:spcAft>
                      </a:pPr>
                      <a:r>
                        <a:rPr lang="en-US" sz="1600" b="0" dirty="0">
                          <a:effectLst/>
                        </a:rPr>
                        <a:t>Information Assurance Officer</a:t>
                      </a:r>
                      <a:endParaRPr lang="en-US" sz="1600" b="0" dirty="0">
                        <a:effectLst/>
                        <a:latin typeface="Calibri" panose="020F0502020204030204" pitchFamily="34" charset="0"/>
                        <a:ea typeface="Calibri"/>
                        <a:cs typeface="Times New Roman"/>
                      </a:endParaRPr>
                    </a:p>
                  </a:txBody>
                  <a:tcPr marL="68580" marR="68580" marT="0" marB="0"/>
                </a:tc>
                <a:tc>
                  <a:txBody>
                    <a:bodyPr/>
                    <a:lstStyle/>
                    <a:p>
                      <a:pPr marL="0" marR="0">
                        <a:lnSpc>
                          <a:spcPct val="115000"/>
                        </a:lnSpc>
                        <a:spcBef>
                          <a:spcPts val="300"/>
                        </a:spcBef>
                        <a:spcAft>
                          <a:spcPts val="300"/>
                        </a:spcAft>
                      </a:pPr>
                      <a:r>
                        <a:rPr lang="en-US" sz="1600" dirty="0">
                          <a:effectLst/>
                        </a:rPr>
                        <a:t>Information System Security Officer (ISSO)</a:t>
                      </a:r>
                      <a:endParaRPr lang="en-US" sz="1600" dirty="0">
                        <a:effectLst/>
                        <a:latin typeface="Calibri" panose="020F0502020204030204" pitchFamily="34" charset="0"/>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1600" dirty="0">
                          <a:effectLst/>
                          <a:latin typeface="+mn-lt"/>
                          <a:ea typeface="Calibri"/>
                          <a:cs typeface="Times New Roman"/>
                        </a:rPr>
                        <a:t>The ISSO is </a:t>
                      </a:r>
                      <a:r>
                        <a:rPr lang="en-US" sz="1600" b="0" i="0" u="none" strike="noStrike" kern="1200" baseline="0" dirty="0">
                          <a:solidFill>
                            <a:schemeClr val="dk1"/>
                          </a:solidFill>
                          <a:latin typeface="+mn-lt"/>
                          <a:ea typeface="+mn-ea"/>
                          <a:cs typeface="+mn-cs"/>
                        </a:rPr>
                        <a:t>responsible for maintaining the appropriate operational security posture for an information system or program .</a:t>
                      </a:r>
                    </a:p>
                  </a:txBody>
                  <a:tcPr marL="68580" marR="68580" marT="0" marB="0"/>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152400" y="57861"/>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Summary of Changes</a:t>
            </a:r>
            <a:r>
              <a:rPr kumimoji="0" lang="en-US" altLang="en-US" sz="2400" b="1" i="0" u="none" strike="noStrike" cap="none" normalizeH="0" dirty="0">
                <a:ln>
                  <a:noFill/>
                </a:ln>
                <a:solidFill>
                  <a:schemeClr val="tx1"/>
                </a:solidFill>
                <a:effectLst/>
                <a:latin typeface="Calibri" pitchFamily="34" charset="0"/>
                <a:ea typeface="Times New Roman" pitchFamily="18" charset="0"/>
                <a:cs typeface="Times New Roman" pitchFamily="18" charset="0"/>
              </a:rPr>
              <a:t> to Cybersecurity R</a:t>
            </a:r>
            <a:r>
              <a:rPr kumimoji="0" lang="en-US" altLang="en-US" sz="24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oles &amp; Responsibilities</a:t>
            </a:r>
            <a:endPar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
        <p:nvSpPr>
          <p:cNvPr id="7" name="TextBox 6"/>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6" name="Group 5"/>
          <p:cNvGrpSpPr/>
          <p:nvPr/>
        </p:nvGrpSpPr>
        <p:grpSpPr>
          <a:xfrm>
            <a:off x="7788851" y="6227288"/>
            <a:ext cx="588119" cy="537103"/>
            <a:chOff x="8495953" y="6192173"/>
            <a:chExt cx="588119" cy="537103"/>
          </a:xfrm>
        </p:grpSpPr>
        <p:sp>
          <p:nvSpPr>
            <p:cNvPr id="8" name="Right Arrow 7">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48348" y="6192173"/>
              <a:ext cx="535724" cy="307777"/>
            </a:xfrm>
            <a:prstGeom prst="rect">
              <a:avLst/>
            </a:prstGeom>
            <a:noFill/>
          </p:spPr>
          <p:txBody>
            <a:bodyPr wrap="none" rtlCol="0">
              <a:spAutoFit/>
            </a:bodyPr>
            <a:lstStyle/>
            <a:p>
              <a:r>
                <a:rPr lang="en-US" sz="1400" b="1" dirty="0"/>
                <a:t>Back</a:t>
              </a:r>
              <a:endParaRPr lang="en-US" sz="1600" b="1" dirty="0"/>
            </a:p>
          </p:txBody>
        </p:sp>
      </p:grpSp>
      <p:grpSp>
        <p:nvGrpSpPr>
          <p:cNvPr id="10" name="Group 9"/>
          <p:cNvGrpSpPr/>
          <p:nvPr/>
        </p:nvGrpSpPr>
        <p:grpSpPr>
          <a:xfrm>
            <a:off x="8407151" y="6228894"/>
            <a:ext cx="802977" cy="535497"/>
            <a:chOff x="8407151" y="6228894"/>
            <a:chExt cx="802977" cy="535497"/>
          </a:xfrm>
        </p:grpSpPr>
        <p:sp>
          <p:nvSpPr>
            <p:cNvPr id="11" name="Right Arrow 10">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392094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816365" y="21770"/>
            <a:ext cx="5526833" cy="650034"/>
          </a:xfrm>
        </p:spPr>
        <p:txBody>
          <a:bodyPr>
            <a:normAutofit/>
          </a:bodyPr>
          <a:lstStyle/>
          <a:p>
            <a:pPr algn="ctr" eaLnBrk="1" hangingPunct="1"/>
            <a:r>
              <a:rPr lang="en-US" sz="3600" b="1" dirty="0">
                <a:latin typeface="Calibri" panose="020F0502020204030204" pitchFamily="34" charset="0"/>
              </a:rPr>
              <a:t>Authorizations</a:t>
            </a:r>
          </a:p>
        </p:txBody>
      </p:sp>
      <p:sp>
        <p:nvSpPr>
          <p:cNvPr id="12292" name="Rectangle 3"/>
          <p:cNvSpPr>
            <a:spLocks noGrp="1" noChangeArrowheads="1"/>
          </p:cNvSpPr>
          <p:nvPr>
            <p:ph idx="1"/>
          </p:nvPr>
        </p:nvSpPr>
        <p:spPr>
          <a:xfrm>
            <a:off x="174165" y="592487"/>
            <a:ext cx="8764561" cy="5491072"/>
          </a:xfrm>
        </p:spPr>
        <p:txBody>
          <a:bodyPr>
            <a:noAutofit/>
          </a:bodyPr>
          <a:lstStyle/>
          <a:p>
            <a:pPr>
              <a:spcBef>
                <a:spcPts val="600"/>
              </a:spcBef>
              <a:buFont typeface="Arial" pitchFamily="34" charset="0"/>
              <a:buChar char="•"/>
              <a:defRPr/>
            </a:pPr>
            <a:r>
              <a:rPr lang="en-US" sz="2000" dirty="0"/>
              <a:t> Types of Authorizations  (</a:t>
            </a:r>
            <a:r>
              <a:rPr lang="en-US" sz="2000" dirty="0" err="1"/>
              <a:t>DoDI</a:t>
            </a:r>
            <a:r>
              <a:rPr lang="en-US" sz="2000" dirty="0"/>
              <a:t> 8510.01 Encl. 6)</a:t>
            </a:r>
          </a:p>
          <a:p>
            <a:pPr lvl="1">
              <a:spcBef>
                <a:spcPts val="600"/>
              </a:spcBef>
              <a:buSzPct val="90000"/>
              <a:buFont typeface="Calibri" panose="020F0502020204030204" pitchFamily="34" charset="0"/>
              <a:buChar char="−"/>
              <a:defRPr/>
            </a:pPr>
            <a:r>
              <a:rPr lang="en-US" sz="2000" dirty="0">
                <a:solidFill>
                  <a:srgbClr val="0033CC"/>
                </a:solidFill>
              </a:rPr>
              <a:t>Interim Authorization to Test (IATT):</a:t>
            </a:r>
            <a:r>
              <a:rPr lang="en-US" sz="2000" dirty="0"/>
              <a:t> Limited permission to operate and/or connect to a network for a specific period of time, solely to test your system</a:t>
            </a:r>
          </a:p>
          <a:p>
            <a:pPr lvl="1">
              <a:spcBef>
                <a:spcPts val="600"/>
              </a:spcBef>
              <a:buSzPct val="90000"/>
              <a:buFont typeface="Calibri" panose="020F0502020204030204" pitchFamily="34" charset="0"/>
              <a:buChar char="−"/>
              <a:defRPr/>
            </a:pPr>
            <a:r>
              <a:rPr lang="en-US" sz="2000" dirty="0">
                <a:solidFill>
                  <a:srgbClr val="0033CC"/>
                </a:solidFill>
              </a:rPr>
              <a:t>Authorization to Operate (ATO):</a:t>
            </a:r>
            <a:r>
              <a:rPr lang="en-US" sz="2000" dirty="0"/>
              <a:t> Your system may operate and/or connect to the GIG.  Basically, a three year lifecycle</a:t>
            </a:r>
          </a:p>
          <a:p>
            <a:pPr lvl="1">
              <a:spcBef>
                <a:spcPts val="600"/>
              </a:spcBef>
              <a:buSzPct val="90000"/>
              <a:buFont typeface="Calibri" panose="020F0502020204030204" pitchFamily="34" charset="0"/>
              <a:buChar char="−"/>
              <a:defRPr/>
            </a:pPr>
            <a:r>
              <a:rPr lang="en-US" sz="2000" dirty="0">
                <a:solidFill>
                  <a:srgbClr val="0033CC"/>
                </a:solidFill>
              </a:rPr>
              <a:t>Authorization to Operate with conditions:</a:t>
            </a:r>
            <a:r>
              <a:rPr lang="en-US" sz="2000" dirty="0"/>
              <a:t> For mission critical systems with “Very High” or “High” risk non-compliant security controls.  Permission must be obtained from the DoD Component Chief Information Officer.  Only valid for one year.  Corrective actions completed &amp; AO review within 6 months of the authorization date.</a:t>
            </a:r>
          </a:p>
          <a:p>
            <a:pPr lvl="1">
              <a:spcBef>
                <a:spcPts val="600"/>
              </a:spcBef>
              <a:buSzPct val="90000"/>
              <a:buFont typeface="Calibri" panose="020F0502020204030204" pitchFamily="34" charset="0"/>
              <a:buChar char="−"/>
              <a:defRPr/>
            </a:pPr>
            <a:r>
              <a:rPr lang="en-US" sz="2000" dirty="0">
                <a:solidFill>
                  <a:srgbClr val="0033CC"/>
                </a:solidFill>
              </a:rPr>
              <a:t>Denial of Authorization to Operate (DATO): </a:t>
            </a:r>
            <a:r>
              <a:rPr lang="en-US" sz="2000" dirty="0"/>
              <a:t>If risk is determined to be unacceptable, the authorization decision should be issued in the form of a DATO. If the system is already operational, the AO will issue a DATO and stop operation of the system immediately </a:t>
            </a:r>
            <a:endParaRPr lang="en-US" sz="2000" dirty="0">
              <a:solidFill>
                <a:srgbClr val="0033CC"/>
              </a:solidFill>
            </a:endParaRPr>
          </a:p>
          <a:p>
            <a:pPr>
              <a:spcBef>
                <a:spcPts val="600"/>
              </a:spcBef>
              <a:defRPr/>
            </a:pPr>
            <a:r>
              <a:rPr lang="en-US" sz="2000" dirty="0"/>
              <a:t>Can’t operate systems without  a current  ATO or IATT</a:t>
            </a:r>
          </a:p>
          <a:p>
            <a:pPr lvl="1" eaLnBrk="1" hangingPunct="1">
              <a:spcBef>
                <a:spcPts val="600"/>
              </a:spcBef>
              <a:buSzPct val="90000"/>
              <a:buFont typeface="Calibri" panose="020F0502020204030204" pitchFamily="34" charset="0"/>
              <a:buChar char="−"/>
              <a:defRPr/>
            </a:pPr>
            <a:r>
              <a:rPr lang="en-US" sz="2000" dirty="0"/>
              <a:t>Testers need to plan ahead, coordinate with the necessary people, and POM for the necessary actions, so ATOs / IATTs are received in time to conduct necessary T&amp;E activities</a:t>
            </a:r>
          </a:p>
        </p:txBody>
      </p:sp>
      <p:sp>
        <p:nvSpPr>
          <p:cNvPr id="5" name="TextBox 4"/>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043915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9693" y="720310"/>
            <a:ext cx="8834348" cy="5339923"/>
          </a:xfrm>
          <a:prstGeom prst="rect">
            <a:avLst/>
          </a:prstGeom>
          <a:noFill/>
        </p:spPr>
        <p:txBody>
          <a:bodyPr wrap="square">
            <a:spAutoFit/>
          </a:bodyPr>
          <a:lstStyle/>
          <a:p>
            <a:pPr>
              <a:spcBef>
                <a:spcPts val="300"/>
              </a:spcBef>
              <a:spcAft>
                <a:spcPts val="300"/>
              </a:spcAft>
              <a:defRPr/>
            </a:pPr>
            <a:r>
              <a:rPr lang="en-US" sz="2000" b="1" dirty="0">
                <a:solidFill>
                  <a:srgbClr val="0033CC"/>
                </a:solidFill>
              </a:rPr>
              <a:t>Understand Cybersecurity Requirements</a:t>
            </a:r>
          </a:p>
          <a:p>
            <a:pPr marL="285750" indent="-285750" algn="l">
              <a:spcBef>
                <a:spcPts val="300"/>
              </a:spcBef>
              <a:spcAft>
                <a:spcPts val="300"/>
              </a:spcAft>
              <a:buFont typeface="Arial" panose="020B0604020202020204" pitchFamily="34" charset="0"/>
              <a:buChar char="•"/>
              <a:defRPr/>
            </a:pPr>
            <a:r>
              <a:rPr lang="en-US" sz="1800" dirty="0">
                <a:solidFill>
                  <a:schemeClr val="tx1"/>
                </a:solidFill>
              </a:rPr>
              <a:t>Purpose – Understand the program’s Cybersecurity requirements and develop an initial approach and plan to conduct Cybersecurity T&amp;E.</a:t>
            </a:r>
          </a:p>
          <a:p>
            <a:pPr marL="285750" indent="-285750" algn="l">
              <a:spcBef>
                <a:spcPts val="300"/>
              </a:spcBef>
              <a:spcAft>
                <a:spcPts val="300"/>
              </a:spcAft>
              <a:buFont typeface="Arial" panose="020B0604020202020204" pitchFamily="34" charset="0"/>
              <a:buChar char="•"/>
              <a:defRPr/>
            </a:pPr>
            <a:r>
              <a:rPr lang="en-US" sz="1800" dirty="0">
                <a:solidFill>
                  <a:schemeClr val="tx1"/>
                </a:solidFill>
              </a:rPr>
              <a:t>Schedule</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Typically initiated prior to MS A</a:t>
            </a:r>
          </a:p>
          <a:p>
            <a:pPr marL="742950" lvl="1" indent="-285750" algn="l">
              <a:spcBef>
                <a:spcPts val="300"/>
              </a:spcBef>
              <a:spcAft>
                <a:spcPts val="300"/>
              </a:spcAft>
              <a:buFont typeface="Arial" panose="020B0604020202020204" pitchFamily="34" charset="0"/>
              <a:buChar char="−"/>
              <a:defRPr/>
            </a:pPr>
            <a:r>
              <a:rPr lang="en-US" sz="1800" u="sng" dirty="0">
                <a:solidFill>
                  <a:schemeClr val="tx1"/>
                </a:solidFill>
              </a:rPr>
              <a:t>Must be performed </a:t>
            </a:r>
            <a:r>
              <a:rPr lang="en-US" sz="1800" dirty="0">
                <a:solidFill>
                  <a:schemeClr val="tx1"/>
                </a:solidFill>
              </a:rPr>
              <a:t>regardless of where the program is in the acquisition lifecycle</a:t>
            </a:r>
          </a:p>
          <a:p>
            <a:pPr marL="285750" indent="-285750" algn="l">
              <a:spcBef>
                <a:spcPts val="300"/>
              </a:spcBef>
              <a:spcAft>
                <a:spcPts val="300"/>
              </a:spcAft>
              <a:buFont typeface="Arial" panose="020B0604020202020204" pitchFamily="34" charset="0"/>
              <a:buChar char="•"/>
              <a:defRPr/>
            </a:pPr>
            <a:r>
              <a:rPr lang="en-US" sz="1800" dirty="0">
                <a:solidFill>
                  <a:schemeClr val="tx1"/>
                </a:solidFill>
              </a:rPr>
              <a:t>Major Tasks</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Establish the T&amp;E WIPT</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Compile the list of Cybersecurity Requirements</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Identify Cyber Threats</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Review PPP, CS and RMF SP and document Cybersecurity activities in the TEMP</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Develop the initial evaluation framework and include Cybersecurity activities</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Coordinate RMF artifacts with AO (for IATT/ATO) during TEMP development</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Prepare DT&amp;E analysis (to Cybersecurity T&amp;E results to-date) in support of PDR</a:t>
            </a:r>
          </a:p>
          <a:p>
            <a:pPr marL="742950" lvl="1" indent="-285750" algn="l">
              <a:spcBef>
                <a:spcPts val="300"/>
              </a:spcBef>
              <a:spcAft>
                <a:spcPts val="300"/>
              </a:spcAft>
              <a:buFont typeface="Arial" panose="020B0604020202020204" pitchFamily="34" charset="0"/>
              <a:buChar char="−"/>
              <a:defRPr/>
            </a:pPr>
            <a:r>
              <a:rPr lang="en-US" sz="1800" dirty="0">
                <a:solidFill>
                  <a:schemeClr val="tx1"/>
                </a:solidFill>
              </a:rPr>
              <a:t>Provide input to EMD RFP development</a:t>
            </a:r>
          </a:p>
        </p:txBody>
      </p:sp>
      <p:sp>
        <p:nvSpPr>
          <p:cNvPr id="4" name="Rectangle 2"/>
          <p:cNvSpPr txBox="1">
            <a:spLocks noChangeArrowheads="1"/>
          </p:cNvSpPr>
          <p:nvPr/>
        </p:nvSpPr>
        <p:spPr>
          <a:xfrm>
            <a:off x="1045024" y="15547"/>
            <a:ext cx="7066115" cy="600269"/>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r>
              <a:rPr lang="en-US" sz="3600" dirty="0">
                <a:solidFill>
                  <a:schemeClr val="tx1"/>
                </a:solidFill>
                <a:latin typeface="Calibri" panose="020F0502020204030204" pitchFamily="34" charset="0"/>
              </a:rPr>
              <a:t>Cybersecurity T&amp;E Process, Phase 1</a:t>
            </a:r>
            <a:endParaRPr lang="en-US" sz="3600" dirty="0">
              <a:latin typeface="Calibri" panose="020F0502020204030204" pitchFamily="34" charset="0"/>
            </a:endParaRPr>
          </a:p>
        </p:txBody>
      </p:sp>
      <p:sp>
        <p:nvSpPr>
          <p:cNvPr id="6" name="TextBox 5"/>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5" name="Group 4"/>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0" name="Group 9"/>
          <p:cNvGrpSpPr/>
          <p:nvPr/>
        </p:nvGrpSpPr>
        <p:grpSpPr>
          <a:xfrm>
            <a:off x="8407151" y="6228894"/>
            <a:ext cx="802977" cy="535497"/>
            <a:chOff x="8407151" y="6228894"/>
            <a:chExt cx="802977" cy="535497"/>
          </a:xfrm>
        </p:grpSpPr>
        <p:sp>
          <p:nvSpPr>
            <p:cNvPr id="11" name="Right Arrow 10">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338609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700" y="703052"/>
            <a:ext cx="8634704" cy="5363007"/>
          </a:xfrm>
          <a:prstGeom prst="rect">
            <a:avLst/>
          </a:prstGeom>
          <a:noFill/>
        </p:spPr>
        <p:txBody>
          <a:bodyPr wrap="square">
            <a:spAutoFit/>
          </a:bodyPr>
          <a:lstStyle/>
          <a:p>
            <a:pPr>
              <a:spcBef>
                <a:spcPts val="300"/>
              </a:spcBef>
              <a:spcAft>
                <a:spcPts val="300"/>
              </a:spcAft>
              <a:defRPr/>
            </a:pPr>
            <a:r>
              <a:rPr lang="en-US" sz="2000" b="1" dirty="0">
                <a:solidFill>
                  <a:srgbClr val="0033CC"/>
                </a:solidFill>
              </a:rPr>
              <a:t>Characterize Cyber Attack Surface</a:t>
            </a:r>
          </a:p>
          <a:p>
            <a:pPr marL="285750" lvl="1" indent="-285750" algn="l">
              <a:buFont typeface="Arial" panose="020B0604020202020204" pitchFamily="34" charset="0"/>
              <a:buChar char="•"/>
              <a:defRPr/>
            </a:pPr>
            <a:r>
              <a:rPr lang="en-US" sz="1800" dirty="0">
                <a:solidFill>
                  <a:schemeClr val="tx1"/>
                </a:solidFill>
              </a:rPr>
              <a:t>Purpose – Identify Cybersecurity requirements by characterizing the cyber-attack surface.  The goal is to identify opportunities an attacker might use, and to plan testing to evaluate those opportunities.</a:t>
            </a:r>
          </a:p>
          <a:p>
            <a:pPr marL="285750" indent="-285750" algn="l">
              <a:spcBef>
                <a:spcPts val="300"/>
              </a:spcBef>
              <a:spcAft>
                <a:spcPts val="300"/>
              </a:spcAft>
              <a:buFont typeface="Arial" panose="020B0604020202020204" pitchFamily="34" charset="0"/>
              <a:buChar char="•"/>
              <a:defRPr/>
            </a:pPr>
            <a:r>
              <a:rPr lang="en-US" sz="1800" dirty="0">
                <a:solidFill>
                  <a:schemeClr val="tx1"/>
                </a:solidFill>
              </a:rPr>
              <a:t>Schedule</a:t>
            </a:r>
          </a:p>
          <a:p>
            <a:pPr marL="742950" lvl="1" indent="-285750" algn="l">
              <a:buFont typeface="Arial" panose="020B0604020202020204" pitchFamily="34" charset="0"/>
              <a:buChar char="−"/>
              <a:defRPr/>
            </a:pPr>
            <a:r>
              <a:rPr lang="en-US" dirty="0"/>
              <a:t>I</a:t>
            </a:r>
            <a:r>
              <a:rPr lang="en-US" sz="1800" dirty="0">
                <a:solidFill>
                  <a:schemeClr val="tx1"/>
                </a:solidFill>
              </a:rPr>
              <a:t>deally starts prior to EMD, during TMRR (Activities must be performed wherever the program enters the acquisition lifecycle).  </a:t>
            </a:r>
          </a:p>
          <a:p>
            <a:pPr marL="742950" lvl="1" indent="-285750" algn="l">
              <a:buFont typeface="Arial" panose="020B0604020202020204" pitchFamily="34" charset="0"/>
              <a:buChar char="−"/>
              <a:defRPr/>
            </a:pPr>
            <a:r>
              <a:rPr lang="en-US" sz="1800" dirty="0">
                <a:solidFill>
                  <a:schemeClr val="tx1"/>
                </a:solidFill>
              </a:rPr>
              <a:t>Will be revisited at each milestone and may be iterated as design changes (which may introduce new vulnerabilities) are made.</a:t>
            </a:r>
          </a:p>
          <a:p>
            <a:pPr marL="285750" indent="-285750" algn="l">
              <a:spcBef>
                <a:spcPts val="300"/>
              </a:spcBef>
              <a:spcAft>
                <a:spcPts val="300"/>
              </a:spcAft>
              <a:buFont typeface="Arial" panose="020B0604020202020204" pitchFamily="34" charset="0"/>
              <a:buChar char="•"/>
              <a:defRPr/>
            </a:pPr>
            <a:r>
              <a:rPr lang="en-US" sz="1800" dirty="0">
                <a:solidFill>
                  <a:schemeClr val="tx1"/>
                </a:solidFill>
              </a:rPr>
              <a:t>Major Tasks</a:t>
            </a:r>
          </a:p>
          <a:p>
            <a:pPr marL="742950" lvl="1" indent="-285750" algn="l">
              <a:buFont typeface="Arial" panose="020B0604020202020204" pitchFamily="34" charset="0"/>
              <a:buChar char="−"/>
              <a:defRPr/>
            </a:pPr>
            <a:r>
              <a:rPr lang="en-US" sz="1800" dirty="0">
                <a:solidFill>
                  <a:schemeClr val="tx1"/>
                </a:solidFill>
              </a:rPr>
              <a:t>Identify Cyber-Attack surface. Examine system architecture (e.g. SV-1, SV-6 viewpoints) to identify interfacing systems, services, and data exchanges that expose the system to potential exploits, including GIG, temporary, and unused connections, critical components and technology.</a:t>
            </a:r>
          </a:p>
          <a:p>
            <a:pPr marL="1200150" lvl="2" indent="-285750">
              <a:buFont typeface="Arial" panose="020B0604020202020204" pitchFamily="34" charset="0"/>
              <a:buChar char="−"/>
              <a:defRPr/>
            </a:pPr>
            <a:r>
              <a:rPr lang="en-US" dirty="0"/>
              <a:t>System architecture will also be reviewed by AO’s Security Control Assessor </a:t>
            </a:r>
            <a:endParaRPr lang="en-US" dirty="0">
              <a:solidFill>
                <a:schemeClr val="tx1"/>
              </a:solidFill>
            </a:endParaRPr>
          </a:p>
          <a:p>
            <a:pPr marL="742950" lvl="1" indent="-285750" algn="l">
              <a:buFont typeface="Arial" panose="020B0604020202020204" pitchFamily="34" charset="0"/>
              <a:buChar char="−"/>
              <a:defRPr/>
            </a:pPr>
            <a:r>
              <a:rPr lang="en-US" sz="1800" dirty="0">
                <a:solidFill>
                  <a:schemeClr val="tx1"/>
                </a:solidFill>
              </a:rPr>
              <a:t>Analyze the attack surface (use SMEs to assist in this area)  </a:t>
            </a:r>
          </a:p>
          <a:p>
            <a:pPr marL="742950" lvl="1" indent="-285750" algn="l">
              <a:buFont typeface="Arial" panose="020B0604020202020204" pitchFamily="34" charset="0"/>
              <a:buChar char="−"/>
              <a:defRPr/>
            </a:pPr>
            <a:r>
              <a:rPr lang="en-US" sz="1800" dirty="0">
                <a:solidFill>
                  <a:schemeClr val="tx1"/>
                </a:solidFill>
              </a:rPr>
              <a:t>Consider Host environment </a:t>
            </a:r>
          </a:p>
          <a:p>
            <a:pPr marL="742950" lvl="1" indent="-285750" algn="l">
              <a:buFont typeface="Arial" panose="020B0604020202020204" pitchFamily="34" charset="0"/>
              <a:buChar char="−"/>
              <a:defRPr/>
            </a:pPr>
            <a:r>
              <a:rPr lang="en-US" sz="1800" dirty="0">
                <a:solidFill>
                  <a:schemeClr val="tx1"/>
                </a:solidFill>
              </a:rPr>
              <a:t>Review security artifacts to help identify the attack surface and T&amp;E strategies  </a:t>
            </a:r>
          </a:p>
        </p:txBody>
      </p:sp>
      <p:sp>
        <p:nvSpPr>
          <p:cNvPr id="7" name="TextBox 6"/>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sp>
        <p:nvSpPr>
          <p:cNvPr id="8" name="Rectangle 2"/>
          <p:cNvSpPr txBox="1">
            <a:spLocks noChangeArrowheads="1"/>
          </p:cNvSpPr>
          <p:nvPr/>
        </p:nvSpPr>
        <p:spPr>
          <a:xfrm>
            <a:off x="1045024" y="15547"/>
            <a:ext cx="7066115" cy="600269"/>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r>
              <a:rPr lang="en-US" sz="3600" dirty="0">
                <a:solidFill>
                  <a:schemeClr val="tx1"/>
                </a:solidFill>
                <a:latin typeface="Calibri" panose="020F0502020204030204" pitchFamily="34" charset="0"/>
              </a:rPr>
              <a:t>Cybersecurity T&amp;E Process, Phase 2</a:t>
            </a:r>
            <a:endParaRPr lang="en-US" sz="3600" dirty="0">
              <a:latin typeface="Calibri" panose="020F0502020204030204" pitchFamily="34" charset="0"/>
            </a:endParaRPr>
          </a:p>
        </p:txBody>
      </p:sp>
      <p:grpSp>
        <p:nvGrpSpPr>
          <p:cNvPr id="5" name="Group 4"/>
          <p:cNvGrpSpPr/>
          <p:nvPr/>
        </p:nvGrpSpPr>
        <p:grpSpPr>
          <a:xfrm>
            <a:off x="8495953" y="5595009"/>
            <a:ext cx="588119" cy="555765"/>
            <a:chOff x="8495953" y="6173511"/>
            <a:chExt cx="588119" cy="555765"/>
          </a:xfrm>
        </p:grpSpPr>
        <p:sp>
          <p:nvSpPr>
            <p:cNvPr id="6" name="Right Arrow 5">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1" name="Group 10"/>
          <p:cNvGrpSpPr/>
          <p:nvPr/>
        </p:nvGrpSpPr>
        <p:grpSpPr>
          <a:xfrm>
            <a:off x="8407151" y="6228894"/>
            <a:ext cx="802977" cy="535497"/>
            <a:chOff x="8407151" y="6228894"/>
            <a:chExt cx="802977" cy="535497"/>
          </a:xfrm>
        </p:grpSpPr>
        <p:sp>
          <p:nvSpPr>
            <p:cNvPr id="12" name="Right Arrow 11">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649664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721" y="679918"/>
            <a:ext cx="8672030" cy="4893647"/>
          </a:xfrm>
          <a:prstGeom prst="rect">
            <a:avLst/>
          </a:prstGeom>
          <a:noFill/>
        </p:spPr>
        <p:txBody>
          <a:bodyPr wrap="square">
            <a:spAutoFit/>
          </a:bodyPr>
          <a:lstStyle/>
          <a:p>
            <a:pPr>
              <a:defRPr/>
            </a:pPr>
            <a:r>
              <a:rPr lang="en-US" sz="2000" b="1" dirty="0">
                <a:solidFill>
                  <a:srgbClr val="0033CC"/>
                </a:solidFill>
              </a:rPr>
              <a:t>Cooperative Vulnerability Identification</a:t>
            </a:r>
          </a:p>
          <a:p>
            <a:pPr marL="285750" lvl="1" indent="-285750" algn="l">
              <a:buFont typeface="Arial" panose="020B0604020202020204" pitchFamily="34" charset="0"/>
              <a:buChar char="•"/>
              <a:defRPr/>
            </a:pPr>
            <a:endParaRPr lang="en-US" dirty="0">
              <a:solidFill>
                <a:schemeClr val="tx1"/>
              </a:solidFill>
            </a:endParaRPr>
          </a:p>
          <a:p>
            <a:pPr marL="285750" lvl="1" indent="-285750" algn="l">
              <a:buFont typeface="Arial" panose="020B0604020202020204" pitchFamily="34" charset="0"/>
              <a:buChar char="•"/>
              <a:defRPr/>
            </a:pPr>
            <a:r>
              <a:rPr lang="en-US" dirty="0">
                <a:solidFill>
                  <a:schemeClr val="tx1"/>
                </a:solidFill>
              </a:rPr>
              <a:t>Purpose – To analyze, test, and assess how a adversary may obtain access to critical mission systems and subsequent actions the adversary may be able to perform. Goal is to identify and mitigate vulnerabilities and determine measures to improve resilience.</a:t>
            </a:r>
          </a:p>
          <a:p>
            <a:pPr marL="285750" indent="-285750" algn="l">
              <a:buFont typeface="Arial" panose="020B0604020202020204" pitchFamily="34" charset="0"/>
              <a:buChar char="•"/>
              <a:defRPr/>
            </a:pPr>
            <a:endParaRPr lang="en-US" dirty="0">
              <a:solidFill>
                <a:schemeClr val="tx1"/>
              </a:solidFill>
            </a:endParaRPr>
          </a:p>
          <a:p>
            <a:pPr marL="285750" indent="-285750" algn="l">
              <a:buFont typeface="Arial" panose="020B0604020202020204" pitchFamily="34" charset="0"/>
              <a:buChar char="•"/>
              <a:defRPr/>
            </a:pPr>
            <a:r>
              <a:rPr lang="en-US" dirty="0">
                <a:solidFill>
                  <a:schemeClr val="tx1"/>
                </a:solidFill>
              </a:rPr>
              <a:t>Schedule</a:t>
            </a:r>
          </a:p>
          <a:p>
            <a:pPr marL="742950" lvl="1" indent="-285750" algn="l">
              <a:buFont typeface="Arial" panose="020B0604020202020204" pitchFamily="34" charset="0"/>
              <a:buChar char="−"/>
              <a:defRPr/>
            </a:pPr>
            <a:r>
              <a:rPr lang="en-US" dirty="0"/>
              <a:t>B</a:t>
            </a:r>
            <a:r>
              <a:rPr lang="en-US" dirty="0">
                <a:solidFill>
                  <a:schemeClr val="tx1"/>
                </a:solidFill>
              </a:rPr>
              <a:t>egins after Milestone B, with Blue Team testing results and Cybersecurity kill chain analysis performed in this </a:t>
            </a:r>
            <a:r>
              <a:rPr lang="en-US" dirty="0"/>
              <a:t>phase </a:t>
            </a:r>
            <a:r>
              <a:rPr lang="en-US" dirty="0">
                <a:solidFill>
                  <a:schemeClr val="tx1"/>
                </a:solidFill>
              </a:rPr>
              <a:t>providing input to Critical Design Review (CDR) and preparation for the TRR.</a:t>
            </a:r>
          </a:p>
          <a:p>
            <a:pPr marL="285750" indent="-285750" algn="l">
              <a:buFont typeface="Arial" panose="020B0604020202020204" pitchFamily="34" charset="0"/>
              <a:buChar char="•"/>
              <a:defRPr/>
            </a:pPr>
            <a:endParaRPr lang="en-US" dirty="0">
              <a:solidFill>
                <a:schemeClr val="tx1"/>
              </a:solidFill>
            </a:endParaRPr>
          </a:p>
          <a:p>
            <a:pPr marL="285750" indent="-285750" algn="l">
              <a:buFont typeface="Arial" panose="020B0604020202020204" pitchFamily="34" charset="0"/>
              <a:buChar char="•"/>
              <a:defRPr/>
            </a:pPr>
            <a:r>
              <a:rPr lang="en-US" dirty="0">
                <a:solidFill>
                  <a:schemeClr val="tx1"/>
                </a:solidFill>
              </a:rPr>
              <a:t>Major Tasks</a:t>
            </a:r>
          </a:p>
          <a:p>
            <a:pPr marL="800100" lvl="1" indent="-342900" algn="l">
              <a:buFont typeface="Arial" panose="020B0604020202020204" pitchFamily="34" charset="0"/>
              <a:buChar char="−"/>
              <a:defRPr/>
            </a:pPr>
            <a:r>
              <a:rPr lang="en-US" dirty="0">
                <a:solidFill>
                  <a:schemeClr val="tx1"/>
                </a:solidFill>
              </a:rPr>
              <a:t>Finalize the system testing environment</a:t>
            </a:r>
          </a:p>
          <a:p>
            <a:pPr marL="800100" lvl="1" indent="-342900" algn="l">
              <a:buFont typeface="Arial" panose="020B0604020202020204" pitchFamily="34" charset="0"/>
              <a:buChar char="−"/>
              <a:defRPr/>
            </a:pPr>
            <a:r>
              <a:rPr lang="en-US" dirty="0">
                <a:solidFill>
                  <a:schemeClr val="tx1"/>
                </a:solidFill>
              </a:rPr>
              <a:t>Review available RMF artifacts</a:t>
            </a:r>
          </a:p>
          <a:p>
            <a:pPr marL="800100" lvl="1" indent="-342900" algn="l">
              <a:buFont typeface="Arial" panose="020B0604020202020204" pitchFamily="34" charset="0"/>
              <a:buChar char="−"/>
              <a:defRPr/>
            </a:pPr>
            <a:r>
              <a:rPr lang="en-US" dirty="0">
                <a:solidFill>
                  <a:schemeClr val="tx1"/>
                </a:solidFill>
              </a:rPr>
              <a:t>Perform a vulnerability assessment (Blue Team)</a:t>
            </a:r>
          </a:p>
          <a:p>
            <a:pPr marL="800100" lvl="1" indent="-342900" algn="l">
              <a:buFont typeface="Arial" panose="020B0604020202020204" pitchFamily="34" charset="0"/>
              <a:buChar char="−"/>
              <a:defRPr/>
            </a:pPr>
            <a:r>
              <a:rPr lang="en-US" dirty="0">
                <a:solidFill>
                  <a:schemeClr val="tx1"/>
                </a:solidFill>
              </a:rPr>
              <a:t>Perform a Cybersecurity kill chain analysis</a:t>
            </a:r>
          </a:p>
          <a:p>
            <a:pPr marL="800100" lvl="1" indent="-342900" algn="l">
              <a:buFont typeface="Arial" panose="020B0604020202020204" pitchFamily="34" charset="0"/>
              <a:buChar char="−"/>
              <a:defRPr/>
            </a:pPr>
            <a:r>
              <a:rPr lang="en-US" dirty="0">
                <a:solidFill>
                  <a:schemeClr val="tx1"/>
                </a:solidFill>
              </a:rPr>
              <a:t>Verify preparation for </a:t>
            </a:r>
            <a:r>
              <a:rPr lang="en-US" dirty="0"/>
              <a:t>4</a:t>
            </a:r>
            <a:r>
              <a:rPr lang="en-US" baseline="30000" dirty="0"/>
              <a:t>th</a:t>
            </a:r>
            <a:r>
              <a:rPr lang="en-US" dirty="0"/>
              <a:t> Phase, </a:t>
            </a:r>
            <a:r>
              <a:rPr lang="en-US" dirty="0">
                <a:solidFill>
                  <a:schemeClr val="tx1"/>
                </a:solidFill>
              </a:rPr>
              <a:t>adversarial Cybersecurity T&amp;E  </a:t>
            </a:r>
          </a:p>
        </p:txBody>
      </p:sp>
      <p:sp>
        <p:nvSpPr>
          <p:cNvPr id="7" name="TextBox 6"/>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sp>
        <p:nvSpPr>
          <p:cNvPr id="8" name="Rectangle 2"/>
          <p:cNvSpPr txBox="1">
            <a:spLocks noChangeArrowheads="1"/>
          </p:cNvSpPr>
          <p:nvPr/>
        </p:nvSpPr>
        <p:spPr>
          <a:xfrm>
            <a:off x="1045024" y="15547"/>
            <a:ext cx="7066115" cy="600269"/>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r>
              <a:rPr lang="en-US" sz="3600" dirty="0">
                <a:solidFill>
                  <a:schemeClr val="tx1"/>
                </a:solidFill>
                <a:latin typeface="Calibri" panose="020F0502020204030204" pitchFamily="34" charset="0"/>
              </a:rPr>
              <a:t>Cybersecurity T&amp;E Process, Phase 3</a:t>
            </a:r>
            <a:endParaRPr lang="en-US" sz="3600" dirty="0">
              <a:latin typeface="Calibri" panose="020F0502020204030204" pitchFamily="34" charset="0"/>
            </a:endParaRPr>
          </a:p>
        </p:txBody>
      </p:sp>
      <p:grpSp>
        <p:nvGrpSpPr>
          <p:cNvPr id="5" name="Group 4"/>
          <p:cNvGrpSpPr/>
          <p:nvPr/>
        </p:nvGrpSpPr>
        <p:grpSpPr>
          <a:xfrm>
            <a:off x="8495953" y="5595009"/>
            <a:ext cx="588119" cy="555765"/>
            <a:chOff x="8495953" y="6173511"/>
            <a:chExt cx="588119" cy="555765"/>
          </a:xfrm>
        </p:grpSpPr>
        <p:sp>
          <p:nvSpPr>
            <p:cNvPr id="6" name="Right Arrow 5">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1" name="Group 10"/>
          <p:cNvGrpSpPr/>
          <p:nvPr/>
        </p:nvGrpSpPr>
        <p:grpSpPr>
          <a:xfrm>
            <a:off x="8407151" y="6228894"/>
            <a:ext cx="802977" cy="535497"/>
            <a:chOff x="8407151" y="6228894"/>
            <a:chExt cx="802977" cy="535497"/>
          </a:xfrm>
        </p:grpSpPr>
        <p:sp>
          <p:nvSpPr>
            <p:cNvPr id="12" name="Right Arrow 11">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231967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763000" cy="457200"/>
          </a:xfrm>
        </p:spPr>
        <p:txBody>
          <a:bodyPr/>
          <a:lstStyle/>
          <a:p>
            <a:pPr algn="ctr"/>
            <a:r>
              <a:rPr lang="en-US" sz="2800" b="1" dirty="0">
                <a:solidFill>
                  <a:schemeClr val="tx1"/>
                </a:solidFill>
                <a:latin typeface="Calibri" panose="020F0502020204030204" pitchFamily="34" charset="0"/>
              </a:rPr>
              <a:t>Blue and Red Teams</a:t>
            </a:r>
          </a:p>
        </p:txBody>
      </p:sp>
      <p:graphicFrame>
        <p:nvGraphicFramePr>
          <p:cNvPr id="7" name="Table 6"/>
          <p:cNvGraphicFramePr>
            <a:graphicFrameLocks noGrp="1"/>
          </p:cNvGraphicFramePr>
          <p:nvPr>
            <p:extLst>
              <p:ext uri="{D42A27DB-BD31-4B8C-83A1-F6EECF244321}">
                <p14:modId xmlns:p14="http://schemas.microsoft.com/office/powerpoint/2010/main" val="2818271533"/>
              </p:ext>
            </p:extLst>
          </p:nvPr>
        </p:nvGraphicFramePr>
        <p:xfrm>
          <a:off x="326920" y="457200"/>
          <a:ext cx="8534400" cy="5783731"/>
        </p:xfrm>
        <a:graphic>
          <a:graphicData uri="http://schemas.openxmlformats.org/drawingml/2006/table">
            <a:tbl>
              <a:tblPr firstRow="1" bandRow="1">
                <a:tableStyleId>{073A0DAA-6AF3-43AB-8588-CEC1D06C72B9}</a:tableStyleId>
              </a:tblPr>
              <a:tblGrid>
                <a:gridCol w="4147457">
                  <a:extLst>
                    <a:ext uri="{9D8B030D-6E8A-4147-A177-3AD203B41FA5}">
                      <a16:colId xmlns:a16="http://schemas.microsoft.com/office/drawing/2014/main" val="20000"/>
                    </a:ext>
                  </a:extLst>
                </a:gridCol>
                <a:gridCol w="4386943">
                  <a:extLst>
                    <a:ext uri="{9D8B030D-6E8A-4147-A177-3AD203B41FA5}">
                      <a16:colId xmlns:a16="http://schemas.microsoft.com/office/drawing/2014/main" val="20001"/>
                    </a:ext>
                  </a:extLst>
                </a:gridCol>
              </a:tblGrid>
              <a:tr h="6630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Vulnerability Assessment (</a:t>
                      </a:r>
                      <a:r>
                        <a:rPr lang="en-US" sz="1800" dirty="0">
                          <a:solidFill>
                            <a:srgbClr val="33CAFF"/>
                          </a:solidFill>
                        </a:rPr>
                        <a:t>Blue Team</a:t>
                      </a:r>
                      <a:r>
                        <a:rPr lang="en-US" sz="18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Threat Representative Testing  (</a:t>
                      </a:r>
                      <a:r>
                        <a:rPr lang="en-US" sz="1800" dirty="0">
                          <a:solidFill>
                            <a:srgbClr val="FF6743"/>
                          </a:solidFill>
                        </a:rPr>
                        <a:t>Red Team</a:t>
                      </a:r>
                      <a:r>
                        <a:rPr lang="en-US" sz="1800" dirty="0"/>
                        <a:t>)</a:t>
                      </a:r>
                      <a:endParaRPr lang="en-US" sz="1800" dirty="0">
                        <a:solidFill>
                          <a:schemeClr val="bg1"/>
                        </a:solidFill>
                      </a:endParaRPr>
                    </a:p>
                  </a:txBody>
                  <a:tcPr/>
                </a:tc>
                <a:extLst>
                  <a:ext uri="{0D108BD9-81ED-4DB2-BD59-A6C34878D82A}">
                    <a16:rowId xmlns:a16="http://schemas.microsoft.com/office/drawing/2014/main" val="10000"/>
                  </a:ext>
                </a:extLst>
              </a:tr>
              <a:tr h="503236">
                <a:tc>
                  <a:txBody>
                    <a:bodyPr/>
                    <a:lstStyle/>
                    <a:p>
                      <a:r>
                        <a:rPr lang="en-US" sz="1600" dirty="0"/>
                        <a:t>Comprehensive</a:t>
                      </a:r>
                    </a:p>
                  </a:txBody>
                  <a:tcPr>
                    <a:solidFill>
                      <a:srgbClr val="43CEFF">
                        <a:alpha val="50196"/>
                      </a:srgbClr>
                    </a:solidFill>
                  </a:tcPr>
                </a:tc>
                <a:tc>
                  <a:txBody>
                    <a:bodyPr/>
                    <a:lstStyle/>
                    <a:p>
                      <a:pPr marL="0" lvl="2" indent="0">
                        <a:lnSpc>
                          <a:spcPct val="100000"/>
                        </a:lnSpc>
                        <a:spcBef>
                          <a:spcPts val="0"/>
                        </a:spcBef>
                        <a:buFont typeface="Arial" pitchFamily="34" charset="0"/>
                        <a:buNone/>
                      </a:pPr>
                      <a:r>
                        <a:rPr lang="en-US" sz="1600" b="0" kern="1200" dirty="0">
                          <a:solidFill>
                            <a:schemeClr val="tx1"/>
                          </a:solidFill>
                          <a:latin typeface="+mn-lt"/>
                          <a:ea typeface="+mn-ea"/>
                          <a:cs typeface="+mn-cs"/>
                        </a:rPr>
                        <a:t>Exploit one or more known or suspected weaknesses</a:t>
                      </a:r>
                    </a:p>
                  </a:txBody>
                  <a:tcPr>
                    <a:solidFill>
                      <a:srgbClr val="FF0000">
                        <a:alpha val="34902"/>
                      </a:srgbClr>
                    </a:solidFill>
                  </a:tcPr>
                </a:tc>
                <a:extLst>
                  <a:ext uri="{0D108BD9-81ED-4DB2-BD59-A6C34878D82A}">
                    <a16:rowId xmlns:a16="http://schemas.microsoft.com/office/drawing/2014/main" val="10001"/>
                  </a:ext>
                </a:extLst>
              </a:tr>
              <a:tr h="521275">
                <a:tc>
                  <a:txBody>
                    <a:bodyPr/>
                    <a:lstStyle/>
                    <a:p>
                      <a:pPr marL="0" indent="0">
                        <a:buFont typeface="Arial" panose="020B0604020202020204" pitchFamily="34" charset="0"/>
                        <a:buNone/>
                      </a:pPr>
                      <a:r>
                        <a:rPr lang="en-US" sz="1600" kern="1200" dirty="0">
                          <a:solidFill>
                            <a:schemeClr val="tx1"/>
                          </a:solidFill>
                          <a:latin typeface="+mn-lt"/>
                          <a:ea typeface="+mn-ea"/>
                          <a:cs typeface="+mn-cs"/>
                        </a:rPr>
                        <a:t>Identifies </a:t>
                      </a:r>
                      <a:r>
                        <a:rPr lang="en-US" sz="1600" kern="1200" dirty="0">
                          <a:solidFill>
                            <a:schemeClr val="dk1"/>
                          </a:solidFill>
                          <a:latin typeface="+mn-lt"/>
                          <a:ea typeface="+mn-ea"/>
                          <a:cs typeface="+mn-cs"/>
                        </a:rPr>
                        <a:t>any/all known vulnerabilities</a:t>
                      </a:r>
                      <a:r>
                        <a:rPr lang="en-US" sz="1600" kern="1200" dirty="0">
                          <a:solidFill>
                            <a:schemeClr val="accent6">
                              <a:lumMod val="75000"/>
                            </a:schemeClr>
                          </a:solidFill>
                          <a:latin typeface="+mn-lt"/>
                          <a:ea typeface="+mn-ea"/>
                          <a:cs typeface="+mn-cs"/>
                        </a:rPr>
                        <a:t> </a:t>
                      </a:r>
                      <a:r>
                        <a:rPr lang="en-US" sz="1600" kern="1200" dirty="0">
                          <a:solidFill>
                            <a:schemeClr val="tx1"/>
                          </a:solidFill>
                          <a:latin typeface="+mn-lt"/>
                          <a:ea typeface="+mn-ea"/>
                          <a:cs typeface="+mn-cs"/>
                        </a:rPr>
                        <a:t>present in systems </a:t>
                      </a:r>
                    </a:p>
                  </a:txBody>
                  <a:tcPr>
                    <a:solidFill>
                      <a:srgbClr val="43CEFF">
                        <a:alpha val="50196"/>
                      </a:srgbClr>
                    </a:solidFill>
                  </a:tcPr>
                </a:tc>
                <a:tc>
                  <a:txBody>
                    <a:bodyPr/>
                    <a:lstStyle/>
                    <a:p>
                      <a:r>
                        <a:rPr lang="en-US" sz="1600" dirty="0"/>
                        <a:t>Attention on specific problem or attack vector</a:t>
                      </a:r>
                    </a:p>
                  </a:txBody>
                  <a:tcPr>
                    <a:solidFill>
                      <a:srgbClr val="FF0000">
                        <a:alpha val="34902"/>
                      </a:srgbClr>
                    </a:solidFill>
                  </a:tcPr>
                </a:tc>
                <a:extLst>
                  <a:ext uri="{0D108BD9-81ED-4DB2-BD59-A6C34878D82A}">
                    <a16:rowId xmlns:a16="http://schemas.microsoft.com/office/drawing/2014/main" val="10002"/>
                  </a:ext>
                </a:extLst>
              </a:tr>
              <a:tr h="5234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Reveals </a:t>
                      </a:r>
                      <a:r>
                        <a:rPr lang="en-US" sz="1600" kern="1200" dirty="0">
                          <a:solidFill>
                            <a:schemeClr val="dk1"/>
                          </a:solidFill>
                          <a:latin typeface="+mn-lt"/>
                          <a:ea typeface="+mn-ea"/>
                          <a:cs typeface="+mn-cs"/>
                        </a:rPr>
                        <a:t>systemic weaknesses </a:t>
                      </a:r>
                      <a:r>
                        <a:rPr lang="en-US" sz="1600" kern="1200" dirty="0">
                          <a:solidFill>
                            <a:schemeClr val="tx1"/>
                          </a:solidFill>
                          <a:latin typeface="+mn-lt"/>
                          <a:ea typeface="+mn-ea"/>
                          <a:cs typeface="+mn-cs"/>
                        </a:rPr>
                        <a:t>in security program</a:t>
                      </a:r>
                    </a:p>
                  </a:txBody>
                  <a:tcPr>
                    <a:solidFill>
                      <a:srgbClr val="43CEFF">
                        <a:alpha val="50196"/>
                      </a:srgbClr>
                    </a:solidFill>
                  </a:tcPr>
                </a:tc>
                <a:tc>
                  <a:txBody>
                    <a:bodyPr/>
                    <a:lstStyle/>
                    <a:p>
                      <a:r>
                        <a:rPr lang="en-US" sz="1600" dirty="0"/>
                        <a:t>Develops an understanding of inherent weaknesses of system</a:t>
                      </a:r>
                    </a:p>
                  </a:txBody>
                  <a:tcPr>
                    <a:solidFill>
                      <a:srgbClr val="FF0000">
                        <a:alpha val="34902"/>
                      </a:srgbClr>
                    </a:solidFill>
                  </a:tcPr>
                </a:tc>
                <a:extLst>
                  <a:ext uri="{0D108BD9-81ED-4DB2-BD59-A6C34878D82A}">
                    <a16:rowId xmlns:a16="http://schemas.microsoft.com/office/drawing/2014/main" val="10003"/>
                  </a:ext>
                </a:extLst>
              </a:tr>
              <a:tr h="538692">
                <a:tc>
                  <a:txBody>
                    <a:bodyPr/>
                    <a:lstStyle/>
                    <a:p>
                      <a:r>
                        <a:rPr lang="en-US" sz="1600" dirty="0"/>
                        <a:t>Focused on adequacy &amp;</a:t>
                      </a:r>
                      <a:r>
                        <a:rPr lang="en-US" sz="1600" baseline="0" dirty="0"/>
                        <a:t> implementation of technical security controls and attributes</a:t>
                      </a:r>
                      <a:endParaRPr lang="en-US" sz="1600" dirty="0"/>
                    </a:p>
                  </a:txBody>
                  <a:tcPr>
                    <a:solidFill>
                      <a:srgbClr val="43CEFF">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Both internal and external threats</a:t>
                      </a:r>
                      <a:endParaRPr lang="en-US" sz="1600" kern="1200" dirty="0">
                        <a:solidFill>
                          <a:schemeClr val="tx1"/>
                        </a:solidFill>
                        <a:latin typeface="+mn-lt"/>
                        <a:ea typeface="+mn-ea"/>
                        <a:cs typeface="+mn-cs"/>
                      </a:endParaRPr>
                    </a:p>
                  </a:txBody>
                  <a:tcPr>
                    <a:solidFill>
                      <a:srgbClr val="FF0000">
                        <a:alpha val="34902"/>
                      </a:srgbClr>
                    </a:solidFill>
                  </a:tcPr>
                </a:tc>
                <a:extLst>
                  <a:ext uri="{0D108BD9-81ED-4DB2-BD59-A6C34878D82A}">
                    <a16:rowId xmlns:a16="http://schemas.microsoft.com/office/drawing/2014/main" val="10004"/>
                  </a:ext>
                </a:extLst>
              </a:tr>
              <a:tr h="755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Multiple methods:  hands-on  testing, interviewing personal, or examination of relevant artifacts</a:t>
                      </a:r>
                    </a:p>
                  </a:txBody>
                  <a:tcPr>
                    <a:solidFill>
                      <a:srgbClr val="43CEFF">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prstClr val="black"/>
                          </a:solidFill>
                          <a:latin typeface="+mn-lt"/>
                          <a:ea typeface="+mn-ea"/>
                          <a:cs typeface="+mn-cs"/>
                        </a:rPr>
                        <a:t>Model actions of a defined internal or external hostile entity</a:t>
                      </a:r>
                      <a:endParaRPr lang="en-US" sz="1600" dirty="0"/>
                    </a:p>
                  </a:txBody>
                  <a:tcPr>
                    <a:solidFill>
                      <a:srgbClr val="FF0000">
                        <a:alpha val="34902"/>
                      </a:srgbClr>
                    </a:solidFill>
                  </a:tcPr>
                </a:tc>
                <a:extLst>
                  <a:ext uri="{0D108BD9-81ED-4DB2-BD59-A6C34878D82A}">
                    <a16:rowId xmlns:a16="http://schemas.microsoft.com/office/drawing/2014/main" val="10005"/>
                  </a:ext>
                </a:extLst>
              </a:tr>
              <a:tr h="735252">
                <a:tc>
                  <a:txBody>
                    <a:bodyPr/>
                    <a:lstStyle/>
                    <a:p>
                      <a:r>
                        <a:rPr lang="en-US" sz="1600" dirty="0"/>
                        <a:t>Feedback to developers and system administrators for system remediation and mitigation</a:t>
                      </a:r>
                    </a:p>
                  </a:txBody>
                  <a:tcPr>
                    <a:solidFill>
                      <a:srgbClr val="43CEFF">
                        <a:alpha val="50196"/>
                      </a:srgbClr>
                    </a:solidFill>
                  </a:tcPr>
                </a:tc>
                <a:tc>
                  <a:txBody>
                    <a:bodyPr/>
                    <a:lstStyle/>
                    <a:p>
                      <a:r>
                        <a:rPr lang="en-US" sz="1600" dirty="0"/>
                        <a:t>Report</a:t>
                      </a:r>
                      <a:r>
                        <a:rPr lang="en-US" sz="1600" baseline="0" dirty="0"/>
                        <a:t> at the end of the testing</a:t>
                      </a:r>
                      <a:endParaRPr lang="en-US" sz="1600" dirty="0"/>
                    </a:p>
                  </a:txBody>
                  <a:tcPr>
                    <a:solidFill>
                      <a:srgbClr val="FF0000">
                        <a:alpha val="34902"/>
                      </a:srgbClr>
                    </a:solidFill>
                  </a:tcPr>
                </a:tc>
                <a:extLst>
                  <a:ext uri="{0D108BD9-81ED-4DB2-BD59-A6C34878D82A}">
                    <a16:rowId xmlns:a16="http://schemas.microsoft.com/office/drawing/2014/main" val="10006"/>
                  </a:ext>
                </a:extLst>
              </a:tr>
              <a:tr h="55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Conducted with full knowledge and cooperation of systems administrators</a:t>
                      </a:r>
                    </a:p>
                  </a:txBody>
                  <a:tcPr>
                    <a:solidFill>
                      <a:srgbClr val="43CEFF">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Conducted covertly with minimal staff knowledge </a:t>
                      </a:r>
                    </a:p>
                  </a:txBody>
                  <a:tcPr>
                    <a:solidFill>
                      <a:srgbClr val="FF0000">
                        <a:alpha val="34902"/>
                      </a:srgbClr>
                    </a:solidFill>
                  </a:tcPr>
                </a:tc>
                <a:extLst>
                  <a:ext uri="{0D108BD9-81ED-4DB2-BD59-A6C34878D82A}">
                    <a16:rowId xmlns:a16="http://schemas.microsoft.com/office/drawing/2014/main" val="10007"/>
                  </a:ext>
                </a:extLst>
              </a:tr>
              <a:tr h="523493">
                <a:tc>
                  <a:txBody>
                    <a:bodyPr/>
                    <a:lstStyle/>
                    <a:p>
                      <a:r>
                        <a:rPr lang="en-US" sz="1600" dirty="0"/>
                        <a:t>No harm</a:t>
                      </a:r>
                      <a:r>
                        <a:rPr lang="en-US" sz="1600" baseline="0" dirty="0"/>
                        <a:t> to systems</a:t>
                      </a:r>
                      <a:endParaRPr lang="en-US" sz="1600" dirty="0"/>
                    </a:p>
                  </a:txBody>
                  <a:tcPr>
                    <a:solidFill>
                      <a:srgbClr val="43CEFF">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May harm systems and components &amp; require clean up</a:t>
                      </a:r>
                    </a:p>
                  </a:txBody>
                  <a:tcPr>
                    <a:solidFill>
                      <a:srgbClr val="FF0000">
                        <a:alpha val="34902"/>
                      </a:srgbClr>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14" name="Group 13"/>
          <p:cNvGrpSpPr/>
          <p:nvPr/>
        </p:nvGrpSpPr>
        <p:grpSpPr>
          <a:xfrm>
            <a:off x="7685049" y="6245950"/>
            <a:ext cx="588119" cy="527772"/>
            <a:chOff x="8495953" y="6201504"/>
            <a:chExt cx="588119" cy="527772"/>
          </a:xfrm>
        </p:grpSpPr>
        <p:sp>
          <p:nvSpPr>
            <p:cNvPr id="15" name="Right Arrow 14">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201504"/>
              <a:ext cx="535724" cy="307777"/>
            </a:xfrm>
            <a:prstGeom prst="rect">
              <a:avLst/>
            </a:prstGeom>
            <a:noFill/>
          </p:spPr>
          <p:txBody>
            <a:bodyPr wrap="none" rtlCol="0">
              <a:spAutoFit/>
            </a:bodyPr>
            <a:lstStyle/>
            <a:p>
              <a:r>
                <a:rPr lang="en-US" sz="1400" b="1" dirty="0"/>
                <a:t>Back</a:t>
              </a:r>
              <a:endParaRPr lang="en-US" sz="1600" b="1" dirty="0"/>
            </a:p>
          </p:txBody>
        </p:sp>
      </p:grpSp>
      <p:grpSp>
        <p:nvGrpSpPr>
          <p:cNvPr id="17" name="Group 16"/>
          <p:cNvGrpSpPr/>
          <p:nvPr/>
        </p:nvGrpSpPr>
        <p:grpSpPr>
          <a:xfrm>
            <a:off x="8407151" y="6256887"/>
            <a:ext cx="802977" cy="516835"/>
            <a:chOff x="8407151" y="6247556"/>
            <a:chExt cx="802977" cy="516835"/>
          </a:xfrm>
        </p:grpSpPr>
        <p:sp>
          <p:nvSpPr>
            <p:cNvPr id="18" name="Right Arrow 17">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47556"/>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437568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0585" y="688902"/>
            <a:ext cx="8738141" cy="4555093"/>
          </a:xfrm>
          <a:prstGeom prst="rect">
            <a:avLst/>
          </a:prstGeom>
          <a:noFill/>
        </p:spPr>
        <p:txBody>
          <a:bodyPr wrap="square">
            <a:spAutoFit/>
          </a:bodyPr>
          <a:lstStyle/>
          <a:p>
            <a:pPr>
              <a:defRPr/>
            </a:pPr>
            <a:r>
              <a:rPr lang="en-US" sz="2000" b="1" dirty="0">
                <a:solidFill>
                  <a:srgbClr val="0033CC"/>
                </a:solidFill>
              </a:rPr>
              <a:t>Adversarial Cybersecurity DT&amp;E</a:t>
            </a:r>
          </a:p>
          <a:p>
            <a:pPr marL="285750" lvl="1" indent="-285750" algn="l">
              <a:buFont typeface="Arial" panose="020B0604020202020204" pitchFamily="34" charset="0"/>
              <a:buChar char="•"/>
              <a:defRPr/>
            </a:pPr>
            <a:endParaRPr lang="en-US" dirty="0">
              <a:solidFill>
                <a:schemeClr val="tx1"/>
              </a:solidFill>
            </a:endParaRPr>
          </a:p>
          <a:p>
            <a:pPr marL="285750" lvl="1" indent="-285750" algn="l">
              <a:buFont typeface="Arial" panose="020B0604020202020204" pitchFamily="34" charset="0"/>
              <a:buChar char="•"/>
              <a:defRPr/>
            </a:pPr>
            <a:r>
              <a:rPr lang="en-US" dirty="0">
                <a:solidFill>
                  <a:schemeClr val="tx1"/>
                </a:solidFill>
              </a:rPr>
              <a:t>Purpose – </a:t>
            </a:r>
            <a:r>
              <a:rPr lang="en-US" kern="0" dirty="0">
                <a:solidFill>
                  <a:schemeClr val="tx1"/>
                </a:solidFill>
              </a:rPr>
              <a:t>Evaluation of the system’s Cybersecurity in a mission context, using realistic threat exploitation techniques, while in a representative operating environment.   The goal of this step is to evaluate how critical mission objectives:</a:t>
            </a:r>
          </a:p>
          <a:p>
            <a:pPr marL="742950" lvl="4" indent="-285750" algn="l">
              <a:buFont typeface="Arial" panose="020B0604020202020204" pitchFamily="34" charset="0"/>
              <a:buChar char="−"/>
              <a:defRPr/>
            </a:pPr>
            <a:r>
              <a:rPr lang="en-US" kern="0" dirty="0">
                <a:solidFill>
                  <a:schemeClr val="tx1"/>
                </a:solidFill>
              </a:rPr>
              <a:t>Will be impacted if data is altered due to cyber-attack</a:t>
            </a:r>
          </a:p>
          <a:p>
            <a:pPr marL="742950" lvl="4" indent="-285750" algn="l">
              <a:buFont typeface="Arial" panose="020B0604020202020204" pitchFamily="34" charset="0"/>
              <a:buChar char="−"/>
              <a:defRPr/>
            </a:pPr>
            <a:r>
              <a:rPr lang="en-US" kern="0" dirty="0">
                <a:solidFill>
                  <a:schemeClr val="tx1"/>
                </a:solidFill>
              </a:rPr>
              <a:t>Will be compromised if required data is unavailable </a:t>
            </a:r>
          </a:p>
          <a:p>
            <a:pPr marL="742950" lvl="4" indent="-285750" algn="l">
              <a:buFont typeface="Arial" panose="020B0604020202020204" pitchFamily="34" charset="0"/>
              <a:buChar char="−"/>
              <a:defRPr/>
            </a:pPr>
            <a:r>
              <a:rPr lang="en-US" kern="0" dirty="0">
                <a:solidFill>
                  <a:schemeClr val="tx1"/>
                </a:solidFill>
              </a:rPr>
              <a:t>Will be compromised if mission data is exploited in advance of mission execution </a:t>
            </a:r>
          </a:p>
          <a:p>
            <a:pPr marL="285750" lvl="3" indent="-285750" algn="l">
              <a:buFont typeface="Arial" panose="020B0604020202020204" pitchFamily="34" charset="0"/>
              <a:buChar char="•"/>
              <a:defRPr/>
            </a:pPr>
            <a:endParaRPr lang="en-US" dirty="0">
              <a:solidFill>
                <a:schemeClr val="tx1"/>
              </a:solidFill>
            </a:endParaRPr>
          </a:p>
          <a:p>
            <a:pPr marL="285750" lvl="3" indent="-285750" algn="l">
              <a:buFont typeface="Arial" panose="020B0604020202020204" pitchFamily="34" charset="0"/>
              <a:buChar char="•"/>
              <a:defRPr/>
            </a:pPr>
            <a:r>
              <a:rPr lang="en-US" dirty="0">
                <a:solidFill>
                  <a:schemeClr val="tx1"/>
                </a:solidFill>
              </a:rPr>
              <a:t>Schedule - Conducted before Milestone C.</a:t>
            </a:r>
          </a:p>
          <a:p>
            <a:pPr marL="285750" indent="-285750" algn="l">
              <a:buFont typeface="Arial" panose="020B0604020202020204" pitchFamily="34" charset="0"/>
              <a:buChar char="•"/>
              <a:defRPr/>
            </a:pPr>
            <a:endParaRPr lang="en-US" dirty="0">
              <a:solidFill>
                <a:schemeClr val="tx1"/>
              </a:solidFill>
            </a:endParaRPr>
          </a:p>
          <a:p>
            <a:pPr marL="285750" indent="-285750" algn="l">
              <a:buFont typeface="Arial" panose="020B0604020202020204" pitchFamily="34" charset="0"/>
              <a:buChar char="•"/>
              <a:defRPr/>
            </a:pPr>
            <a:r>
              <a:rPr lang="en-US" dirty="0">
                <a:solidFill>
                  <a:schemeClr val="tx1"/>
                </a:solidFill>
              </a:rPr>
              <a:t>Major Tasks</a:t>
            </a:r>
          </a:p>
          <a:p>
            <a:pPr marL="736600" lvl="1" indent="-285750" algn="l">
              <a:buFont typeface="Arial" panose="020B0604020202020204" pitchFamily="34" charset="0"/>
              <a:buChar char="−"/>
              <a:defRPr/>
            </a:pPr>
            <a:r>
              <a:rPr lang="en-US" dirty="0">
                <a:solidFill>
                  <a:schemeClr val="tx1"/>
                </a:solidFill>
              </a:rPr>
              <a:t>Complete resource planning</a:t>
            </a:r>
          </a:p>
          <a:p>
            <a:pPr marL="736600" lvl="1" indent="-285750" algn="l">
              <a:buFont typeface="Arial" panose="020B0604020202020204" pitchFamily="34" charset="0"/>
              <a:buChar char="−"/>
              <a:defRPr/>
            </a:pPr>
            <a:r>
              <a:rPr lang="en-US" dirty="0">
                <a:solidFill>
                  <a:schemeClr val="tx1"/>
                </a:solidFill>
              </a:rPr>
              <a:t>Complete Threat Representative test planning</a:t>
            </a:r>
          </a:p>
          <a:p>
            <a:pPr marL="736600" lvl="1" indent="-285750" algn="l">
              <a:buFont typeface="Arial" panose="020B0604020202020204" pitchFamily="34" charset="0"/>
              <a:buChar char="−"/>
              <a:defRPr/>
            </a:pPr>
            <a:r>
              <a:rPr lang="en-US" dirty="0">
                <a:solidFill>
                  <a:schemeClr val="tx1"/>
                </a:solidFill>
              </a:rPr>
              <a:t>Conduct assessment using representative threat </a:t>
            </a:r>
          </a:p>
          <a:p>
            <a:pPr marL="736600" lvl="1" indent="-285750" algn="l">
              <a:buFont typeface="Arial" panose="020B0604020202020204" pitchFamily="34" charset="0"/>
              <a:buChar char="−"/>
              <a:defRPr/>
            </a:pPr>
            <a:r>
              <a:rPr lang="en-US" dirty="0">
                <a:solidFill>
                  <a:schemeClr val="tx1"/>
                </a:solidFill>
              </a:rPr>
              <a:t>Develop DT&amp;E assessment </a:t>
            </a:r>
          </a:p>
        </p:txBody>
      </p:sp>
      <p:sp>
        <p:nvSpPr>
          <p:cNvPr id="7" name="TextBox 6"/>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sp>
        <p:nvSpPr>
          <p:cNvPr id="8" name="Rectangle 2"/>
          <p:cNvSpPr txBox="1">
            <a:spLocks noChangeArrowheads="1"/>
          </p:cNvSpPr>
          <p:nvPr/>
        </p:nvSpPr>
        <p:spPr>
          <a:xfrm>
            <a:off x="1045024" y="15547"/>
            <a:ext cx="7066115" cy="600269"/>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r>
              <a:rPr lang="en-US" sz="3600" dirty="0">
                <a:solidFill>
                  <a:schemeClr val="tx1"/>
                </a:solidFill>
                <a:latin typeface="Calibri" panose="020F0502020204030204" pitchFamily="34" charset="0"/>
              </a:rPr>
              <a:t>Cybersecurity T&amp;E Process, Phase 4</a:t>
            </a:r>
            <a:endParaRPr lang="en-US" sz="3600" dirty="0">
              <a:latin typeface="Calibri" panose="020F0502020204030204" pitchFamily="34" charset="0"/>
            </a:endParaRPr>
          </a:p>
        </p:txBody>
      </p:sp>
      <p:grpSp>
        <p:nvGrpSpPr>
          <p:cNvPr id="5" name="Group 4"/>
          <p:cNvGrpSpPr/>
          <p:nvPr/>
        </p:nvGrpSpPr>
        <p:grpSpPr>
          <a:xfrm>
            <a:off x="8495953" y="5595009"/>
            <a:ext cx="588119" cy="555765"/>
            <a:chOff x="8495953" y="6173511"/>
            <a:chExt cx="588119" cy="555765"/>
          </a:xfrm>
        </p:grpSpPr>
        <p:sp>
          <p:nvSpPr>
            <p:cNvPr id="6" name="Right Arrow 5">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1" name="Group 10"/>
          <p:cNvGrpSpPr/>
          <p:nvPr/>
        </p:nvGrpSpPr>
        <p:grpSpPr>
          <a:xfrm>
            <a:off x="8407151" y="6228894"/>
            <a:ext cx="802977" cy="535497"/>
            <a:chOff x="8407151" y="6228894"/>
            <a:chExt cx="802977" cy="535497"/>
          </a:xfrm>
        </p:grpSpPr>
        <p:sp>
          <p:nvSpPr>
            <p:cNvPr id="12" name="Right Arrow 11">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77390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65" y="27991"/>
            <a:ext cx="7886700" cy="581608"/>
          </a:xfrm>
        </p:spPr>
        <p:txBody>
          <a:bodyPr>
            <a:noAutofit/>
          </a:bodyPr>
          <a:lstStyle/>
          <a:p>
            <a:pPr algn="ctr"/>
            <a:r>
              <a:rPr lang="en-US" sz="3600" b="1" dirty="0">
                <a:latin typeface="Calibri" panose="020F0502020204030204" pitchFamily="34" charset="0"/>
              </a:rPr>
              <a:t>Cybersecurity Operational T&amp;E</a:t>
            </a:r>
          </a:p>
        </p:txBody>
      </p:sp>
      <p:sp>
        <p:nvSpPr>
          <p:cNvPr id="3" name="Content Placeholder 2"/>
          <p:cNvSpPr>
            <a:spLocks noGrp="1"/>
          </p:cNvSpPr>
          <p:nvPr>
            <p:ph idx="1"/>
          </p:nvPr>
        </p:nvSpPr>
        <p:spPr>
          <a:xfrm>
            <a:off x="152400" y="685797"/>
            <a:ext cx="8763000" cy="4909212"/>
          </a:xfrm>
        </p:spPr>
        <p:txBody>
          <a:bodyPr>
            <a:noAutofit/>
          </a:bodyPr>
          <a:lstStyle/>
          <a:p>
            <a:pPr>
              <a:lnSpc>
                <a:spcPts val="2000"/>
              </a:lnSpc>
              <a:spcBef>
                <a:spcPts val="0"/>
              </a:spcBef>
            </a:pPr>
            <a:r>
              <a:rPr lang="en-US" sz="1800" dirty="0"/>
              <a:t>Cybersecurity T&amp;E Phases 1 – 4 are DT events, Phases 5 &amp; 6 are OT events</a:t>
            </a:r>
          </a:p>
          <a:p>
            <a:pPr>
              <a:lnSpc>
                <a:spcPts val="2000"/>
              </a:lnSpc>
              <a:spcBef>
                <a:spcPts val="0"/>
              </a:spcBef>
            </a:pPr>
            <a:endParaRPr lang="en-US" sz="1800" dirty="0"/>
          </a:p>
          <a:p>
            <a:pPr>
              <a:lnSpc>
                <a:spcPts val="2000"/>
              </a:lnSpc>
              <a:spcBef>
                <a:spcPts val="0"/>
              </a:spcBef>
            </a:pPr>
            <a:r>
              <a:rPr lang="en-US" sz="1800" dirty="0"/>
              <a:t>For acquisition program under DOT&amp;E oversight, Cybersecurity T&amp;E Phases for Operational Test are applied to all programs on DOT&amp;E oversight that send or receive digital information via:</a:t>
            </a:r>
          </a:p>
          <a:p>
            <a:pPr marL="688975" lvl="2" indent="-227013">
              <a:lnSpc>
                <a:spcPts val="2000"/>
              </a:lnSpc>
              <a:spcBef>
                <a:spcPts val="0"/>
              </a:spcBef>
              <a:buSzPct val="90000"/>
              <a:buFont typeface="Calibri" panose="020F0502020204030204" pitchFamily="34" charset="0"/>
              <a:buChar char="−"/>
            </a:pPr>
            <a:r>
              <a:rPr lang="en-US" sz="1800" dirty="0"/>
              <a:t>Direct or indirect connections to external networks</a:t>
            </a:r>
          </a:p>
          <a:p>
            <a:pPr marL="688975" lvl="2" indent="-227013">
              <a:lnSpc>
                <a:spcPts val="2000"/>
              </a:lnSpc>
              <a:spcBef>
                <a:spcPts val="0"/>
              </a:spcBef>
              <a:buSzPct val="90000"/>
              <a:buFont typeface="Calibri" panose="020F0502020204030204" pitchFamily="34" charset="0"/>
              <a:buChar char="−"/>
            </a:pPr>
            <a:r>
              <a:rPr lang="en-US" sz="1800" dirty="0"/>
              <a:t>Wireless or radio frequency connections</a:t>
            </a:r>
          </a:p>
          <a:p>
            <a:pPr marL="688975" lvl="2" indent="-227013">
              <a:lnSpc>
                <a:spcPts val="2000"/>
              </a:lnSpc>
              <a:spcBef>
                <a:spcPts val="0"/>
              </a:spcBef>
              <a:buSzPct val="90000"/>
              <a:buFont typeface="Calibri" panose="020F0502020204030204" pitchFamily="34" charset="0"/>
              <a:buChar char="−"/>
            </a:pPr>
            <a:r>
              <a:rPr lang="en-US" sz="1800" dirty="0"/>
              <a:t>Physical ports (e.g. USB), removable data cards</a:t>
            </a:r>
          </a:p>
          <a:p>
            <a:pPr marL="688975" lvl="2" indent="-227013">
              <a:lnSpc>
                <a:spcPts val="2000"/>
              </a:lnSpc>
              <a:spcBef>
                <a:spcPts val="0"/>
              </a:spcBef>
              <a:buSzPct val="90000"/>
              <a:buFont typeface="Calibri" panose="020F0502020204030204" pitchFamily="34" charset="0"/>
              <a:buChar char="−"/>
            </a:pPr>
            <a:r>
              <a:rPr lang="en-US" sz="1800" dirty="0"/>
              <a:t>Non Internet Protocol-based data buses (e.g. 1553)</a:t>
            </a:r>
          </a:p>
          <a:p>
            <a:pPr>
              <a:lnSpc>
                <a:spcPts val="2000"/>
              </a:lnSpc>
              <a:spcBef>
                <a:spcPts val="0"/>
              </a:spcBef>
            </a:pPr>
            <a:endParaRPr lang="en-US" sz="1800" dirty="0"/>
          </a:p>
          <a:p>
            <a:pPr>
              <a:lnSpc>
                <a:spcPts val="2000"/>
              </a:lnSpc>
              <a:spcBef>
                <a:spcPts val="0"/>
              </a:spcBef>
            </a:pPr>
            <a:r>
              <a:rPr lang="en-US" sz="1800" dirty="0"/>
              <a:t>Any system with two-way data transfer capabilities to external networks</a:t>
            </a:r>
          </a:p>
          <a:p>
            <a:pPr>
              <a:lnSpc>
                <a:spcPts val="2000"/>
              </a:lnSpc>
              <a:spcBef>
                <a:spcPts val="0"/>
              </a:spcBef>
            </a:pPr>
            <a:endParaRPr lang="en-US" sz="1800" dirty="0"/>
          </a:p>
          <a:p>
            <a:pPr>
              <a:lnSpc>
                <a:spcPts val="2000"/>
              </a:lnSpc>
              <a:spcBef>
                <a:spcPts val="0"/>
              </a:spcBef>
            </a:pPr>
            <a:r>
              <a:rPr lang="en-US" sz="1800" dirty="0"/>
              <a:t>DOT&amp;E will evaluate the level of test required for other systems on a case-by-case basis</a:t>
            </a:r>
          </a:p>
          <a:p>
            <a:pPr>
              <a:lnSpc>
                <a:spcPts val="2000"/>
              </a:lnSpc>
              <a:spcBef>
                <a:spcPts val="0"/>
              </a:spcBef>
            </a:pPr>
            <a:endParaRPr lang="en-US" sz="1800" dirty="0"/>
          </a:p>
          <a:p>
            <a:pPr>
              <a:lnSpc>
                <a:spcPts val="2000"/>
              </a:lnSpc>
              <a:spcBef>
                <a:spcPts val="0"/>
              </a:spcBef>
            </a:pPr>
            <a:r>
              <a:rPr lang="en-US" sz="1800" dirty="0"/>
              <a:t>OTAs are encouraged to apply the procedures to all information handling systems, regardless of oversight</a:t>
            </a:r>
          </a:p>
          <a:p>
            <a:pPr>
              <a:lnSpc>
                <a:spcPts val="2000"/>
              </a:lnSpc>
              <a:spcBef>
                <a:spcPts val="0"/>
              </a:spcBef>
            </a:pPr>
            <a:endParaRPr lang="en-US" sz="1800" dirty="0"/>
          </a:p>
          <a:p>
            <a:pPr>
              <a:lnSpc>
                <a:spcPts val="2000"/>
              </a:lnSpc>
              <a:spcBef>
                <a:spcPts val="0"/>
              </a:spcBef>
            </a:pPr>
            <a:r>
              <a:rPr lang="en-US" sz="1800" dirty="0"/>
              <a:t>Note:  Refer to TEMP Guidebook 3.0 for specific examples and guidance for incorporating Cybersecurity T&amp;E into </a:t>
            </a:r>
            <a:r>
              <a:rPr lang="en-US" sz="1800" dirty="0" err="1"/>
              <a:t>TEMPs.</a:t>
            </a:r>
            <a:endParaRPr lang="en-US" sz="1800" dirty="0"/>
          </a:p>
        </p:txBody>
      </p:sp>
      <p:sp>
        <p:nvSpPr>
          <p:cNvPr id="5" name="TextBox 4"/>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2" name="Group 11"/>
          <p:cNvGrpSpPr/>
          <p:nvPr/>
        </p:nvGrpSpPr>
        <p:grpSpPr>
          <a:xfrm>
            <a:off x="8407151" y="6228894"/>
            <a:ext cx="802977" cy="535497"/>
            <a:chOff x="8407151" y="6228894"/>
            <a:chExt cx="802977" cy="535497"/>
          </a:xfrm>
        </p:grpSpPr>
        <p:sp>
          <p:nvSpPr>
            <p:cNvPr id="13" name="Right Arrow 12">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3549389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720" y="802436"/>
            <a:ext cx="8690691" cy="5247590"/>
          </a:xfrm>
          <a:prstGeom prst="rect">
            <a:avLst/>
          </a:prstGeom>
          <a:noFill/>
        </p:spPr>
        <p:txBody>
          <a:bodyPr wrap="square">
            <a:spAutoFit/>
          </a:bodyPr>
          <a:lstStyle/>
          <a:p>
            <a:pPr>
              <a:lnSpc>
                <a:spcPts val="2000"/>
              </a:lnSpc>
              <a:spcBef>
                <a:spcPts val="300"/>
              </a:spcBef>
              <a:spcAft>
                <a:spcPts val="300"/>
              </a:spcAft>
              <a:defRPr/>
            </a:pPr>
            <a:r>
              <a:rPr lang="en-US" sz="2000" b="1" dirty="0">
                <a:solidFill>
                  <a:srgbClr val="0033CC"/>
                </a:solidFill>
              </a:rPr>
              <a:t>Cooperative Vulnerability and Penetration Assessment</a:t>
            </a:r>
          </a:p>
          <a:p>
            <a:pPr marL="285750" lvl="1" indent="-285750">
              <a:lnSpc>
                <a:spcPts val="2000"/>
              </a:lnSpc>
              <a:spcBef>
                <a:spcPts val="300"/>
              </a:spcBef>
              <a:spcAft>
                <a:spcPts val="300"/>
              </a:spcAft>
              <a:buFont typeface="Arial" panose="020B0604020202020204" pitchFamily="34" charset="0"/>
              <a:buChar char="•"/>
              <a:defRPr/>
            </a:pPr>
            <a:r>
              <a:rPr lang="en-US" sz="1800" dirty="0">
                <a:solidFill>
                  <a:schemeClr val="tx1"/>
                </a:solidFill>
              </a:rPr>
              <a:t>Purpose - This phase consists of an overt and cooperative review of the system to characterize operational Cybersecurity status and determine residual risk as well as readiness for adversarial assessment (Phase 6).  </a:t>
            </a:r>
            <a:r>
              <a:rPr lang="en-US" dirty="0"/>
              <a:t>It includes an OT&amp;E event.</a:t>
            </a:r>
            <a:endParaRPr lang="en-US" sz="1800" kern="0" dirty="0">
              <a:solidFill>
                <a:schemeClr val="tx1"/>
              </a:solidFill>
            </a:endParaRPr>
          </a:p>
          <a:p>
            <a:pPr marL="285750" lvl="3" indent="-285750" algn="l">
              <a:lnSpc>
                <a:spcPts val="2000"/>
              </a:lnSpc>
              <a:spcBef>
                <a:spcPts val="300"/>
              </a:spcBef>
              <a:spcAft>
                <a:spcPts val="300"/>
              </a:spcAft>
              <a:buFont typeface="Arial" panose="020B0604020202020204" pitchFamily="34" charset="0"/>
              <a:buChar char="•"/>
              <a:defRPr/>
            </a:pPr>
            <a:endParaRPr lang="en-US" sz="1800" dirty="0">
              <a:solidFill>
                <a:schemeClr val="tx1"/>
              </a:solidFill>
            </a:endParaRPr>
          </a:p>
          <a:p>
            <a:pPr marL="285750" lvl="3"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Schedule</a:t>
            </a:r>
          </a:p>
          <a:p>
            <a:pPr marL="742950" lvl="1"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Should begin after the system under test has received an Authorization to Operate (ATO) or an Interim Authorization to Test (IATT) in operationally representative network(s).  Will preferably occur before Milestone C, but may occur after Milestone C under certain circumstances.  If approved, may be integrated testing, but regardless of whether integrated or not, should make use of all relevant DT data.</a:t>
            </a:r>
          </a:p>
          <a:p>
            <a:pPr marL="285750" indent="-285750" algn="l">
              <a:lnSpc>
                <a:spcPts val="2000"/>
              </a:lnSpc>
              <a:buFont typeface="Arial" panose="020B0604020202020204" pitchFamily="34" charset="0"/>
              <a:buChar char="•"/>
              <a:defRPr/>
            </a:pPr>
            <a:endParaRPr lang="en-US" sz="1800" dirty="0">
              <a:solidFill>
                <a:schemeClr val="tx1"/>
              </a:solidFill>
            </a:endParaRPr>
          </a:p>
          <a:p>
            <a:pPr marL="285750" indent="-285750" algn="l">
              <a:lnSpc>
                <a:spcPts val="2000"/>
              </a:lnSpc>
              <a:buFont typeface="Arial" panose="020B0604020202020204" pitchFamily="34" charset="0"/>
              <a:buChar char="•"/>
              <a:defRPr/>
            </a:pPr>
            <a:r>
              <a:rPr lang="en-US" sz="1800" dirty="0">
                <a:solidFill>
                  <a:schemeClr val="tx1"/>
                </a:solidFill>
              </a:rPr>
              <a:t>Major Tasks</a:t>
            </a:r>
          </a:p>
          <a:p>
            <a:pPr marL="736600" lvl="1"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Test Planning</a:t>
            </a:r>
          </a:p>
          <a:p>
            <a:pPr marL="736600" lvl="1"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Coordination with a Cybersecurity vulnerability assessment team</a:t>
            </a:r>
          </a:p>
          <a:p>
            <a:pPr marL="736600" lvl="1"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Ensure sufficient post-test availability for correction/mitigation of test-discovered vulnerabilities. </a:t>
            </a:r>
          </a:p>
        </p:txBody>
      </p:sp>
      <p:sp>
        <p:nvSpPr>
          <p:cNvPr id="6" name="TextBox 5"/>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sp>
        <p:nvSpPr>
          <p:cNvPr id="7" name="Rectangle 2"/>
          <p:cNvSpPr txBox="1">
            <a:spLocks noChangeArrowheads="1"/>
          </p:cNvSpPr>
          <p:nvPr/>
        </p:nvSpPr>
        <p:spPr>
          <a:xfrm>
            <a:off x="1045024" y="15547"/>
            <a:ext cx="7066115" cy="600269"/>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r>
              <a:rPr lang="en-US" sz="3600" dirty="0">
                <a:solidFill>
                  <a:schemeClr val="tx1"/>
                </a:solidFill>
                <a:latin typeface="Calibri" panose="020F0502020204030204" pitchFamily="34" charset="0"/>
              </a:rPr>
              <a:t>Cybersecurity T&amp;E Process, Phase 5</a:t>
            </a:r>
            <a:endParaRPr lang="en-US" sz="3600" dirty="0">
              <a:latin typeface="Calibri" panose="020F0502020204030204" pitchFamily="34" charset="0"/>
            </a:endParaRPr>
          </a:p>
        </p:txBody>
      </p:sp>
      <p:grpSp>
        <p:nvGrpSpPr>
          <p:cNvPr id="5" name="Group 4"/>
          <p:cNvGrpSpPr/>
          <p:nvPr/>
        </p:nvGrpSpPr>
        <p:grpSpPr>
          <a:xfrm>
            <a:off x="8495953" y="5595009"/>
            <a:ext cx="588119" cy="555765"/>
            <a:chOff x="8495953" y="6173511"/>
            <a:chExt cx="588119" cy="555765"/>
          </a:xfrm>
        </p:grpSpPr>
        <p:sp>
          <p:nvSpPr>
            <p:cNvPr id="8" name="Right Arrow 7">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1" name="Group 10"/>
          <p:cNvGrpSpPr/>
          <p:nvPr/>
        </p:nvGrpSpPr>
        <p:grpSpPr>
          <a:xfrm>
            <a:off x="8407151" y="6228894"/>
            <a:ext cx="802977" cy="535497"/>
            <a:chOff x="8407151" y="6228894"/>
            <a:chExt cx="802977" cy="535497"/>
          </a:xfrm>
        </p:grpSpPr>
        <p:sp>
          <p:nvSpPr>
            <p:cNvPr id="12" name="Right Arrow 11">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56332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4739759"/>
          </a:xfrm>
          <a:prstGeom prst="rect">
            <a:avLst/>
          </a:prstGeom>
          <a:noFill/>
        </p:spPr>
        <p:txBody>
          <a:bodyPr wrap="square" rtlCol="0">
            <a:spAutoFit/>
          </a:bodyPr>
          <a:lstStyle/>
          <a:p>
            <a:r>
              <a:rPr lang="en-US" b="1" dirty="0">
                <a:solidFill>
                  <a:srgbClr val="0033CC"/>
                </a:solidFill>
              </a:rPr>
              <a:t>Material Solution Analysis (MSA) Phase:</a:t>
            </a:r>
          </a:p>
          <a:p>
            <a:endParaRPr lang="en-US" sz="1600" b="1" dirty="0">
              <a:solidFill>
                <a:srgbClr val="0033CC"/>
              </a:solidFill>
            </a:endParaRPr>
          </a:p>
          <a:p>
            <a:pPr marL="233363" indent="-233363">
              <a:buFont typeface="Arial" panose="020B0604020202020204" pitchFamily="34" charset="0"/>
              <a:buChar char="•"/>
            </a:pPr>
            <a:r>
              <a:rPr lang="en-US" dirty="0"/>
              <a:t>Request Cyber threat information and use threat assessments to inform Cyber protection </a:t>
            </a:r>
          </a:p>
          <a:p>
            <a:r>
              <a:rPr lang="en-US" dirty="0"/>
              <a:t>     planning</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Protect digitized information from adversary targeting</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Identify CPI from S&amp;T programs and initiate lifecycle cyber protection measures</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Support the requirements community in formulating Cybersecurity performance and </a:t>
            </a:r>
          </a:p>
          <a:p>
            <a:r>
              <a:rPr lang="en-US" dirty="0"/>
              <a:t>    affordability parameters and the identification of security-relevant intelligence parameters</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Ensure key technical requirements are measurable and testable</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Initiate all aspects of cyber related program protection planning (e.g., Counterintelligence, </a:t>
            </a:r>
          </a:p>
          <a:p>
            <a:r>
              <a:rPr lang="en-US" dirty="0"/>
              <a:t>     information security classification, OPSEC</a:t>
            </a:r>
          </a:p>
          <a:p>
            <a:endParaRPr lang="en-US" sz="1600"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4" name="Rectangle 13"/>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15" name="TextBox 14"/>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1070711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637" y="680406"/>
            <a:ext cx="8673420" cy="5504071"/>
          </a:xfrm>
          <a:prstGeom prst="rect">
            <a:avLst/>
          </a:prstGeom>
          <a:noFill/>
        </p:spPr>
        <p:txBody>
          <a:bodyPr wrap="square">
            <a:spAutoFit/>
          </a:bodyPr>
          <a:lstStyle/>
          <a:p>
            <a:pPr>
              <a:lnSpc>
                <a:spcPts val="2000"/>
              </a:lnSpc>
              <a:spcBef>
                <a:spcPts val="300"/>
              </a:spcBef>
              <a:spcAft>
                <a:spcPts val="300"/>
              </a:spcAft>
              <a:defRPr/>
            </a:pPr>
            <a:r>
              <a:rPr lang="en-US" sz="2000" b="1" dirty="0">
                <a:solidFill>
                  <a:srgbClr val="0033CC"/>
                </a:solidFill>
              </a:rPr>
              <a:t>Adversarial Assessment</a:t>
            </a:r>
          </a:p>
          <a:p>
            <a:pPr marL="285750" lvl="1"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Purpose – A full OT&amp;E of the system’s defensive cyberspace performance in the operational environment (including network defense services) to withstand threat representative cyber-attacks, detect and react to those attacks, and to return to normal operations in the event of a successful cyber-attack.  All major vulnerabilities (discovered previously) should be corrected or remediated prior to entering this phase.</a:t>
            </a:r>
            <a:endParaRPr lang="en-US" sz="1800" kern="0" dirty="0">
              <a:solidFill>
                <a:schemeClr val="tx1"/>
              </a:solidFill>
            </a:endParaRPr>
          </a:p>
          <a:p>
            <a:pPr marL="285750" lvl="3" indent="-285750" algn="l">
              <a:lnSpc>
                <a:spcPts val="2000"/>
              </a:lnSpc>
              <a:spcBef>
                <a:spcPts val="300"/>
              </a:spcBef>
              <a:spcAft>
                <a:spcPts val="300"/>
              </a:spcAft>
              <a:buFont typeface="Arial" panose="020B0604020202020204" pitchFamily="34" charset="0"/>
              <a:buChar char="•"/>
              <a:defRPr/>
            </a:pPr>
            <a:endParaRPr lang="en-US" sz="1800" dirty="0">
              <a:solidFill>
                <a:schemeClr val="tx1"/>
              </a:solidFill>
            </a:endParaRPr>
          </a:p>
          <a:p>
            <a:pPr marL="285750" lvl="3"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Schedule</a:t>
            </a:r>
          </a:p>
          <a:p>
            <a:pPr marL="742950" lvl="1" indent="-285750" algn="l">
              <a:lnSpc>
                <a:spcPts val="2000"/>
              </a:lnSpc>
              <a:buFont typeface="Arial" panose="020B0604020202020204" pitchFamily="34" charset="0"/>
              <a:buChar char="−"/>
              <a:defRPr/>
            </a:pPr>
            <a:r>
              <a:rPr lang="en-US" dirty="0"/>
              <a:t>Conducted </a:t>
            </a:r>
            <a:r>
              <a:rPr lang="en-US" sz="1800" dirty="0">
                <a:solidFill>
                  <a:schemeClr val="tx1"/>
                </a:solidFill>
              </a:rPr>
              <a:t>before the Full Rate Production or Full-Deployment Decision.  The Cyber Operational Resiliency Evaluation can be conducted during or in support of the IOT&amp;E.</a:t>
            </a:r>
          </a:p>
          <a:p>
            <a:pPr marL="742950" lvl="1" indent="-285750" algn="l">
              <a:lnSpc>
                <a:spcPts val="2000"/>
              </a:lnSpc>
              <a:buFont typeface="Arial" panose="020B0604020202020204" pitchFamily="34" charset="0"/>
              <a:buChar char="−"/>
              <a:defRPr/>
            </a:pPr>
            <a:r>
              <a:rPr lang="en-US" sz="1800" dirty="0">
                <a:solidFill>
                  <a:schemeClr val="tx1"/>
                </a:solidFill>
              </a:rPr>
              <a:t>Duration will depend upon the details of the system design and cyber threat, but a minimum of one to two weeks of dedicated testing is a nominal planning factor with potentially a longer preparation period for threat reconnaissance and research activity.</a:t>
            </a:r>
          </a:p>
          <a:p>
            <a:pPr marL="285750" indent="-285750" algn="l">
              <a:lnSpc>
                <a:spcPts val="2000"/>
              </a:lnSpc>
              <a:spcBef>
                <a:spcPts val="300"/>
              </a:spcBef>
              <a:spcAft>
                <a:spcPts val="300"/>
              </a:spcAft>
              <a:buFont typeface="Arial" panose="020B0604020202020204" pitchFamily="34" charset="0"/>
              <a:buChar char="•"/>
              <a:defRPr/>
            </a:pPr>
            <a:endParaRPr lang="en-US" sz="1800" dirty="0">
              <a:solidFill>
                <a:schemeClr val="tx1"/>
              </a:solidFill>
            </a:endParaRPr>
          </a:p>
          <a:p>
            <a:pPr marL="285750"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Major Tasks</a:t>
            </a:r>
          </a:p>
          <a:p>
            <a:pPr marL="736600" lvl="1"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Test Planning</a:t>
            </a:r>
          </a:p>
          <a:p>
            <a:pPr marL="736600" lvl="1" indent="-285750" algn="l">
              <a:lnSpc>
                <a:spcPts val="2000"/>
              </a:lnSpc>
              <a:spcBef>
                <a:spcPts val="300"/>
              </a:spcBef>
              <a:spcAft>
                <a:spcPts val="300"/>
              </a:spcAft>
              <a:buFont typeface="Arial" panose="020B0604020202020204" pitchFamily="34" charset="0"/>
              <a:buChar char="−"/>
              <a:defRPr/>
            </a:pPr>
            <a:r>
              <a:rPr lang="en-US" sz="1800" dirty="0">
                <a:solidFill>
                  <a:schemeClr val="tx1"/>
                </a:solidFill>
              </a:rPr>
              <a:t>Coordination with the Operational Test Agency team</a:t>
            </a:r>
          </a:p>
        </p:txBody>
      </p:sp>
      <p:sp>
        <p:nvSpPr>
          <p:cNvPr id="7" name="TextBox 6"/>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sp>
        <p:nvSpPr>
          <p:cNvPr id="8" name="Rectangle 2"/>
          <p:cNvSpPr txBox="1">
            <a:spLocks noChangeArrowheads="1"/>
          </p:cNvSpPr>
          <p:nvPr/>
        </p:nvSpPr>
        <p:spPr>
          <a:xfrm>
            <a:off x="1045024" y="15547"/>
            <a:ext cx="7066115" cy="600269"/>
          </a:xfrm>
          <a:prstGeom prst="rect">
            <a:avLst/>
          </a:prstGeom>
        </p:spPr>
        <p:txBody>
          <a:bodyPr/>
          <a:lst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Narrow" pitchFamily="34" charset="0"/>
              </a:defRPr>
            </a:lvl2pPr>
            <a:lvl3pPr algn="ctr" rtl="0" eaLnBrk="1" fontAlgn="base" hangingPunct="1">
              <a:spcBef>
                <a:spcPct val="0"/>
              </a:spcBef>
              <a:spcAft>
                <a:spcPct val="0"/>
              </a:spcAft>
              <a:defRPr sz="4000" b="1">
                <a:solidFill>
                  <a:schemeClr val="tx2"/>
                </a:solidFill>
                <a:latin typeface="Arial Narrow" pitchFamily="34" charset="0"/>
              </a:defRPr>
            </a:lvl3pPr>
            <a:lvl4pPr algn="ctr" rtl="0" eaLnBrk="1" fontAlgn="base" hangingPunct="1">
              <a:spcBef>
                <a:spcPct val="0"/>
              </a:spcBef>
              <a:spcAft>
                <a:spcPct val="0"/>
              </a:spcAft>
              <a:defRPr sz="4000" b="1">
                <a:solidFill>
                  <a:schemeClr val="tx2"/>
                </a:solidFill>
                <a:latin typeface="Arial Narrow" pitchFamily="34" charset="0"/>
              </a:defRPr>
            </a:lvl4pPr>
            <a:lvl5pPr algn="ctr" rtl="0" eaLnBrk="1" fontAlgn="base" hangingPunct="1">
              <a:spcBef>
                <a:spcPct val="0"/>
              </a:spcBef>
              <a:spcAft>
                <a:spcPct val="0"/>
              </a:spcAft>
              <a:defRPr sz="4000" b="1">
                <a:solidFill>
                  <a:schemeClr val="tx2"/>
                </a:solidFill>
                <a:latin typeface="Arial Narrow" pitchFamily="34" charset="0"/>
              </a:defRPr>
            </a:lvl5pPr>
            <a:lvl6pPr marL="457200" algn="ctr" rtl="0" eaLnBrk="1" fontAlgn="base" hangingPunct="1">
              <a:spcBef>
                <a:spcPct val="0"/>
              </a:spcBef>
              <a:spcAft>
                <a:spcPct val="0"/>
              </a:spcAft>
              <a:defRPr sz="4000" b="1">
                <a:solidFill>
                  <a:schemeClr val="tx2"/>
                </a:solidFill>
                <a:latin typeface="Arial Narrow" pitchFamily="34" charset="0"/>
              </a:defRPr>
            </a:lvl6pPr>
            <a:lvl7pPr marL="914400" algn="ctr" rtl="0" eaLnBrk="1" fontAlgn="base" hangingPunct="1">
              <a:spcBef>
                <a:spcPct val="0"/>
              </a:spcBef>
              <a:spcAft>
                <a:spcPct val="0"/>
              </a:spcAft>
              <a:defRPr sz="4000" b="1">
                <a:solidFill>
                  <a:schemeClr val="tx2"/>
                </a:solidFill>
                <a:latin typeface="Arial Narrow" pitchFamily="34" charset="0"/>
              </a:defRPr>
            </a:lvl7pPr>
            <a:lvl8pPr marL="1371600" algn="ctr" rtl="0" eaLnBrk="1" fontAlgn="base" hangingPunct="1">
              <a:spcBef>
                <a:spcPct val="0"/>
              </a:spcBef>
              <a:spcAft>
                <a:spcPct val="0"/>
              </a:spcAft>
              <a:defRPr sz="4000" b="1">
                <a:solidFill>
                  <a:schemeClr val="tx2"/>
                </a:solidFill>
                <a:latin typeface="Arial Narrow" pitchFamily="34" charset="0"/>
              </a:defRPr>
            </a:lvl8pPr>
            <a:lvl9pPr marL="1828800" algn="ctr" rtl="0" eaLnBrk="1" fontAlgn="base" hangingPunct="1">
              <a:spcBef>
                <a:spcPct val="0"/>
              </a:spcBef>
              <a:spcAft>
                <a:spcPct val="0"/>
              </a:spcAft>
              <a:defRPr sz="4000" b="1">
                <a:solidFill>
                  <a:schemeClr val="tx2"/>
                </a:solidFill>
                <a:latin typeface="Arial Narrow" pitchFamily="34" charset="0"/>
              </a:defRPr>
            </a:lvl9pPr>
          </a:lstStyle>
          <a:p>
            <a:r>
              <a:rPr lang="en-US" sz="3600" dirty="0">
                <a:solidFill>
                  <a:schemeClr val="tx1"/>
                </a:solidFill>
                <a:latin typeface="Calibri" panose="020F0502020204030204" pitchFamily="34" charset="0"/>
              </a:rPr>
              <a:t>Cybersecurity T&amp;E Process, Phase 6</a:t>
            </a:r>
            <a:endParaRPr lang="en-US" sz="3600" dirty="0">
              <a:latin typeface="Calibri" panose="020F0502020204030204" pitchFamily="34" charset="0"/>
            </a:endParaRPr>
          </a:p>
        </p:txBody>
      </p:sp>
      <p:grpSp>
        <p:nvGrpSpPr>
          <p:cNvPr id="5" name="Group 4"/>
          <p:cNvGrpSpPr/>
          <p:nvPr/>
        </p:nvGrpSpPr>
        <p:grpSpPr>
          <a:xfrm>
            <a:off x="8495953" y="5595009"/>
            <a:ext cx="588119" cy="555765"/>
            <a:chOff x="8495953" y="6173511"/>
            <a:chExt cx="588119" cy="555765"/>
          </a:xfrm>
        </p:grpSpPr>
        <p:sp>
          <p:nvSpPr>
            <p:cNvPr id="6" name="Right Arrow 5">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1" name="Group 10"/>
          <p:cNvGrpSpPr/>
          <p:nvPr/>
        </p:nvGrpSpPr>
        <p:grpSpPr>
          <a:xfrm>
            <a:off x="8407151" y="6228894"/>
            <a:ext cx="802977" cy="535497"/>
            <a:chOff x="8407151" y="6228894"/>
            <a:chExt cx="802977" cy="535497"/>
          </a:xfrm>
        </p:grpSpPr>
        <p:sp>
          <p:nvSpPr>
            <p:cNvPr id="12" name="Right Arrow 11">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910382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91670"/>
            <a:ext cx="4004512" cy="4678363"/>
          </a:xfrm>
        </p:spPr>
        <p:txBody>
          <a:bodyPr>
            <a:normAutofit/>
          </a:bodyPr>
          <a:lstStyle/>
          <a:p>
            <a:r>
              <a:rPr lang="en-US" sz="1800" dirty="0"/>
              <a:t>Modern automobiles are pervasively computerized</a:t>
            </a:r>
          </a:p>
          <a:p>
            <a:pPr lvl="1"/>
            <a:r>
              <a:rPr lang="en-US" sz="1800" dirty="0"/>
              <a:t>Engine, Transmission, Body, Airbag, Antilock Brakes, HVAC, Keyless Entry Control, etc.</a:t>
            </a:r>
          </a:p>
          <a:p>
            <a:r>
              <a:rPr lang="en-US" sz="1800" dirty="0"/>
              <a:t>Attack surface is extensive </a:t>
            </a:r>
          </a:p>
          <a:p>
            <a:pPr lvl="1"/>
            <a:r>
              <a:rPr lang="en-US" sz="1800" dirty="0"/>
              <a:t>Telematics: Blue Tooth, Cellular, Wi-Fi, Keyless Entry </a:t>
            </a:r>
          </a:p>
          <a:p>
            <a:r>
              <a:rPr lang="en-US" sz="1800" dirty="0"/>
              <a:t>Attack Surface is easily exploited</a:t>
            </a:r>
          </a:p>
          <a:p>
            <a:pPr lvl="1"/>
            <a:r>
              <a:rPr lang="en-US" sz="1800" dirty="0"/>
              <a:t>OBD Diagnostics, CD players, Bluetooth</a:t>
            </a:r>
          </a:p>
          <a:p>
            <a:r>
              <a:rPr lang="en-US" sz="1800" dirty="0"/>
              <a:t>Cellular radio/ Wi-Fi allow</a:t>
            </a:r>
          </a:p>
          <a:p>
            <a:pPr lvl="1"/>
            <a:r>
              <a:rPr lang="en-US" sz="1800" dirty="0"/>
              <a:t>Long distance vehicle control, location tracking, in-cabin audio exfiltration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3618" y="1147005"/>
            <a:ext cx="4441371"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03978" y="4444896"/>
            <a:ext cx="3460549" cy="492443"/>
          </a:xfrm>
          <a:prstGeom prst="rect">
            <a:avLst/>
          </a:prstGeom>
          <a:noFill/>
        </p:spPr>
        <p:txBody>
          <a:bodyPr wrap="square" rtlCol="0">
            <a:spAutoFit/>
          </a:bodyPr>
          <a:lstStyle/>
          <a:p>
            <a:pPr algn="ctr">
              <a:lnSpc>
                <a:spcPct val="100000"/>
              </a:lnSpc>
              <a:spcAft>
                <a:spcPts val="0"/>
              </a:spcAft>
            </a:pPr>
            <a:r>
              <a:rPr lang="en-US" sz="900" dirty="0"/>
              <a:t>Aug 2011: Comprehensive Experimental Analyses of Automotive Attack Surfaces</a:t>
            </a:r>
          </a:p>
          <a:p>
            <a:pPr algn="ctr">
              <a:lnSpc>
                <a:spcPct val="100000"/>
              </a:lnSpc>
              <a:spcAft>
                <a:spcPts val="0"/>
              </a:spcAft>
            </a:pPr>
            <a:r>
              <a:rPr lang="en-US" sz="800" dirty="0"/>
              <a:t>Source: University of California, San Diego, University of Washington</a:t>
            </a:r>
          </a:p>
        </p:txBody>
      </p:sp>
      <p:sp>
        <p:nvSpPr>
          <p:cNvPr id="5" name="Title 4"/>
          <p:cNvSpPr>
            <a:spLocks noGrp="1"/>
          </p:cNvSpPr>
          <p:nvPr>
            <p:ph type="title"/>
          </p:nvPr>
        </p:nvSpPr>
        <p:spPr>
          <a:xfrm>
            <a:off x="632265" y="57276"/>
            <a:ext cx="7886700" cy="780090"/>
          </a:xfrm>
        </p:spPr>
        <p:txBody>
          <a:bodyPr>
            <a:noAutofit/>
          </a:bodyPr>
          <a:lstStyle/>
          <a:p>
            <a:pPr algn="ctr">
              <a:lnSpc>
                <a:spcPts val="2800"/>
              </a:lnSpc>
            </a:pPr>
            <a:r>
              <a:rPr lang="en-US" sz="2800" b="1" dirty="0">
                <a:latin typeface="Calibri" panose="020F0502020204030204" pitchFamily="34" charset="0"/>
              </a:rPr>
              <a:t>“Simple” Example: </a:t>
            </a:r>
            <a:br>
              <a:rPr lang="en-US" sz="2800" b="1" dirty="0">
                <a:latin typeface="Calibri" panose="020F0502020204030204" pitchFamily="34" charset="0"/>
              </a:rPr>
            </a:br>
            <a:r>
              <a:rPr lang="en-US" sz="2800" b="1" dirty="0">
                <a:latin typeface="Calibri" panose="020F0502020204030204" pitchFamily="34" charset="0"/>
              </a:rPr>
              <a:t>Analyses of Automotive Attack Surfaces</a:t>
            </a:r>
          </a:p>
        </p:txBody>
      </p:sp>
      <p:sp>
        <p:nvSpPr>
          <p:cNvPr id="2" name="TextBox 1"/>
          <p:cNvSpPr txBox="1"/>
          <p:nvPr/>
        </p:nvSpPr>
        <p:spPr>
          <a:xfrm>
            <a:off x="861531" y="5676735"/>
            <a:ext cx="7415507" cy="646331"/>
          </a:xfrm>
          <a:prstGeom prst="rect">
            <a:avLst/>
          </a:prstGeom>
          <a:solidFill>
            <a:srgbClr val="FFFF00"/>
          </a:solidFill>
        </p:spPr>
        <p:txBody>
          <a:bodyPr wrap="square" rtlCol="0">
            <a:spAutoFit/>
          </a:bodyPr>
          <a:lstStyle/>
          <a:p>
            <a:pPr algn="ctr"/>
            <a:r>
              <a:rPr lang="en-US" dirty="0">
                <a:latin typeface="Calibri" panose="020F0502020204030204" pitchFamily="34" charset="0"/>
              </a:rPr>
              <a:t>We protect our similar military Platform IT systems using appropriate Cybersecurity measures</a:t>
            </a:r>
            <a:endParaRPr lang="en-US" sz="2000" dirty="0">
              <a:latin typeface="Calibri" panose="020F0502020204030204" pitchFamily="34" charset="0"/>
            </a:endParaRPr>
          </a:p>
        </p:txBody>
      </p:sp>
      <p:sp>
        <p:nvSpPr>
          <p:cNvPr id="9" name="TextBox 8"/>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10" name="Group 9"/>
          <p:cNvGrpSpPr/>
          <p:nvPr/>
        </p:nvGrpSpPr>
        <p:grpSpPr>
          <a:xfrm>
            <a:off x="8495953" y="5595009"/>
            <a:ext cx="588119" cy="555765"/>
            <a:chOff x="8495953" y="6173511"/>
            <a:chExt cx="588119" cy="555765"/>
          </a:xfrm>
        </p:grpSpPr>
        <p:sp>
          <p:nvSpPr>
            <p:cNvPr id="11" name="Right Arrow 10">
              <a:hlinkClick r:id="rId4"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3" name="Group 12"/>
          <p:cNvGrpSpPr/>
          <p:nvPr/>
        </p:nvGrpSpPr>
        <p:grpSpPr>
          <a:xfrm>
            <a:off x="8407151" y="6228894"/>
            <a:ext cx="802977" cy="535497"/>
            <a:chOff x="8407151" y="6228894"/>
            <a:chExt cx="802977" cy="535497"/>
          </a:xfrm>
        </p:grpSpPr>
        <p:sp>
          <p:nvSpPr>
            <p:cNvPr id="14" name="Right Arrow 13">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481183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1311" y="1258669"/>
            <a:ext cx="2060179" cy="646331"/>
          </a:xfrm>
          <a:prstGeom prst="rect">
            <a:avLst/>
          </a:prstGeom>
          <a:noFill/>
        </p:spPr>
        <p:txBody>
          <a:bodyPr wrap="none" rtlCol="0">
            <a:spAutoFit/>
          </a:bodyPr>
          <a:lstStyle/>
          <a:p>
            <a:r>
              <a:rPr lang="en-US" dirty="0"/>
              <a:t>Urban Assault Vehicle</a:t>
            </a:r>
          </a:p>
          <a:p>
            <a:r>
              <a:rPr lang="en-US" dirty="0"/>
              <a:t>Early System Concept</a:t>
            </a:r>
          </a:p>
        </p:txBody>
      </p:sp>
      <p:sp>
        <p:nvSpPr>
          <p:cNvPr id="96" name="TextBox 95"/>
          <p:cNvSpPr txBox="1"/>
          <p:nvPr/>
        </p:nvSpPr>
        <p:spPr>
          <a:xfrm>
            <a:off x="4644061" y="1246787"/>
            <a:ext cx="4525346" cy="2862322"/>
          </a:xfrm>
          <a:prstGeom prst="rect">
            <a:avLst/>
          </a:prstGeom>
          <a:noFill/>
        </p:spPr>
        <p:txBody>
          <a:bodyPr wrap="square" rtlCol="0">
            <a:spAutoFit/>
          </a:bodyPr>
          <a:lstStyle/>
          <a:p>
            <a:pPr algn="ctr">
              <a:lnSpc>
                <a:spcPct val="100000"/>
              </a:lnSpc>
              <a:spcAft>
                <a:spcPts val="0"/>
              </a:spcAft>
            </a:pPr>
            <a:r>
              <a:rPr lang="en-US" u="sng" dirty="0"/>
              <a:t>Example Requirements Resources</a:t>
            </a:r>
          </a:p>
          <a:p>
            <a:pPr marL="342900" indent="-342900" algn="l">
              <a:lnSpc>
                <a:spcPct val="100000"/>
              </a:lnSpc>
              <a:spcAft>
                <a:spcPts val="0"/>
              </a:spcAft>
              <a:buFont typeface="Arial" panose="020B0604020202020204" pitchFamily="34" charset="0"/>
              <a:buChar char="•"/>
            </a:pPr>
            <a:r>
              <a:rPr lang="en-US" dirty="0"/>
              <a:t>CONOPS</a:t>
            </a:r>
          </a:p>
          <a:p>
            <a:pPr marL="342900" indent="-342900" algn="l">
              <a:lnSpc>
                <a:spcPct val="100000"/>
              </a:lnSpc>
              <a:spcAft>
                <a:spcPts val="0"/>
              </a:spcAft>
              <a:buFont typeface="Arial" panose="020B0604020202020204" pitchFamily="34" charset="0"/>
              <a:buChar char="•"/>
            </a:pPr>
            <a:r>
              <a:rPr lang="en-US" dirty="0"/>
              <a:t>Capabilities Documents</a:t>
            </a:r>
          </a:p>
          <a:p>
            <a:pPr marL="342900" indent="-342900" algn="l">
              <a:lnSpc>
                <a:spcPct val="100000"/>
              </a:lnSpc>
              <a:spcAft>
                <a:spcPts val="0"/>
              </a:spcAft>
              <a:buFont typeface="Arial" panose="020B0604020202020204" pitchFamily="34" charset="0"/>
              <a:buChar char="•"/>
            </a:pPr>
            <a:r>
              <a:rPr lang="en-US" dirty="0"/>
              <a:t>Information Support Plan</a:t>
            </a:r>
          </a:p>
          <a:p>
            <a:pPr marL="342900" indent="-342900" algn="l">
              <a:lnSpc>
                <a:spcPct val="100000"/>
              </a:lnSpc>
              <a:spcAft>
                <a:spcPts val="0"/>
              </a:spcAft>
              <a:buFont typeface="Arial" panose="020B0604020202020204" pitchFamily="34" charset="0"/>
              <a:buChar char="•"/>
            </a:pPr>
            <a:r>
              <a:rPr lang="en-US" dirty="0"/>
              <a:t>Systems Requirements Documents</a:t>
            </a:r>
          </a:p>
          <a:p>
            <a:pPr marL="342900" indent="-342900" algn="l">
              <a:lnSpc>
                <a:spcPct val="100000"/>
              </a:lnSpc>
              <a:spcAft>
                <a:spcPts val="0"/>
              </a:spcAft>
              <a:buFont typeface="Arial" panose="020B0604020202020204" pitchFamily="34" charset="0"/>
              <a:buChar char="•"/>
            </a:pPr>
            <a:r>
              <a:rPr lang="en-US" b="1" i="1" u="sng" dirty="0">
                <a:solidFill>
                  <a:srgbClr val="FF0000"/>
                </a:solidFill>
              </a:rPr>
              <a:t>Program Protection Plan</a:t>
            </a:r>
          </a:p>
          <a:p>
            <a:pPr marL="342900" indent="-342900" algn="l">
              <a:lnSpc>
                <a:spcPct val="100000"/>
              </a:lnSpc>
              <a:spcAft>
                <a:spcPts val="0"/>
              </a:spcAft>
              <a:buFont typeface="Arial" panose="020B0604020202020204" pitchFamily="34" charset="0"/>
              <a:buChar char="•"/>
            </a:pPr>
            <a:r>
              <a:rPr lang="en-US" dirty="0"/>
              <a:t>Cybersecurity Strategy</a:t>
            </a:r>
          </a:p>
          <a:p>
            <a:pPr marL="342900" indent="-342900" algn="l">
              <a:lnSpc>
                <a:spcPct val="100000"/>
              </a:lnSpc>
              <a:spcAft>
                <a:spcPts val="0"/>
              </a:spcAft>
              <a:buFont typeface="Arial" panose="020B0604020202020204" pitchFamily="34" charset="0"/>
              <a:buChar char="•"/>
            </a:pPr>
            <a:r>
              <a:rPr lang="en-US" dirty="0"/>
              <a:t>RMF Packages</a:t>
            </a:r>
          </a:p>
          <a:p>
            <a:pPr marL="342900" indent="-342900" algn="l">
              <a:lnSpc>
                <a:spcPct val="100000"/>
              </a:lnSpc>
              <a:spcAft>
                <a:spcPts val="0"/>
              </a:spcAft>
              <a:buFont typeface="Arial" panose="020B0604020202020204" pitchFamily="34" charset="0"/>
              <a:buChar char="•"/>
            </a:pPr>
            <a:r>
              <a:rPr lang="en-US" dirty="0"/>
              <a:t>Contract Specs/Technical Requirements Documents</a:t>
            </a:r>
          </a:p>
        </p:txBody>
      </p:sp>
      <p:sp>
        <p:nvSpPr>
          <p:cNvPr id="35" name="TextBox 34"/>
          <p:cNvSpPr txBox="1"/>
          <p:nvPr/>
        </p:nvSpPr>
        <p:spPr>
          <a:xfrm>
            <a:off x="397926" y="4109109"/>
            <a:ext cx="5420248" cy="2339102"/>
          </a:xfrm>
          <a:prstGeom prst="rect">
            <a:avLst/>
          </a:prstGeom>
          <a:noFill/>
        </p:spPr>
        <p:txBody>
          <a:bodyPr wrap="square" rtlCol="0">
            <a:spAutoFit/>
          </a:bodyPr>
          <a:lstStyle/>
          <a:p>
            <a:pPr algn="ctr">
              <a:lnSpc>
                <a:spcPct val="100000"/>
              </a:lnSpc>
              <a:spcAft>
                <a:spcPts val="0"/>
              </a:spcAft>
            </a:pPr>
            <a:r>
              <a:rPr lang="en-US" u="sng" dirty="0"/>
              <a:t>Plan Cybersecurity T&amp;E to </a:t>
            </a:r>
          </a:p>
          <a:p>
            <a:pPr marL="342900" indent="-342900" algn="l">
              <a:lnSpc>
                <a:spcPct val="100000"/>
              </a:lnSpc>
              <a:spcAft>
                <a:spcPts val="0"/>
              </a:spcAft>
              <a:buFont typeface="Arial" panose="020B0604020202020204" pitchFamily="34" charset="0"/>
              <a:buChar char="•"/>
            </a:pPr>
            <a:r>
              <a:rPr lang="en-US" sz="1600" dirty="0"/>
              <a:t>Engage with SE Team Early </a:t>
            </a:r>
          </a:p>
          <a:p>
            <a:pPr marL="342900" indent="-342900" algn="l">
              <a:lnSpc>
                <a:spcPct val="100000"/>
              </a:lnSpc>
              <a:spcAft>
                <a:spcPts val="0"/>
              </a:spcAft>
              <a:buFont typeface="Arial" panose="020B0604020202020204" pitchFamily="34" charset="0"/>
              <a:buChar char="•"/>
            </a:pPr>
            <a:r>
              <a:rPr lang="en-US" sz="1600" dirty="0"/>
              <a:t>Engage with SE/SSE Activities/Processes</a:t>
            </a:r>
          </a:p>
          <a:p>
            <a:pPr marL="342900" indent="-342900" algn="l">
              <a:lnSpc>
                <a:spcPct val="100000"/>
              </a:lnSpc>
              <a:spcAft>
                <a:spcPts val="0"/>
              </a:spcAft>
              <a:buFont typeface="Arial" panose="020B0604020202020204" pitchFamily="34" charset="0"/>
              <a:buChar char="•"/>
            </a:pPr>
            <a:r>
              <a:rPr lang="en-US" sz="1600" dirty="0"/>
              <a:t>Requirements Reviews, Contracting, SETRs etc.  </a:t>
            </a:r>
          </a:p>
          <a:p>
            <a:pPr marL="342900" indent="-342900" algn="l">
              <a:lnSpc>
                <a:spcPct val="100000"/>
              </a:lnSpc>
              <a:spcAft>
                <a:spcPts val="0"/>
              </a:spcAft>
              <a:buFont typeface="Arial" panose="020B0604020202020204" pitchFamily="34" charset="0"/>
              <a:buChar char="•"/>
            </a:pPr>
            <a:r>
              <a:rPr lang="en-US" sz="1600" dirty="0"/>
              <a:t>Plan Verification DT&amp;E to close Attack Surface</a:t>
            </a:r>
          </a:p>
          <a:p>
            <a:pPr marL="342900" indent="-342900" algn="l">
              <a:lnSpc>
                <a:spcPct val="100000"/>
              </a:lnSpc>
              <a:spcAft>
                <a:spcPts val="0"/>
              </a:spcAft>
              <a:buFont typeface="Arial" panose="020B0604020202020204" pitchFamily="34" charset="0"/>
              <a:buChar char="•"/>
            </a:pPr>
            <a:r>
              <a:rPr lang="en-US" sz="1600" dirty="0"/>
              <a:t>Conduct “Kill Chain Vulnerability Assessments” (Blue Team and Red Team) to evaluate mission performance </a:t>
            </a:r>
          </a:p>
          <a:p>
            <a:pPr marL="342900" indent="-342900" algn="l">
              <a:lnSpc>
                <a:spcPct val="100000"/>
              </a:lnSpc>
              <a:spcAft>
                <a:spcPts val="0"/>
              </a:spcAft>
              <a:buFont typeface="Arial" panose="020B0604020202020204" pitchFamily="34" charset="0"/>
              <a:buChar char="•"/>
            </a:pPr>
            <a:r>
              <a:rPr lang="en-US" sz="1600" dirty="0"/>
              <a:t>Verify Production Readiness at MS C</a:t>
            </a:r>
          </a:p>
          <a:p>
            <a:pPr marL="342900" indent="-342900" algn="l">
              <a:lnSpc>
                <a:spcPct val="100000"/>
              </a:lnSpc>
              <a:spcAft>
                <a:spcPts val="0"/>
              </a:spcAft>
              <a:buFont typeface="Arial" panose="020B0604020202020204" pitchFamily="34" charset="0"/>
              <a:buChar char="•"/>
            </a:pPr>
            <a:r>
              <a:rPr lang="en-US" sz="1600" dirty="0"/>
              <a:t>OT&amp;E post MS C</a:t>
            </a:r>
            <a:endParaRPr lang="en-US" sz="1400" u="sng" dirty="0"/>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7986" y="4534785"/>
            <a:ext cx="1382894" cy="100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777" y="1855030"/>
            <a:ext cx="3148594" cy="180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TextBox 96"/>
          <p:cNvSpPr txBox="1"/>
          <p:nvPr/>
        </p:nvSpPr>
        <p:spPr>
          <a:xfrm rot="792894">
            <a:off x="7486746" y="4714528"/>
            <a:ext cx="1626014" cy="461665"/>
          </a:xfrm>
          <a:prstGeom prst="rect">
            <a:avLst/>
          </a:prstGeom>
          <a:noFill/>
        </p:spPr>
        <p:txBody>
          <a:bodyPr wrap="square" rtlCol="0">
            <a:spAutoFit/>
          </a:bodyPr>
          <a:lstStyle/>
          <a:p>
            <a:pPr algn="ctr"/>
            <a:r>
              <a:rPr lang="en-US" sz="1200" dirty="0">
                <a:solidFill>
                  <a:srgbClr val="FF0000"/>
                </a:solidFill>
              </a:rPr>
              <a:t>Architecture Products </a:t>
            </a: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6370" y="4551453"/>
            <a:ext cx="1420965" cy="9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rot="792894">
            <a:off x="5614545" y="4412953"/>
            <a:ext cx="1626014" cy="276999"/>
          </a:xfrm>
          <a:prstGeom prst="rect">
            <a:avLst/>
          </a:prstGeom>
          <a:noFill/>
        </p:spPr>
        <p:txBody>
          <a:bodyPr wrap="square" rtlCol="0">
            <a:spAutoFit/>
          </a:bodyPr>
          <a:lstStyle/>
          <a:p>
            <a:pPr algn="ctr"/>
            <a:r>
              <a:rPr lang="en-US" sz="1200" dirty="0">
                <a:solidFill>
                  <a:srgbClr val="FF0000"/>
                </a:solidFill>
              </a:rPr>
              <a:t>System Designs </a:t>
            </a:r>
          </a:p>
        </p:txBody>
      </p:sp>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83307" y="5619363"/>
            <a:ext cx="1627886" cy="93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rot="792894">
            <a:off x="5614546" y="5950100"/>
            <a:ext cx="1626014" cy="276999"/>
          </a:xfrm>
          <a:prstGeom prst="rect">
            <a:avLst/>
          </a:prstGeom>
          <a:noFill/>
        </p:spPr>
        <p:txBody>
          <a:bodyPr wrap="square" rtlCol="0">
            <a:spAutoFit/>
          </a:bodyPr>
          <a:lstStyle/>
          <a:p>
            <a:pPr algn="ctr"/>
            <a:r>
              <a:rPr lang="en-US" sz="1200" dirty="0">
                <a:solidFill>
                  <a:srgbClr val="FF0000"/>
                </a:solidFill>
              </a:rPr>
              <a:t>Requirements</a:t>
            </a:r>
          </a:p>
        </p:txBody>
      </p:sp>
      <p:sp>
        <p:nvSpPr>
          <p:cNvPr id="5" name="Title 4"/>
          <p:cNvSpPr>
            <a:spLocks noGrp="1"/>
          </p:cNvSpPr>
          <p:nvPr>
            <p:ph type="title"/>
          </p:nvPr>
        </p:nvSpPr>
        <p:spPr>
          <a:xfrm>
            <a:off x="632265" y="59895"/>
            <a:ext cx="7886700" cy="979396"/>
          </a:xfrm>
        </p:spPr>
        <p:txBody>
          <a:bodyPr>
            <a:noAutofit/>
          </a:bodyPr>
          <a:lstStyle/>
          <a:p>
            <a:pPr algn="ctr">
              <a:lnSpc>
                <a:spcPts val="2800"/>
              </a:lnSpc>
            </a:pPr>
            <a:r>
              <a:rPr lang="en-US" sz="2800" b="1" dirty="0">
                <a:latin typeface="Calibri" panose="020F0502020204030204" pitchFamily="34" charset="0"/>
              </a:rPr>
              <a:t>Example Phase 1: </a:t>
            </a:r>
            <a:br>
              <a:rPr lang="en-US" sz="2800" b="1" dirty="0">
                <a:latin typeface="Calibri" panose="020F0502020204030204" pitchFamily="34" charset="0"/>
              </a:rPr>
            </a:br>
            <a:r>
              <a:rPr lang="en-US" sz="2800" b="1" dirty="0">
                <a:latin typeface="Calibri" panose="020F0502020204030204" pitchFamily="34" charset="0"/>
              </a:rPr>
              <a:t>Understanding Cybersecurity Requirements/Develop T&amp;E Approach</a:t>
            </a:r>
          </a:p>
        </p:txBody>
      </p:sp>
      <p:sp>
        <p:nvSpPr>
          <p:cNvPr id="19" name="TextBox 18"/>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18" name="Group 17"/>
          <p:cNvGrpSpPr/>
          <p:nvPr/>
        </p:nvGrpSpPr>
        <p:grpSpPr>
          <a:xfrm>
            <a:off x="8495953" y="5595009"/>
            <a:ext cx="588119" cy="555765"/>
            <a:chOff x="8495953" y="6173511"/>
            <a:chExt cx="588119" cy="555765"/>
          </a:xfrm>
        </p:grpSpPr>
        <p:sp>
          <p:nvSpPr>
            <p:cNvPr id="20" name="Right Arrow 19">
              <a:hlinkClick r:id="rId7"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22" name="Group 21"/>
          <p:cNvGrpSpPr/>
          <p:nvPr/>
        </p:nvGrpSpPr>
        <p:grpSpPr>
          <a:xfrm>
            <a:off x="8407151" y="6228894"/>
            <a:ext cx="802977" cy="535497"/>
            <a:chOff x="8407151" y="6228894"/>
            <a:chExt cx="802977" cy="535497"/>
          </a:xfrm>
        </p:grpSpPr>
        <p:sp>
          <p:nvSpPr>
            <p:cNvPr id="23" name="Right Arrow 22">
              <a:hlinkClick r:id="rId8"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3605737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4097" y="1987729"/>
            <a:ext cx="4410097" cy="305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56362" y="1565593"/>
            <a:ext cx="6637832" cy="3485465"/>
            <a:chOff x="1928574" y="2046745"/>
            <a:chExt cx="6637832" cy="3485465"/>
          </a:xfrm>
        </p:grpSpPr>
        <p:sp>
          <p:nvSpPr>
            <p:cNvPr id="75" name="TextBox 74"/>
            <p:cNvSpPr txBox="1"/>
            <p:nvPr/>
          </p:nvSpPr>
          <p:spPr>
            <a:xfrm>
              <a:off x="4446764" y="2046745"/>
              <a:ext cx="4119642" cy="307777"/>
            </a:xfrm>
            <a:prstGeom prst="rect">
              <a:avLst/>
            </a:prstGeom>
            <a:solidFill>
              <a:schemeClr val="bg1"/>
            </a:solidFill>
          </p:spPr>
          <p:txBody>
            <a:bodyPr wrap="square" rtlCol="0">
              <a:spAutoFit/>
            </a:bodyPr>
            <a:lstStyle/>
            <a:p>
              <a:pPr algn="ctr"/>
              <a:r>
                <a:rPr lang="en-US" sz="1400" dirty="0"/>
                <a:t>Urban Assault Vehicle Attack Surface</a:t>
              </a:r>
            </a:p>
          </p:txBody>
        </p:sp>
        <p:sp>
          <p:nvSpPr>
            <p:cNvPr id="31" name="TextBox 30"/>
            <p:cNvSpPr txBox="1"/>
            <p:nvPr/>
          </p:nvSpPr>
          <p:spPr>
            <a:xfrm>
              <a:off x="1928574" y="5224433"/>
              <a:ext cx="4119642" cy="307777"/>
            </a:xfrm>
            <a:prstGeom prst="rect">
              <a:avLst/>
            </a:prstGeom>
            <a:solidFill>
              <a:schemeClr val="bg1"/>
            </a:solidFill>
          </p:spPr>
          <p:txBody>
            <a:bodyPr wrap="square" rtlCol="0">
              <a:spAutoFit/>
            </a:bodyPr>
            <a:lstStyle/>
            <a:p>
              <a:pPr algn="ctr"/>
              <a:endParaRPr lang="en-US" sz="1400" dirty="0"/>
            </a:p>
          </p:txBody>
        </p:sp>
      </p:grpSp>
      <p:sp>
        <p:nvSpPr>
          <p:cNvPr id="5" name="TextBox 4"/>
          <p:cNvSpPr txBox="1"/>
          <p:nvPr/>
        </p:nvSpPr>
        <p:spPr>
          <a:xfrm>
            <a:off x="552582" y="1422118"/>
            <a:ext cx="3474720" cy="2585323"/>
          </a:xfrm>
          <a:prstGeom prst="rect">
            <a:avLst/>
          </a:prstGeom>
          <a:noFill/>
        </p:spPr>
        <p:txBody>
          <a:bodyPr wrap="square" rtlCol="0">
            <a:spAutoFit/>
          </a:bodyPr>
          <a:lstStyle/>
          <a:p>
            <a:pPr>
              <a:lnSpc>
                <a:spcPct val="100000"/>
              </a:lnSpc>
              <a:spcAft>
                <a:spcPts val="0"/>
              </a:spcAft>
            </a:pPr>
            <a:r>
              <a:rPr lang="en-US" u="sng" dirty="0"/>
              <a:t>Stakeholders Identify Vehicle Attack Surface</a:t>
            </a:r>
          </a:p>
          <a:p>
            <a:pPr marL="342900" indent="-342900" algn="l">
              <a:lnSpc>
                <a:spcPct val="100000"/>
              </a:lnSpc>
              <a:spcAft>
                <a:spcPts val="0"/>
              </a:spcAft>
              <a:buAutoNum type="arabicPeriod"/>
            </a:pPr>
            <a:r>
              <a:rPr lang="en-US" dirty="0"/>
              <a:t>Vehicle to Vehicle Comms</a:t>
            </a:r>
          </a:p>
          <a:p>
            <a:pPr marL="342900" indent="-342900" algn="l">
              <a:lnSpc>
                <a:spcPct val="100000"/>
              </a:lnSpc>
              <a:spcAft>
                <a:spcPts val="0"/>
              </a:spcAft>
              <a:buFontTx/>
              <a:buAutoNum type="arabicPeriod"/>
            </a:pPr>
            <a:r>
              <a:rPr lang="en-US" dirty="0"/>
              <a:t>Telematics</a:t>
            </a:r>
          </a:p>
          <a:p>
            <a:pPr marL="342900" indent="-342900" algn="l">
              <a:lnSpc>
                <a:spcPct val="100000"/>
              </a:lnSpc>
              <a:spcAft>
                <a:spcPts val="0"/>
              </a:spcAft>
              <a:buFontTx/>
              <a:buAutoNum type="arabicPeriod"/>
            </a:pPr>
            <a:r>
              <a:rPr lang="en-US" dirty="0"/>
              <a:t>Keyless Entry</a:t>
            </a:r>
          </a:p>
          <a:p>
            <a:pPr marL="342900" indent="-342900" algn="l">
              <a:lnSpc>
                <a:spcPct val="100000"/>
              </a:lnSpc>
              <a:spcAft>
                <a:spcPts val="0"/>
              </a:spcAft>
              <a:buAutoNum type="arabicPeriod"/>
            </a:pPr>
            <a:r>
              <a:rPr lang="en-US" dirty="0"/>
              <a:t>OBD II</a:t>
            </a:r>
          </a:p>
          <a:p>
            <a:pPr marL="342900" indent="-342900" algn="l">
              <a:lnSpc>
                <a:spcPct val="100000"/>
              </a:lnSpc>
              <a:spcAft>
                <a:spcPts val="0"/>
              </a:spcAft>
              <a:buFontTx/>
              <a:buAutoNum type="arabicPeriod"/>
            </a:pPr>
            <a:r>
              <a:rPr lang="en-US" dirty="0"/>
              <a:t>Radio</a:t>
            </a:r>
          </a:p>
          <a:p>
            <a:pPr marL="342900" indent="-342900" algn="l">
              <a:lnSpc>
                <a:spcPct val="100000"/>
              </a:lnSpc>
              <a:spcAft>
                <a:spcPts val="0"/>
              </a:spcAft>
              <a:buAutoNum type="arabicPeriod"/>
            </a:pPr>
            <a:r>
              <a:rPr lang="en-US" dirty="0"/>
              <a:t>Anti Theft</a:t>
            </a:r>
          </a:p>
          <a:p>
            <a:pPr>
              <a:lnSpc>
                <a:spcPct val="100000"/>
              </a:lnSpc>
              <a:spcAft>
                <a:spcPts val="0"/>
              </a:spcAft>
            </a:pPr>
            <a:endParaRPr lang="en-US" dirty="0"/>
          </a:p>
        </p:txBody>
      </p:sp>
      <p:cxnSp>
        <p:nvCxnSpPr>
          <p:cNvPr id="7" name="Straight Arrow Connector 6"/>
          <p:cNvCxnSpPr/>
          <p:nvPr/>
        </p:nvCxnSpPr>
        <p:spPr bwMode="auto">
          <a:xfrm>
            <a:off x="3684760" y="2227759"/>
            <a:ext cx="799337" cy="11429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a:off x="2091350" y="2483504"/>
            <a:ext cx="5475438" cy="36628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a:off x="1638677" y="3256458"/>
            <a:ext cx="3649740" cy="6858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8" name="Straight Arrow Connector 27"/>
          <p:cNvCxnSpPr/>
          <p:nvPr/>
        </p:nvCxnSpPr>
        <p:spPr bwMode="auto">
          <a:xfrm>
            <a:off x="2444436" y="2711286"/>
            <a:ext cx="5274752" cy="129266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4" name="TextBox 23"/>
          <p:cNvSpPr txBox="1"/>
          <p:nvPr/>
        </p:nvSpPr>
        <p:spPr>
          <a:xfrm>
            <a:off x="552582" y="3993218"/>
            <a:ext cx="4427940" cy="2031325"/>
          </a:xfrm>
          <a:prstGeom prst="rect">
            <a:avLst/>
          </a:prstGeom>
          <a:noFill/>
        </p:spPr>
        <p:txBody>
          <a:bodyPr wrap="square" rtlCol="0">
            <a:spAutoFit/>
          </a:bodyPr>
          <a:lstStyle/>
          <a:p>
            <a:pPr>
              <a:lnSpc>
                <a:spcPct val="100000"/>
              </a:lnSpc>
              <a:spcAft>
                <a:spcPts val="0"/>
              </a:spcAft>
            </a:pPr>
            <a:r>
              <a:rPr lang="en-US" u="sng" dirty="0"/>
              <a:t>Refine T&amp;E Strategy to Understand</a:t>
            </a:r>
          </a:p>
          <a:p>
            <a:pPr marL="342900" indent="-342900" algn="l">
              <a:lnSpc>
                <a:spcPct val="100000"/>
              </a:lnSpc>
              <a:spcAft>
                <a:spcPts val="0"/>
              </a:spcAft>
              <a:buFont typeface="Wingdings" panose="05000000000000000000" pitchFamily="2" charset="2"/>
              <a:buChar char="§"/>
            </a:pPr>
            <a:r>
              <a:rPr lang="en-US" dirty="0"/>
              <a:t>All systems interfaces </a:t>
            </a:r>
          </a:p>
          <a:p>
            <a:pPr marL="342900" indent="-342900" algn="l">
              <a:lnSpc>
                <a:spcPct val="100000"/>
              </a:lnSpc>
              <a:spcAft>
                <a:spcPts val="0"/>
              </a:spcAft>
              <a:buFont typeface="Wingdings" panose="05000000000000000000" pitchFamily="2" charset="2"/>
              <a:buChar char="§"/>
            </a:pPr>
            <a:r>
              <a:rPr lang="en-US" dirty="0"/>
              <a:t>Likelihood of attack?</a:t>
            </a:r>
          </a:p>
          <a:p>
            <a:pPr marL="342900" indent="-342900" algn="l">
              <a:lnSpc>
                <a:spcPct val="100000"/>
              </a:lnSpc>
              <a:spcAft>
                <a:spcPts val="0"/>
              </a:spcAft>
              <a:buFont typeface="Wingdings" panose="05000000000000000000" pitchFamily="2" charset="2"/>
              <a:buChar char="§"/>
            </a:pPr>
            <a:r>
              <a:rPr lang="en-US" dirty="0"/>
              <a:t>What happens if/when exploited?</a:t>
            </a:r>
          </a:p>
          <a:p>
            <a:pPr marL="342900" indent="-342900" algn="l">
              <a:lnSpc>
                <a:spcPct val="100000"/>
              </a:lnSpc>
              <a:spcAft>
                <a:spcPts val="0"/>
              </a:spcAft>
              <a:buFont typeface="Wingdings" panose="05000000000000000000" pitchFamily="2" charset="2"/>
              <a:buChar char="§"/>
            </a:pPr>
            <a:r>
              <a:rPr lang="en-US" dirty="0"/>
              <a:t>Approach to close/mitigate vulnerabilities</a:t>
            </a:r>
          </a:p>
          <a:p>
            <a:pPr marL="342900" indent="-342900" algn="l">
              <a:lnSpc>
                <a:spcPct val="100000"/>
              </a:lnSpc>
              <a:buFont typeface="Wingdings" panose="05000000000000000000" pitchFamily="2" charset="2"/>
              <a:buChar char="§"/>
            </a:pPr>
            <a:r>
              <a:rPr lang="en-US" dirty="0"/>
              <a:t>Adequacy of Cybersecurity T&amp;E Approach</a:t>
            </a:r>
          </a:p>
          <a:p>
            <a:pPr marL="342900" indent="-342900">
              <a:lnSpc>
                <a:spcPct val="100000"/>
              </a:lnSpc>
              <a:spcAft>
                <a:spcPts val="0"/>
              </a:spcAft>
              <a:buFont typeface="Arial" panose="020B0604020202020204" pitchFamily="34" charset="0"/>
              <a:buChar char="•"/>
            </a:pPr>
            <a:endParaRPr lang="en-US" dirty="0">
              <a:solidFill>
                <a:srgbClr val="FF0000"/>
              </a:solidFill>
            </a:endParaRPr>
          </a:p>
        </p:txBody>
      </p:sp>
      <p:cxnSp>
        <p:nvCxnSpPr>
          <p:cNvPr id="32" name="Straight Arrow Connector 31"/>
          <p:cNvCxnSpPr/>
          <p:nvPr/>
        </p:nvCxnSpPr>
        <p:spPr bwMode="auto">
          <a:xfrm>
            <a:off x="1765426" y="2951658"/>
            <a:ext cx="5115562" cy="128838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7" name="Straight Arrow Connector 36"/>
          <p:cNvCxnSpPr/>
          <p:nvPr/>
        </p:nvCxnSpPr>
        <p:spPr bwMode="auto">
          <a:xfrm>
            <a:off x="2027976" y="3595852"/>
            <a:ext cx="5310212" cy="803606"/>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6" name="TextBox 25"/>
          <p:cNvSpPr txBox="1"/>
          <p:nvPr/>
        </p:nvSpPr>
        <p:spPr>
          <a:xfrm>
            <a:off x="5403977" y="5030399"/>
            <a:ext cx="3460549" cy="492443"/>
          </a:xfrm>
          <a:prstGeom prst="rect">
            <a:avLst/>
          </a:prstGeom>
          <a:noFill/>
        </p:spPr>
        <p:txBody>
          <a:bodyPr wrap="square" rtlCol="0">
            <a:spAutoFit/>
          </a:bodyPr>
          <a:lstStyle/>
          <a:p>
            <a:pPr algn="ctr">
              <a:lnSpc>
                <a:spcPct val="100000"/>
              </a:lnSpc>
              <a:spcAft>
                <a:spcPts val="0"/>
              </a:spcAft>
            </a:pPr>
            <a:r>
              <a:rPr lang="en-US" sz="900" dirty="0"/>
              <a:t>Aug 2011: Comprehensive Experimental Analyses of Automotive Attack Surfaces</a:t>
            </a:r>
          </a:p>
          <a:p>
            <a:pPr algn="ctr">
              <a:lnSpc>
                <a:spcPct val="100000"/>
              </a:lnSpc>
              <a:spcAft>
                <a:spcPts val="0"/>
              </a:spcAft>
            </a:pPr>
            <a:r>
              <a:rPr lang="en-US" sz="800" dirty="0"/>
              <a:t>Source: University of California, San Diego, University of Washington</a:t>
            </a:r>
          </a:p>
        </p:txBody>
      </p:sp>
      <p:sp>
        <p:nvSpPr>
          <p:cNvPr id="6" name="Title 5"/>
          <p:cNvSpPr>
            <a:spLocks noGrp="1"/>
          </p:cNvSpPr>
          <p:nvPr>
            <p:ph type="title"/>
          </p:nvPr>
        </p:nvSpPr>
        <p:spPr>
          <a:xfrm>
            <a:off x="632265" y="45595"/>
            <a:ext cx="7886700" cy="889057"/>
          </a:xfrm>
        </p:spPr>
        <p:txBody>
          <a:bodyPr/>
          <a:lstStyle/>
          <a:p>
            <a:pPr algn="ctr"/>
            <a:r>
              <a:rPr lang="en-US" sz="2800" b="1" dirty="0">
                <a:latin typeface="Calibri" panose="020F0502020204030204" pitchFamily="34" charset="0"/>
              </a:rPr>
              <a:t>Example Phase 2: </a:t>
            </a:r>
            <a:br>
              <a:rPr lang="en-US" sz="2800" b="1" dirty="0">
                <a:latin typeface="Calibri" panose="020F0502020204030204" pitchFamily="34" charset="0"/>
              </a:rPr>
            </a:br>
            <a:r>
              <a:rPr lang="en-US" sz="2800" b="1" dirty="0">
                <a:latin typeface="Calibri" panose="020F0502020204030204" pitchFamily="34" charset="0"/>
              </a:rPr>
              <a:t>Characterize the Attack Surface</a:t>
            </a:r>
          </a:p>
        </p:txBody>
      </p:sp>
      <p:sp>
        <p:nvSpPr>
          <p:cNvPr id="19" name="TextBox 18"/>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20" name="Group 19"/>
          <p:cNvGrpSpPr/>
          <p:nvPr/>
        </p:nvGrpSpPr>
        <p:grpSpPr>
          <a:xfrm>
            <a:off x="8495953" y="5595009"/>
            <a:ext cx="588119" cy="555765"/>
            <a:chOff x="8495953" y="6173511"/>
            <a:chExt cx="588119" cy="555765"/>
          </a:xfrm>
        </p:grpSpPr>
        <p:sp>
          <p:nvSpPr>
            <p:cNvPr id="22" name="Right Arrow 21">
              <a:hlinkClick r:id="rId4"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25" name="Group 24"/>
          <p:cNvGrpSpPr/>
          <p:nvPr/>
        </p:nvGrpSpPr>
        <p:grpSpPr>
          <a:xfrm>
            <a:off x="8407151" y="6228894"/>
            <a:ext cx="802977" cy="535497"/>
            <a:chOff x="8407151" y="6228894"/>
            <a:chExt cx="802977" cy="535497"/>
          </a:xfrm>
        </p:grpSpPr>
        <p:sp>
          <p:nvSpPr>
            <p:cNvPr id="27" name="Right Arrow 26">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3835361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604401" y="4122711"/>
            <a:ext cx="3348183" cy="307777"/>
          </a:xfrm>
          <a:prstGeom prst="rect">
            <a:avLst/>
          </a:prstGeom>
          <a:solidFill>
            <a:schemeClr val="bg1"/>
          </a:solidFill>
        </p:spPr>
        <p:txBody>
          <a:bodyPr wrap="square" rtlCol="0">
            <a:spAutoFit/>
          </a:bodyPr>
          <a:lstStyle/>
          <a:p>
            <a:pPr algn="ctr">
              <a:lnSpc>
                <a:spcPct val="100000"/>
              </a:lnSpc>
            </a:pPr>
            <a:endParaRPr lang="en-US" sz="1400" dirty="0"/>
          </a:p>
        </p:txBody>
      </p:sp>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8355" y="1367159"/>
            <a:ext cx="4410097" cy="305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2250620" y="970074"/>
            <a:ext cx="6492604" cy="3460414"/>
            <a:chOff x="1928574" y="2071796"/>
            <a:chExt cx="6492604" cy="3460414"/>
          </a:xfrm>
        </p:grpSpPr>
        <p:sp>
          <p:nvSpPr>
            <p:cNvPr id="23" name="TextBox 22"/>
            <p:cNvSpPr txBox="1"/>
            <p:nvPr/>
          </p:nvSpPr>
          <p:spPr>
            <a:xfrm>
              <a:off x="4301536" y="2071796"/>
              <a:ext cx="4119642" cy="307777"/>
            </a:xfrm>
            <a:prstGeom prst="rect">
              <a:avLst/>
            </a:prstGeom>
            <a:solidFill>
              <a:schemeClr val="bg1"/>
            </a:solidFill>
          </p:spPr>
          <p:txBody>
            <a:bodyPr wrap="square" rtlCol="0">
              <a:spAutoFit/>
            </a:bodyPr>
            <a:lstStyle/>
            <a:p>
              <a:pPr algn="ctr"/>
              <a:r>
                <a:rPr lang="en-US" sz="1400" dirty="0"/>
                <a:t>Urban Assault Vehicle Attack Surface</a:t>
              </a:r>
            </a:p>
          </p:txBody>
        </p:sp>
        <p:sp>
          <p:nvSpPr>
            <p:cNvPr id="25" name="TextBox 24"/>
            <p:cNvSpPr txBox="1"/>
            <p:nvPr/>
          </p:nvSpPr>
          <p:spPr>
            <a:xfrm>
              <a:off x="1928574" y="5224433"/>
              <a:ext cx="4119642" cy="307777"/>
            </a:xfrm>
            <a:prstGeom prst="rect">
              <a:avLst/>
            </a:prstGeom>
            <a:solidFill>
              <a:schemeClr val="bg1"/>
            </a:solidFill>
          </p:spPr>
          <p:txBody>
            <a:bodyPr wrap="square" rtlCol="0">
              <a:spAutoFit/>
            </a:bodyPr>
            <a:lstStyle/>
            <a:p>
              <a:pPr algn="ctr"/>
              <a:endParaRPr lang="en-US" sz="1400" dirty="0"/>
            </a:p>
          </p:txBody>
        </p:sp>
      </p:grpSp>
      <p:sp>
        <p:nvSpPr>
          <p:cNvPr id="26" name="TextBox 25"/>
          <p:cNvSpPr txBox="1"/>
          <p:nvPr/>
        </p:nvSpPr>
        <p:spPr>
          <a:xfrm>
            <a:off x="306450" y="1003830"/>
            <a:ext cx="4952999" cy="2308324"/>
          </a:xfrm>
          <a:prstGeom prst="rect">
            <a:avLst/>
          </a:prstGeom>
          <a:noFill/>
        </p:spPr>
        <p:txBody>
          <a:bodyPr wrap="square" rtlCol="0">
            <a:spAutoFit/>
          </a:bodyPr>
          <a:lstStyle/>
          <a:p>
            <a:pPr>
              <a:lnSpc>
                <a:spcPct val="100000"/>
              </a:lnSpc>
              <a:spcAft>
                <a:spcPts val="0"/>
              </a:spcAft>
            </a:pPr>
            <a:r>
              <a:rPr lang="en-US" u="sng" dirty="0"/>
              <a:t>Vehicle Attack Surface</a:t>
            </a:r>
          </a:p>
          <a:p>
            <a:pPr marL="342900" indent="-342900" algn="l">
              <a:lnSpc>
                <a:spcPct val="100000"/>
              </a:lnSpc>
              <a:spcAft>
                <a:spcPts val="0"/>
              </a:spcAft>
              <a:buAutoNum type="arabicPeriod"/>
            </a:pPr>
            <a:r>
              <a:rPr lang="en-US" dirty="0">
                <a:solidFill>
                  <a:srgbClr val="FF0000"/>
                </a:solidFill>
              </a:rPr>
              <a:t>Deny </a:t>
            </a:r>
            <a:r>
              <a:rPr lang="en-US" dirty="0"/>
              <a:t>Vehicle/Vehicle Comms</a:t>
            </a:r>
          </a:p>
          <a:p>
            <a:pPr marL="342900" indent="-342900" algn="l">
              <a:lnSpc>
                <a:spcPct val="100000"/>
              </a:lnSpc>
              <a:spcAft>
                <a:spcPts val="0"/>
              </a:spcAft>
              <a:buFontTx/>
              <a:buAutoNum type="arabicPeriod"/>
            </a:pPr>
            <a:r>
              <a:rPr lang="en-US" dirty="0">
                <a:solidFill>
                  <a:srgbClr val="FF0000"/>
                </a:solidFill>
              </a:rPr>
              <a:t>Intercept </a:t>
            </a:r>
            <a:r>
              <a:rPr lang="en-US" dirty="0"/>
              <a:t>Telematics</a:t>
            </a:r>
          </a:p>
          <a:p>
            <a:pPr marL="342900" indent="-342900" algn="l">
              <a:lnSpc>
                <a:spcPct val="100000"/>
              </a:lnSpc>
              <a:spcAft>
                <a:spcPts val="0"/>
              </a:spcAft>
              <a:buFontTx/>
              <a:buAutoNum type="arabicPeriod"/>
            </a:pPr>
            <a:r>
              <a:rPr lang="en-US" dirty="0">
                <a:solidFill>
                  <a:srgbClr val="FF0000"/>
                </a:solidFill>
              </a:rPr>
              <a:t>Clone </a:t>
            </a:r>
            <a:r>
              <a:rPr lang="en-US" dirty="0"/>
              <a:t>Keyless Entry</a:t>
            </a:r>
          </a:p>
          <a:p>
            <a:pPr marL="342900" indent="-342900" algn="l">
              <a:lnSpc>
                <a:spcPct val="100000"/>
              </a:lnSpc>
              <a:spcAft>
                <a:spcPts val="0"/>
              </a:spcAft>
              <a:buAutoNum type="arabicPeriod"/>
            </a:pPr>
            <a:r>
              <a:rPr lang="en-US" dirty="0">
                <a:solidFill>
                  <a:srgbClr val="FF0000"/>
                </a:solidFill>
              </a:rPr>
              <a:t>Corrupt  </a:t>
            </a:r>
            <a:r>
              <a:rPr lang="en-US" dirty="0"/>
              <a:t>OBD-II</a:t>
            </a:r>
          </a:p>
          <a:p>
            <a:pPr marL="342900" indent="-342900" algn="l">
              <a:lnSpc>
                <a:spcPct val="100000"/>
              </a:lnSpc>
              <a:spcAft>
                <a:spcPts val="0"/>
              </a:spcAft>
              <a:buFontTx/>
              <a:buAutoNum type="arabicPeriod"/>
            </a:pPr>
            <a:r>
              <a:rPr lang="en-US" dirty="0">
                <a:solidFill>
                  <a:srgbClr val="FF0000"/>
                </a:solidFill>
              </a:rPr>
              <a:t>Monitor </a:t>
            </a:r>
            <a:r>
              <a:rPr lang="en-US" dirty="0"/>
              <a:t>Radio</a:t>
            </a:r>
          </a:p>
          <a:p>
            <a:pPr marL="342900" indent="-342900" algn="l">
              <a:lnSpc>
                <a:spcPct val="100000"/>
              </a:lnSpc>
              <a:spcAft>
                <a:spcPts val="0"/>
              </a:spcAft>
              <a:buAutoNum type="arabicPeriod"/>
            </a:pPr>
            <a:r>
              <a:rPr lang="en-US" dirty="0">
                <a:solidFill>
                  <a:srgbClr val="FF0000"/>
                </a:solidFill>
              </a:rPr>
              <a:t>Disable </a:t>
            </a:r>
            <a:r>
              <a:rPr lang="en-US" dirty="0"/>
              <a:t>Anti-Theft</a:t>
            </a:r>
          </a:p>
          <a:p>
            <a:pPr>
              <a:lnSpc>
                <a:spcPct val="100000"/>
              </a:lnSpc>
              <a:spcAft>
                <a:spcPts val="0"/>
              </a:spcAft>
            </a:pPr>
            <a:endParaRPr lang="en-US" dirty="0"/>
          </a:p>
        </p:txBody>
      </p:sp>
      <p:cxnSp>
        <p:nvCxnSpPr>
          <p:cNvPr id="29" name="Straight Arrow Connector 28"/>
          <p:cNvCxnSpPr/>
          <p:nvPr/>
        </p:nvCxnSpPr>
        <p:spPr bwMode="auto">
          <a:xfrm>
            <a:off x="3969226" y="1607189"/>
            <a:ext cx="509129" cy="11429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0" name="Straight Arrow Connector 29"/>
          <p:cNvCxnSpPr/>
          <p:nvPr/>
        </p:nvCxnSpPr>
        <p:spPr bwMode="auto">
          <a:xfrm>
            <a:off x="3004305" y="1862934"/>
            <a:ext cx="4556741" cy="36628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2" name="Straight Arrow Connector 31"/>
          <p:cNvCxnSpPr/>
          <p:nvPr/>
        </p:nvCxnSpPr>
        <p:spPr bwMode="auto">
          <a:xfrm>
            <a:off x="2507885" y="2635888"/>
            <a:ext cx="2774790" cy="6858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a:off x="3141446" y="2165748"/>
            <a:ext cx="4572000" cy="121763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4" name="Straight Arrow Connector 33"/>
          <p:cNvCxnSpPr/>
          <p:nvPr/>
        </p:nvCxnSpPr>
        <p:spPr bwMode="auto">
          <a:xfrm>
            <a:off x="2613271" y="2415914"/>
            <a:ext cx="4261975" cy="120356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5" name="Straight Arrow Connector 34"/>
          <p:cNvCxnSpPr/>
          <p:nvPr/>
        </p:nvCxnSpPr>
        <p:spPr bwMode="auto">
          <a:xfrm>
            <a:off x="2811678" y="2975282"/>
            <a:ext cx="4520768" cy="803606"/>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4" name="TextBox 23"/>
          <p:cNvSpPr txBox="1"/>
          <p:nvPr/>
        </p:nvSpPr>
        <p:spPr>
          <a:xfrm>
            <a:off x="301859" y="4023510"/>
            <a:ext cx="4915779" cy="1754326"/>
          </a:xfrm>
          <a:prstGeom prst="rect">
            <a:avLst/>
          </a:prstGeom>
          <a:noFill/>
        </p:spPr>
        <p:txBody>
          <a:bodyPr wrap="square" rtlCol="0">
            <a:spAutoFit/>
          </a:bodyPr>
          <a:lstStyle/>
          <a:p>
            <a:pPr>
              <a:lnSpc>
                <a:spcPct val="100000"/>
              </a:lnSpc>
              <a:spcAft>
                <a:spcPts val="0"/>
              </a:spcAft>
            </a:pPr>
            <a:r>
              <a:rPr lang="en-US" u="sng" dirty="0"/>
              <a:t>T&amp;E Activities</a:t>
            </a:r>
          </a:p>
          <a:p>
            <a:pPr marL="342900" indent="-342900" algn="l">
              <a:lnSpc>
                <a:spcPct val="100000"/>
              </a:lnSpc>
              <a:spcAft>
                <a:spcPts val="0"/>
              </a:spcAft>
              <a:buFont typeface="Arial" panose="020B0604020202020204" pitchFamily="34" charset="0"/>
              <a:buChar char="•"/>
            </a:pPr>
            <a:r>
              <a:rPr lang="en-US" dirty="0"/>
              <a:t>Verify/Exercise Critical Missions</a:t>
            </a:r>
          </a:p>
          <a:p>
            <a:pPr marL="342900" indent="-342900" algn="l">
              <a:lnSpc>
                <a:spcPct val="100000"/>
              </a:lnSpc>
              <a:spcAft>
                <a:spcPts val="0"/>
              </a:spcAft>
              <a:buFont typeface="Arial" panose="020B0604020202020204" pitchFamily="34" charset="0"/>
              <a:buChar char="•"/>
            </a:pPr>
            <a:r>
              <a:rPr lang="en-US" dirty="0">
                <a:solidFill>
                  <a:srgbClr val="000099"/>
                </a:solidFill>
              </a:rPr>
              <a:t>Cooperative “Kill Chain Vulnerability Assessments” (Blue Team)</a:t>
            </a:r>
          </a:p>
          <a:p>
            <a:pPr marL="342900" indent="-342900" algn="l">
              <a:lnSpc>
                <a:spcPct val="100000"/>
              </a:lnSpc>
              <a:spcAft>
                <a:spcPts val="0"/>
              </a:spcAft>
              <a:buFont typeface="Arial" panose="020B0604020202020204" pitchFamily="34" charset="0"/>
              <a:buChar char="•"/>
            </a:pPr>
            <a:r>
              <a:rPr lang="en-US" dirty="0"/>
              <a:t>ID potential exploits, exposed vulnerabilities/mission impact</a:t>
            </a:r>
          </a:p>
        </p:txBody>
      </p:sp>
      <p:sp>
        <p:nvSpPr>
          <p:cNvPr id="6" name="Title 5"/>
          <p:cNvSpPr>
            <a:spLocks noGrp="1"/>
          </p:cNvSpPr>
          <p:nvPr>
            <p:ph type="title"/>
          </p:nvPr>
        </p:nvSpPr>
        <p:spPr>
          <a:xfrm>
            <a:off x="628650" y="18663"/>
            <a:ext cx="7886700" cy="802752"/>
          </a:xfrm>
        </p:spPr>
        <p:txBody>
          <a:bodyPr>
            <a:noAutofit/>
          </a:bodyPr>
          <a:lstStyle/>
          <a:p>
            <a:pPr algn="ctr"/>
            <a:r>
              <a:rPr lang="en-US" sz="2800" b="1" dirty="0">
                <a:latin typeface="Calibri" panose="020F0502020204030204" pitchFamily="34" charset="0"/>
              </a:rPr>
              <a:t>Example Phase 3: </a:t>
            </a:r>
            <a:br>
              <a:rPr lang="en-US" sz="2800" b="1" dirty="0">
                <a:latin typeface="Calibri" panose="020F0502020204030204" pitchFamily="34" charset="0"/>
              </a:rPr>
            </a:br>
            <a:r>
              <a:rPr lang="en-US" sz="2800" b="1" dirty="0">
                <a:latin typeface="Calibri" panose="020F0502020204030204" pitchFamily="34" charset="0"/>
              </a:rPr>
              <a:t>Vulnerability Identification</a:t>
            </a:r>
          </a:p>
        </p:txBody>
      </p:sp>
      <p:sp>
        <p:nvSpPr>
          <p:cNvPr id="36" name="TextBox 35"/>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28" name="Group 27"/>
          <p:cNvGrpSpPr/>
          <p:nvPr/>
        </p:nvGrpSpPr>
        <p:grpSpPr>
          <a:xfrm>
            <a:off x="8495953" y="5595009"/>
            <a:ext cx="588119" cy="555765"/>
            <a:chOff x="8495953" y="6173511"/>
            <a:chExt cx="588119" cy="555765"/>
          </a:xfrm>
        </p:grpSpPr>
        <p:sp>
          <p:nvSpPr>
            <p:cNvPr id="37" name="Right Arrow 36">
              <a:hlinkClick r:id="rId4"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39" name="Group 38"/>
          <p:cNvGrpSpPr/>
          <p:nvPr/>
        </p:nvGrpSpPr>
        <p:grpSpPr>
          <a:xfrm>
            <a:off x="8407151" y="6228894"/>
            <a:ext cx="802977" cy="535497"/>
            <a:chOff x="8407151" y="6228894"/>
            <a:chExt cx="802977" cy="535497"/>
          </a:xfrm>
        </p:grpSpPr>
        <p:sp>
          <p:nvSpPr>
            <p:cNvPr id="40" name="Right Arrow 39">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42" name="TextBox 41"/>
          <p:cNvSpPr txBox="1"/>
          <p:nvPr/>
        </p:nvSpPr>
        <p:spPr>
          <a:xfrm>
            <a:off x="5012093" y="4554534"/>
            <a:ext cx="3460549" cy="492443"/>
          </a:xfrm>
          <a:prstGeom prst="rect">
            <a:avLst/>
          </a:prstGeom>
          <a:noFill/>
        </p:spPr>
        <p:txBody>
          <a:bodyPr wrap="square" rtlCol="0">
            <a:spAutoFit/>
          </a:bodyPr>
          <a:lstStyle/>
          <a:p>
            <a:pPr algn="ctr">
              <a:lnSpc>
                <a:spcPct val="100000"/>
              </a:lnSpc>
              <a:spcAft>
                <a:spcPts val="0"/>
              </a:spcAft>
            </a:pPr>
            <a:r>
              <a:rPr lang="en-US" sz="900" dirty="0"/>
              <a:t>Aug 2011: Comprehensive Experimental Analyses of Automotive Attack Surfaces</a:t>
            </a:r>
          </a:p>
          <a:p>
            <a:pPr algn="ctr">
              <a:lnSpc>
                <a:spcPct val="100000"/>
              </a:lnSpc>
              <a:spcAft>
                <a:spcPts val="0"/>
              </a:spcAft>
            </a:pPr>
            <a:r>
              <a:rPr lang="en-US" sz="800" dirty="0"/>
              <a:t>Source: University of California, San Diego, University of Washington</a:t>
            </a:r>
          </a:p>
        </p:txBody>
      </p:sp>
    </p:spTree>
    <p:extLst>
      <p:ext uri="{BB962C8B-B14F-4D97-AF65-F5344CB8AC3E}">
        <p14:creationId xmlns:p14="http://schemas.microsoft.com/office/powerpoint/2010/main" val="2847885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231958" y="1219200"/>
            <a:ext cx="5989309" cy="3701088"/>
            <a:chOff x="1928574" y="1831122"/>
            <a:chExt cx="5989309" cy="3701088"/>
          </a:xfrm>
        </p:grpSpPr>
        <p:sp>
          <p:nvSpPr>
            <p:cNvPr id="23" name="TextBox 22"/>
            <p:cNvSpPr txBox="1"/>
            <p:nvPr/>
          </p:nvSpPr>
          <p:spPr>
            <a:xfrm>
              <a:off x="4523298" y="1831122"/>
              <a:ext cx="3394585" cy="523220"/>
            </a:xfrm>
            <a:prstGeom prst="rect">
              <a:avLst/>
            </a:prstGeom>
            <a:solidFill>
              <a:schemeClr val="bg1"/>
            </a:solidFill>
          </p:spPr>
          <p:txBody>
            <a:bodyPr wrap="square" rtlCol="0">
              <a:spAutoFit/>
            </a:bodyPr>
            <a:lstStyle/>
            <a:p>
              <a:pPr algn="ctr"/>
              <a:r>
                <a:rPr lang="en-US" sz="1400" b="1" dirty="0"/>
                <a:t>Urban Assault Vehicle Autobahn Mission</a:t>
              </a:r>
            </a:p>
            <a:p>
              <a:pPr algn="ctr"/>
              <a:r>
                <a:rPr lang="en-US" sz="1400" b="1" dirty="0"/>
                <a:t>Simulated/Lab Environment/Cyber Range</a:t>
              </a:r>
            </a:p>
          </p:txBody>
        </p:sp>
        <p:sp>
          <p:nvSpPr>
            <p:cNvPr id="25" name="TextBox 24"/>
            <p:cNvSpPr txBox="1"/>
            <p:nvPr/>
          </p:nvSpPr>
          <p:spPr>
            <a:xfrm>
              <a:off x="1928574" y="5224433"/>
              <a:ext cx="4119642" cy="307777"/>
            </a:xfrm>
            <a:prstGeom prst="rect">
              <a:avLst/>
            </a:prstGeom>
            <a:solidFill>
              <a:schemeClr val="bg1"/>
            </a:solidFill>
          </p:spPr>
          <p:txBody>
            <a:bodyPr wrap="square" rtlCol="0">
              <a:spAutoFit/>
            </a:bodyPr>
            <a:lstStyle/>
            <a:p>
              <a:pPr algn="ctr"/>
              <a:endParaRPr lang="en-US" sz="1400" dirty="0"/>
            </a:p>
          </p:txBody>
        </p:sp>
      </p:grpSp>
      <p:sp>
        <p:nvSpPr>
          <p:cNvPr id="31" name="TextBox 30"/>
          <p:cNvSpPr txBox="1"/>
          <p:nvPr/>
        </p:nvSpPr>
        <p:spPr>
          <a:xfrm>
            <a:off x="3725704" y="4458623"/>
            <a:ext cx="3348183" cy="307777"/>
          </a:xfrm>
          <a:prstGeom prst="rect">
            <a:avLst/>
          </a:prstGeom>
          <a:solidFill>
            <a:schemeClr val="bg1"/>
          </a:solidFill>
        </p:spPr>
        <p:txBody>
          <a:bodyPr wrap="square" rtlCol="0">
            <a:spAutoFit/>
          </a:bodyPr>
          <a:lstStyle/>
          <a:p>
            <a:pPr algn="ctr">
              <a:lnSpc>
                <a:spcPct val="100000"/>
              </a:lnSpc>
            </a:pPr>
            <a:endParaRPr lang="en-US" sz="1400" dirty="0"/>
          </a:p>
        </p:txBody>
      </p:sp>
      <p:sp>
        <p:nvSpPr>
          <p:cNvPr id="26" name="TextBox 25"/>
          <p:cNvSpPr txBox="1"/>
          <p:nvPr/>
        </p:nvSpPr>
        <p:spPr>
          <a:xfrm>
            <a:off x="456113" y="1458686"/>
            <a:ext cx="4952999" cy="2031325"/>
          </a:xfrm>
          <a:prstGeom prst="rect">
            <a:avLst/>
          </a:prstGeom>
          <a:noFill/>
        </p:spPr>
        <p:txBody>
          <a:bodyPr wrap="square" rtlCol="0">
            <a:spAutoFit/>
          </a:bodyPr>
          <a:lstStyle/>
          <a:p>
            <a:pPr>
              <a:lnSpc>
                <a:spcPct val="100000"/>
              </a:lnSpc>
              <a:spcAft>
                <a:spcPts val="0"/>
              </a:spcAft>
            </a:pPr>
            <a:r>
              <a:rPr lang="en-US" u="sng" dirty="0"/>
              <a:t>Exercise Critical Missions</a:t>
            </a:r>
          </a:p>
          <a:p>
            <a:pPr marL="342900" indent="-342900" algn="l">
              <a:lnSpc>
                <a:spcPct val="100000"/>
              </a:lnSpc>
              <a:spcAft>
                <a:spcPts val="0"/>
              </a:spcAft>
              <a:buAutoNum type="arabicPeriod"/>
            </a:pPr>
            <a:r>
              <a:rPr lang="en-US" dirty="0"/>
              <a:t>Tx/RX Vehicle/Vehicle Comms</a:t>
            </a:r>
          </a:p>
          <a:p>
            <a:pPr marL="342900" indent="-342900" algn="l">
              <a:lnSpc>
                <a:spcPct val="100000"/>
              </a:lnSpc>
              <a:spcAft>
                <a:spcPts val="0"/>
              </a:spcAft>
              <a:buAutoNum type="arabicPeriod"/>
            </a:pPr>
            <a:r>
              <a:rPr lang="en-US" dirty="0"/>
              <a:t>Cellular Phone Calls</a:t>
            </a:r>
          </a:p>
          <a:p>
            <a:pPr marL="342900" indent="-342900" algn="l">
              <a:lnSpc>
                <a:spcPct val="100000"/>
              </a:lnSpc>
              <a:spcAft>
                <a:spcPts val="0"/>
              </a:spcAft>
              <a:buAutoNum type="arabicPeriod"/>
            </a:pPr>
            <a:r>
              <a:rPr lang="en-US" dirty="0"/>
              <a:t>Use Keyless Entry</a:t>
            </a:r>
          </a:p>
          <a:p>
            <a:pPr marL="342900" indent="-342900" algn="l">
              <a:lnSpc>
                <a:spcPct val="100000"/>
              </a:lnSpc>
              <a:spcAft>
                <a:spcPts val="0"/>
              </a:spcAft>
              <a:buAutoNum type="arabicPeriod"/>
            </a:pPr>
            <a:r>
              <a:rPr lang="en-US" dirty="0"/>
              <a:t>Upload/Download OBD II Data</a:t>
            </a:r>
          </a:p>
          <a:p>
            <a:pPr marL="342900" indent="-342900" algn="l">
              <a:lnSpc>
                <a:spcPct val="100000"/>
              </a:lnSpc>
              <a:spcAft>
                <a:spcPts val="0"/>
              </a:spcAft>
              <a:buAutoNum type="arabicPeriod"/>
            </a:pPr>
            <a:r>
              <a:rPr lang="en-US" dirty="0"/>
              <a:t>Tune Radio</a:t>
            </a:r>
          </a:p>
          <a:p>
            <a:pPr marL="342900" indent="-342900" algn="l">
              <a:lnSpc>
                <a:spcPct val="100000"/>
              </a:lnSpc>
              <a:spcAft>
                <a:spcPts val="0"/>
              </a:spcAft>
              <a:buAutoNum type="arabicPeriod"/>
            </a:pPr>
            <a:r>
              <a:rPr lang="en-US" dirty="0"/>
              <a:t>Anti Theft</a:t>
            </a:r>
          </a:p>
        </p:txBody>
      </p:sp>
      <p:sp>
        <p:nvSpPr>
          <p:cNvPr id="20" name="TextBox 19"/>
          <p:cNvSpPr txBox="1"/>
          <p:nvPr/>
        </p:nvSpPr>
        <p:spPr>
          <a:xfrm>
            <a:off x="456113" y="3962400"/>
            <a:ext cx="4571898" cy="2308324"/>
          </a:xfrm>
          <a:prstGeom prst="rect">
            <a:avLst/>
          </a:prstGeom>
          <a:noFill/>
        </p:spPr>
        <p:txBody>
          <a:bodyPr wrap="square" rtlCol="0">
            <a:spAutoFit/>
          </a:bodyPr>
          <a:lstStyle/>
          <a:p>
            <a:pPr>
              <a:lnSpc>
                <a:spcPct val="100000"/>
              </a:lnSpc>
              <a:spcAft>
                <a:spcPts val="0"/>
              </a:spcAft>
            </a:pPr>
            <a:r>
              <a:rPr lang="en-US" u="sng" dirty="0"/>
              <a:t>T&amp;E Actions</a:t>
            </a:r>
          </a:p>
          <a:p>
            <a:pPr marL="342900" indent="-342900" algn="l">
              <a:lnSpc>
                <a:spcPct val="100000"/>
              </a:lnSpc>
              <a:spcAft>
                <a:spcPts val="0"/>
              </a:spcAft>
              <a:buFont typeface="Arial" panose="020B0604020202020204" pitchFamily="34" charset="0"/>
              <a:buChar char="•"/>
            </a:pPr>
            <a:r>
              <a:rPr lang="en-US" dirty="0"/>
              <a:t>Verify/Exercise Critical Missions</a:t>
            </a:r>
          </a:p>
          <a:p>
            <a:pPr marL="342900" indent="-342900" algn="l">
              <a:lnSpc>
                <a:spcPct val="100000"/>
              </a:lnSpc>
              <a:spcAft>
                <a:spcPts val="0"/>
              </a:spcAft>
              <a:buFont typeface="Arial" panose="020B0604020202020204" pitchFamily="34" charset="0"/>
              <a:buChar char="•"/>
            </a:pPr>
            <a:r>
              <a:rPr lang="en-US" dirty="0">
                <a:solidFill>
                  <a:srgbClr val="FF0000"/>
                </a:solidFill>
              </a:rPr>
              <a:t>Adversarial “Kill Chain Vulnerability Assessments” (Red Team)</a:t>
            </a:r>
          </a:p>
          <a:p>
            <a:pPr marL="342900" indent="-342900" algn="l">
              <a:lnSpc>
                <a:spcPct val="100000"/>
              </a:lnSpc>
              <a:spcAft>
                <a:spcPts val="0"/>
              </a:spcAft>
              <a:buFont typeface="Arial" panose="020B0604020202020204" pitchFamily="34" charset="0"/>
              <a:buChar char="•"/>
            </a:pPr>
            <a:r>
              <a:rPr lang="en-US" dirty="0"/>
              <a:t>ID exposed vulnerabilities/mission impact </a:t>
            </a:r>
          </a:p>
          <a:p>
            <a:pPr marL="342900" indent="-342900" algn="l">
              <a:lnSpc>
                <a:spcPct val="100000"/>
              </a:lnSpc>
              <a:spcAft>
                <a:spcPts val="0"/>
              </a:spcAft>
              <a:buFont typeface="Arial" panose="020B0604020202020204" pitchFamily="34" charset="0"/>
              <a:buChar char="•"/>
            </a:pPr>
            <a:r>
              <a:rPr lang="en-US" dirty="0"/>
              <a:t>Develop DT&amp;E Assessment </a:t>
            </a:r>
          </a:p>
          <a:p>
            <a:pPr>
              <a:lnSpc>
                <a:spcPct val="100000"/>
              </a:lnSpc>
              <a:spcAft>
                <a:spcPts val="0"/>
              </a:spcAft>
            </a:pP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4640" y="1754088"/>
            <a:ext cx="3029681" cy="239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2754" y="4593850"/>
            <a:ext cx="2981567" cy="1706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628650" y="47885"/>
            <a:ext cx="7886700" cy="701674"/>
          </a:xfrm>
        </p:spPr>
        <p:txBody>
          <a:bodyPr>
            <a:noAutofit/>
          </a:bodyPr>
          <a:lstStyle/>
          <a:p>
            <a:pPr algn="ctr"/>
            <a:r>
              <a:rPr lang="en-US" sz="2800" b="1" dirty="0">
                <a:latin typeface="Calibri" panose="020F0502020204030204" pitchFamily="34" charset="0"/>
              </a:rPr>
              <a:t>Example Phase 4: </a:t>
            </a:r>
            <a:br>
              <a:rPr lang="en-US" sz="2800" b="1" dirty="0">
                <a:latin typeface="Calibri" panose="020F0502020204030204" pitchFamily="34" charset="0"/>
              </a:rPr>
            </a:br>
            <a:r>
              <a:rPr lang="en-US" sz="2800" b="1" dirty="0">
                <a:latin typeface="Calibri" panose="020F0502020204030204" pitchFamily="34" charset="0"/>
              </a:rPr>
              <a:t>Adversarial Cybersecurity DT&amp;E</a:t>
            </a:r>
          </a:p>
        </p:txBody>
      </p:sp>
      <p:sp>
        <p:nvSpPr>
          <p:cNvPr id="16" name="TextBox 15"/>
          <p:cNvSpPr txBox="1"/>
          <p:nvPr/>
        </p:nvSpPr>
        <p:spPr>
          <a:xfrm>
            <a:off x="5483856" y="6328166"/>
            <a:ext cx="2322642" cy="338554"/>
          </a:xfrm>
          <a:prstGeom prst="rect">
            <a:avLst/>
          </a:prstGeom>
          <a:solidFill>
            <a:schemeClr val="bg1"/>
          </a:solidFill>
        </p:spPr>
        <p:txBody>
          <a:bodyPr wrap="square" rtlCol="0">
            <a:spAutoFit/>
          </a:bodyPr>
          <a:lstStyle/>
          <a:p>
            <a:pPr algn="ctr"/>
            <a:r>
              <a:rPr lang="en-US" sz="1600" b="1" dirty="0"/>
              <a:t>EMD Article</a:t>
            </a:r>
          </a:p>
        </p:txBody>
      </p:sp>
      <p:sp>
        <p:nvSpPr>
          <p:cNvPr id="13" name="TextBox 12"/>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14" name="Group 13"/>
          <p:cNvGrpSpPr/>
          <p:nvPr/>
        </p:nvGrpSpPr>
        <p:grpSpPr>
          <a:xfrm>
            <a:off x="8495953" y="5595009"/>
            <a:ext cx="588119" cy="555765"/>
            <a:chOff x="8495953" y="6173511"/>
            <a:chExt cx="588119" cy="555765"/>
          </a:xfrm>
        </p:grpSpPr>
        <p:sp>
          <p:nvSpPr>
            <p:cNvPr id="15" name="Right Arrow 14">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8" name="Group 17"/>
          <p:cNvGrpSpPr/>
          <p:nvPr/>
        </p:nvGrpSpPr>
        <p:grpSpPr>
          <a:xfrm>
            <a:off x="8407151" y="6228894"/>
            <a:ext cx="802977" cy="535497"/>
            <a:chOff x="8407151" y="6228894"/>
            <a:chExt cx="802977" cy="535497"/>
          </a:xfrm>
        </p:grpSpPr>
        <p:sp>
          <p:nvSpPr>
            <p:cNvPr id="19" name="Right Arrow 18">
              <a:hlinkClick r:id="rId6"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4236728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9993" y="13919"/>
            <a:ext cx="6629400" cy="788516"/>
          </a:xfrm>
        </p:spPr>
        <p:txBody>
          <a:bodyPr>
            <a:noAutofit/>
          </a:bodyPr>
          <a:lstStyle/>
          <a:p>
            <a:pPr algn="ctr"/>
            <a:r>
              <a:rPr lang="en-US" sz="2800" b="1" noProof="0" dirty="0">
                <a:latin typeface="Calibri" panose="020F0502020204030204" pitchFamily="34" charset="0"/>
              </a:rPr>
              <a:t>Example Phase 5: </a:t>
            </a:r>
            <a:r>
              <a:rPr lang="en-US" sz="2800" b="1" dirty="0">
                <a:latin typeface="Calibri" panose="020F0502020204030204" pitchFamily="34" charset="0"/>
              </a:rPr>
              <a:t>Vulnerability and Penetration Assessment</a:t>
            </a:r>
            <a:endParaRPr lang="en-US" sz="2800" b="1" noProof="0" dirty="0">
              <a:latin typeface="Calibri" panose="020F0502020204030204" pitchFamily="34" charset="0"/>
            </a:endParaRPr>
          </a:p>
        </p:txBody>
      </p:sp>
      <p:sp>
        <p:nvSpPr>
          <p:cNvPr id="26" name="TextBox 25"/>
          <p:cNvSpPr txBox="1"/>
          <p:nvPr/>
        </p:nvSpPr>
        <p:spPr>
          <a:xfrm>
            <a:off x="490617" y="1280007"/>
            <a:ext cx="4037421" cy="2308324"/>
          </a:xfrm>
          <a:prstGeom prst="rect">
            <a:avLst/>
          </a:prstGeom>
          <a:noFill/>
        </p:spPr>
        <p:txBody>
          <a:bodyPr wrap="square" rtlCol="0">
            <a:spAutoFit/>
          </a:bodyPr>
          <a:lstStyle/>
          <a:p>
            <a:pPr>
              <a:lnSpc>
                <a:spcPct val="100000"/>
              </a:lnSpc>
              <a:spcAft>
                <a:spcPts val="0"/>
              </a:spcAft>
            </a:pPr>
            <a:r>
              <a:rPr lang="en-US" b="1" dirty="0"/>
              <a:t>Exercise Critical Missions</a:t>
            </a:r>
          </a:p>
          <a:p>
            <a:pPr marL="342900" indent="-342900">
              <a:lnSpc>
                <a:spcPct val="100000"/>
              </a:lnSpc>
              <a:spcAft>
                <a:spcPts val="0"/>
              </a:spcAft>
              <a:buAutoNum type="arabicPeriod"/>
            </a:pPr>
            <a:r>
              <a:rPr lang="en-US" dirty="0"/>
              <a:t>Tx/RX Vehicle/Vehicle Comms</a:t>
            </a:r>
          </a:p>
          <a:p>
            <a:pPr marL="342900" indent="-342900">
              <a:lnSpc>
                <a:spcPct val="100000"/>
              </a:lnSpc>
              <a:spcAft>
                <a:spcPts val="0"/>
              </a:spcAft>
              <a:buAutoNum type="arabicPeriod"/>
            </a:pPr>
            <a:r>
              <a:rPr lang="en-US" dirty="0"/>
              <a:t>Cellular Phone Calls</a:t>
            </a:r>
          </a:p>
          <a:p>
            <a:pPr marL="342900" indent="-342900">
              <a:lnSpc>
                <a:spcPct val="100000"/>
              </a:lnSpc>
              <a:spcAft>
                <a:spcPts val="0"/>
              </a:spcAft>
              <a:buAutoNum type="arabicPeriod"/>
            </a:pPr>
            <a:r>
              <a:rPr lang="en-US" dirty="0"/>
              <a:t>Use Keyless Entry</a:t>
            </a:r>
          </a:p>
          <a:p>
            <a:pPr marL="342900" indent="-342900">
              <a:lnSpc>
                <a:spcPct val="100000"/>
              </a:lnSpc>
              <a:spcAft>
                <a:spcPts val="0"/>
              </a:spcAft>
              <a:buAutoNum type="arabicPeriod"/>
            </a:pPr>
            <a:r>
              <a:rPr lang="en-US" dirty="0"/>
              <a:t>Upload/Download OBD II Data</a:t>
            </a:r>
          </a:p>
          <a:p>
            <a:pPr marL="342900" indent="-342900">
              <a:lnSpc>
                <a:spcPct val="100000"/>
              </a:lnSpc>
              <a:spcAft>
                <a:spcPts val="0"/>
              </a:spcAft>
              <a:buAutoNum type="arabicPeriod"/>
            </a:pPr>
            <a:r>
              <a:rPr lang="en-US" dirty="0"/>
              <a:t>Tune Radio</a:t>
            </a:r>
          </a:p>
          <a:p>
            <a:pPr marL="342900" indent="-342900">
              <a:lnSpc>
                <a:spcPct val="100000"/>
              </a:lnSpc>
              <a:spcAft>
                <a:spcPts val="0"/>
              </a:spcAft>
              <a:buAutoNum type="arabicPeriod"/>
            </a:pPr>
            <a:r>
              <a:rPr lang="en-US" dirty="0"/>
              <a:t>Anti Theft</a:t>
            </a:r>
          </a:p>
          <a:p>
            <a:pPr marL="342900" indent="-342900">
              <a:lnSpc>
                <a:spcPct val="100000"/>
              </a:lnSpc>
              <a:spcAft>
                <a:spcPts val="0"/>
              </a:spcAft>
              <a:buAutoNum type="arabicPeriod"/>
            </a:pPr>
            <a:r>
              <a:rPr lang="en-US" dirty="0"/>
              <a:t>Bullet proof windows, Run flat tires</a:t>
            </a:r>
          </a:p>
        </p:txBody>
      </p:sp>
      <p:sp>
        <p:nvSpPr>
          <p:cNvPr id="20" name="TextBox 19"/>
          <p:cNvSpPr txBox="1"/>
          <p:nvPr/>
        </p:nvSpPr>
        <p:spPr>
          <a:xfrm>
            <a:off x="490617" y="4190460"/>
            <a:ext cx="4414702" cy="2031325"/>
          </a:xfrm>
          <a:prstGeom prst="rect">
            <a:avLst/>
          </a:prstGeom>
          <a:noFill/>
        </p:spPr>
        <p:txBody>
          <a:bodyPr wrap="square" rtlCol="0">
            <a:spAutoFit/>
          </a:bodyPr>
          <a:lstStyle/>
          <a:p>
            <a:pPr>
              <a:lnSpc>
                <a:spcPct val="100000"/>
              </a:lnSpc>
              <a:spcAft>
                <a:spcPts val="0"/>
              </a:spcAft>
            </a:pPr>
            <a:r>
              <a:rPr lang="en-US" b="1" dirty="0"/>
              <a:t>T&amp;E Activities</a:t>
            </a:r>
          </a:p>
          <a:p>
            <a:pPr marL="342900" indent="-342900">
              <a:lnSpc>
                <a:spcPct val="100000"/>
              </a:lnSpc>
              <a:spcAft>
                <a:spcPts val="0"/>
              </a:spcAft>
              <a:buFont typeface="Arial" panose="020B0604020202020204" pitchFamily="34" charset="0"/>
              <a:buChar char="•"/>
            </a:pPr>
            <a:r>
              <a:rPr lang="en-US" dirty="0"/>
              <a:t>Establish Representative Cyber           Environment with Threats and Users</a:t>
            </a:r>
          </a:p>
          <a:p>
            <a:pPr marL="342900" indent="-342900">
              <a:lnSpc>
                <a:spcPct val="100000"/>
              </a:lnSpc>
              <a:spcAft>
                <a:spcPts val="0"/>
              </a:spcAft>
              <a:buFont typeface="Arial" panose="020B0604020202020204" pitchFamily="34" charset="0"/>
              <a:buChar char="•"/>
            </a:pPr>
            <a:r>
              <a:rPr lang="en-US" dirty="0"/>
              <a:t>Conduct Vulnerability Assessment  (Blue Team)</a:t>
            </a:r>
          </a:p>
          <a:p>
            <a:pPr marL="342900" indent="-342900">
              <a:lnSpc>
                <a:spcPct val="100000"/>
              </a:lnSpc>
              <a:spcAft>
                <a:spcPts val="0"/>
              </a:spcAft>
              <a:buFont typeface="Arial" panose="020B0604020202020204" pitchFamily="34" charset="0"/>
              <a:buChar char="•"/>
            </a:pPr>
            <a:r>
              <a:rPr lang="en-US" dirty="0"/>
              <a:t>Evaluate Test Data</a:t>
            </a:r>
          </a:p>
          <a:p>
            <a:pPr marL="342900" indent="-342900">
              <a:lnSpc>
                <a:spcPct val="100000"/>
              </a:lnSpc>
              <a:spcAft>
                <a:spcPts val="0"/>
              </a:spcAft>
              <a:buFont typeface="Arial" panose="020B0604020202020204" pitchFamily="34" charset="0"/>
              <a:buChar char="•"/>
            </a:pPr>
            <a:r>
              <a:rPr lang="en-US" dirty="0"/>
              <a:t>Determine readiness for OT&amp;E </a:t>
            </a:r>
          </a:p>
        </p:txBody>
      </p:sp>
      <p:sp>
        <p:nvSpPr>
          <p:cNvPr id="12" name="TextBox 11"/>
          <p:cNvSpPr txBox="1"/>
          <p:nvPr/>
        </p:nvSpPr>
        <p:spPr>
          <a:xfrm>
            <a:off x="4441044" y="1074066"/>
            <a:ext cx="4180312" cy="523220"/>
          </a:xfrm>
          <a:prstGeom prst="rect">
            <a:avLst/>
          </a:prstGeom>
          <a:noFill/>
        </p:spPr>
        <p:txBody>
          <a:bodyPr wrap="none" rtlCol="0" anchor="b">
            <a:spAutoFit/>
          </a:bodyPr>
          <a:lstStyle/>
          <a:p>
            <a:pPr algn="ctr"/>
            <a:r>
              <a:rPr lang="en-US" sz="1400" b="1" dirty="0"/>
              <a:t>Urban Assault Vehicle Autobahn Mission</a:t>
            </a:r>
          </a:p>
          <a:p>
            <a:pPr algn="ctr"/>
            <a:r>
              <a:rPr lang="en-US" sz="1400" b="1" dirty="0"/>
              <a:t>Operational Environment &amp; Cyber Range &amp; Blue Team</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05" y="1569436"/>
            <a:ext cx="2935655" cy="232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605" y="4063862"/>
            <a:ext cx="2935655" cy="180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453740" y="5885335"/>
            <a:ext cx="2174185" cy="338554"/>
          </a:xfrm>
          <a:prstGeom prst="rect">
            <a:avLst/>
          </a:prstGeom>
          <a:noFill/>
        </p:spPr>
        <p:txBody>
          <a:bodyPr wrap="none" rtlCol="0" anchor="b">
            <a:spAutoFit/>
          </a:bodyPr>
          <a:lstStyle/>
          <a:p>
            <a:r>
              <a:rPr lang="en-US" sz="1600" b="1" dirty="0"/>
              <a:t>LRIP/Production Article</a:t>
            </a:r>
          </a:p>
        </p:txBody>
      </p:sp>
      <p:sp>
        <p:nvSpPr>
          <p:cNvPr id="11" name="TextBox 10"/>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15" name="Group 14"/>
          <p:cNvGrpSpPr/>
          <p:nvPr/>
        </p:nvGrpSpPr>
        <p:grpSpPr>
          <a:xfrm>
            <a:off x="8495953" y="5595009"/>
            <a:ext cx="588119" cy="555765"/>
            <a:chOff x="8495953" y="6173511"/>
            <a:chExt cx="588119" cy="555765"/>
          </a:xfrm>
        </p:grpSpPr>
        <p:sp>
          <p:nvSpPr>
            <p:cNvPr id="16" name="Right Arrow 15">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6"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18" name="Group 17"/>
          <p:cNvGrpSpPr/>
          <p:nvPr/>
        </p:nvGrpSpPr>
        <p:grpSpPr>
          <a:xfrm>
            <a:off x="8407151" y="6228894"/>
            <a:ext cx="802977" cy="535497"/>
            <a:chOff x="8407151" y="6228894"/>
            <a:chExt cx="802977" cy="535497"/>
          </a:xfrm>
        </p:grpSpPr>
        <p:sp>
          <p:nvSpPr>
            <p:cNvPr id="19" name="Right Arrow 18">
              <a:hlinkClick r:id="rId7"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824767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019" y="21766"/>
            <a:ext cx="6055311" cy="820867"/>
          </a:xfrm>
        </p:spPr>
        <p:txBody>
          <a:bodyPr>
            <a:noAutofit/>
          </a:bodyPr>
          <a:lstStyle/>
          <a:p>
            <a:pPr algn="ctr"/>
            <a:r>
              <a:rPr lang="en-US" sz="2800" b="1" noProof="0" dirty="0">
                <a:latin typeface="Calibri" panose="020F0502020204030204" pitchFamily="34" charset="0"/>
              </a:rPr>
              <a:t>Example Phase </a:t>
            </a:r>
            <a:r>
              <a:rPr lang="en-US" sz="2800" b="1" dirty="0">
                <a:latin typeface="Calibri" panose="020F0502020204030204" pitchFamily="34" charset="0"/>
              </a:rPr>
              <a:t>6:  Adversarial Assessment</a:t>
            </a:r>
            <a:endParaRPr lang="en-US" sz="2800" b="1" noProof="0" dirty="0">
              <a:latin typeface="Calibri" panose="020F0502020204030204" pitchFamily="34" charset="0"/>
            </a:endParaRPr>
          </a:p>
        </p:txBody>
      </p:sp>
      <p:sp>
        <p:nvSpPr>
          <p:cNvPr id="26" name="TextBox 25"/>
          <p:cNvSpPr txBox="1"/>
          <p:nvPr/>
        </p:nvSpPr>
        <p:spPr>
          <a:xfrm>
            <a:off x="567740" y="1791081"/>
            <a:ext cx="3864004" cy="2308324"/>
          </a:xfrm>
          <a:prstGeom prst="rect">
            <a:avLst/>
          </a:prstGeom>
          <a:noFill/>
        </p:spPr>
        <p:txBody>
          <a:bodyPr wrap="square" rtlCol="0">
            <a:spAutoFit/>
          </a:bodyPr>
          <a:lstStyle/>
          <a:p>
            <a:pPr>
              <a:lnSpc>
                <a:spcPct val="100000"/>
              </a:lnSpc>
              <a:spcAft>
                <a:spcPts val="0"/>
              </a:spcAft>
            </a:pPr>
            <a:r>
              <a:rPr lang="en-US" b="1" dirty="0"/>
              <a:t>Exercise Critical Missions</a:t>
            </a:r>
          </a:p>
          <a:p>
            <a:pPr marL="342900" indent="-342900">
              <a:lnSpc>
                <a:spcPct val="100000"/>
              </a:lnSpc>
              <a:spcAft>
                <a:spcPts val="0"/>
              </a:spcAft>
              <a:buAutoNum type="arabicPeriod"/>
            </a:pPr>
            <a:r>
              <a:rPr lang="en-US" dirty="0"/>
              <a:t>Tx/RX Vehicle/Vehicle Comms</a:t>
            </a:r>
          </a:p>
          <a:p>
            <a:pPr marL="342900" indent="-342900">
              <a:lnSpc>
                <a:spcPct val="100000"/>
              </a:lnSpc>
              <a:spcAft>
                <a:spcPts val="0"/>
              </a:spcAft>
              <a:buAutoNum type="arabicPeriod"/>
            </a:pPr>
            <a:r>
              <a:rPr lang="en-US" dirty="0"/>
              <a:t>Cellular Phone Calls</a:t>
            </a:r>
          </a:p>
          <a:p>
            <a:pPr marL="342900" indent="-342900">
              <a:lnSpc>
                <a:spcPct val="100000"/>
              </a:lnSpc>
              <a:spcAft>
                <a:spcPts val="0"/>
              </a:spcAft>
              <a:buAutoNum type="arabicPeriod"/>
            </a:pPr>
            <a:r>
              <a:rPr lang="en-US" dirty="0"/>
              <a:t>Use Keyless Entry</a:t>
            </a:r>
          </a:p>
          <a:p>
            <a:pPr marL="342900" indent="-342900">
              <a:lnSpc>
                <a:spcPct val="100000"/>
              </a:lnSpc>
              <a:spcAft>
                <a:spcPts val="0"/>
              </a:spcAft>
              <a:buAutoNum type="arabicPeriod"/>
            </a:pPr>
            <a:r>
              <a:rPr lang="en-US" dirty="0"/>
              <a:t>Upload/Download OBD II Data</a:t>
            </a:r>
          </a:p>
          <a:p>
            <a:pPr marL="342900" indent="-342900">
              <a:lnSpc>
                <a:spcPct val="100000"/>
              </a:lnSpc>
              <a:spcAft>
                <a:spcPts val="0"/>
              </a:spcAft>
              <a:buAutoNum type="arabicPeriod"/>
            </a:pPr>
            <a:r>
              <a:rPr lang="en-US" dirty="0"/>
              <a:t>Tune Radio</a:t>
            </a:r>
          </a:p>
          <a:p>
            <a:pPr marL="342900" indent="-342900">
              <a:lnSpc>
                <a:spcPct val="100000"/>
              </a:lnSpc>
              <a:spcAft>
                <a:spcPts val="0"/>
              </a:spcAft>
              <a:buAutoNum type="arabicPeriod"/>
            </a:pPr>
            <a:r>
              <a:rPr lang="en-US" dirty="0"/>
              <a:t>Anti Theft</a:t>
            </a:r>
          </a:p>
          <a:p>
            <a:pPr marL="342900" indent="-342900">
              <a:lnSpc>
                <a:spcPct val="100000"/>
              </a:lnSpc>
              <a:spcAft>
                <a:spcPts val="0"/>
              </a:spcAft>
              <a:buAutoNum type="arabicPeriod"/>
            </a:pPr>
            <a:r>
              <a:rPr lang="en-US" dirty="0"/>
              <a:t>Bullet proof windows, run flat tires</a:t>
            </a:r>
          </a:p>
        </p:txBody>
      </p:sp>
      <p:sp>
        <p:nvSpPr>
          <p:cNvPr id="20" name="TextBox 19"/>
          <p:cNvSpPr txBox="1"/>
          <p:nvPr/>
        </p:nvSpPr>
        <p:spPr>
          <a:xfrm>
            <a:off x="544143" y="4082796"/>
            <a:ext cx="4408858" cy="2308324"/>
          </a:xfrm>
          <a:prstGeom prst="rect">
            <a:avLst/>
          </a:prstGeom>
          <a:noFill/>
        </p:spPr>
        <p:txBody>
          <a:bodyPr wrap="square" rtlCol="0">
            <a:spAutoFit/>
          </a:bodyPr>
          <a:lstStyle/>
          <a:p>
            <a:pPr>
              <a:lnSpc>
                <a:spcPct val="100000"/>
              </a:lnSpc>
              <a:spcAft>
                <a:spcPts val="0"/>
              </a:spcAft>
            </a:pPr>
            <a:r>
              <a:rPr lang="en-US" b="1" dirty="0"/>
              <a:t>T&amp;E Activities</a:t>
            </a:r>
          </a:p>
          <a:p>
            <a:pPr marL="342900" indent="-342900">
              <a:lnSpc>
                <a:spcPct val="100000"/>
              </a:lnSpc>
              <a:spcAft>
                <a:spcPts val="0"/>
              </a:spcAft>
              <a:buFont typeface="Arial" panose="020B0604020202020204" pitchFamily="34" charset="0"/>
              <a:buChar char="•"/>
            </a:pPr>
            <a:r>
              <a:rPr lang="en-US" dirty="0"/>
              <a:t>Establish Representative Cyber            Environment with Threats and Users</a:t>
            </a:r>
          </a:p>
          <a:p>
            <a:pPr marL="342900" indent="-342900">
              <a:lnSpc>
                <a:spcPct val="100000"/>
              </a:lnSpc>
              <a:spcAft>
                <a:spcPts val="0"/>
              </a:spcAft>
              <a:buFont typeface="Arial" panose="020B0604020202020204" pitchFamily="34" charset="0"/>
              <a:buChar char="•"/>
            </a:pPr>
            <a:r>
              <a:rPr lang="en-US" dirty="0"/>
              <a:t>Conduct assessment using representative threat (Red Team)</a:t>
            </a:r>
          </a:p>
          <a:p>
            <a:pPr marL="342900" indent="-342900">
              <a:lnSpc>
                <a:spcPct val="100000"/>
              </a:lnSpc>
              <a:spcAft>
                <a:spcPts val="0"/>
              </a:spcAft>
              <a:buFont typeface="Arial" panose="020B0604020202020204" pitchFamily="34" charset="0"/>
              <a:buChar char="•"/>
            </a:pPr>
            <a:r>
              <a:rPr lang="en-US" dirty="0"/>
              <a:t>Understand Mission Impacts</a:t>
            </a:r>
          </a:p>
          <a:p>
            <a:pPr marL="342900" indent="-342900">
              <a:lnSpc>
                <a:spcPct val="100000"/>
              </a:lnSpc>
              <a:spcAft>
                <a:spcPts val="0"/>
              </a:spcAft>
              <a:buFont typeface="Arial" panose="020B0604020202020204" pitchFamily="34" charset="0"/>
              <a:buChar char="•"/>
            </a:pPr>
            <a:r>
              <a:rPr lang="en-US" dirty="0"/>
              <a:t>Evaluate Test Data</a:t>
            </a:r>
          </a:p>
          <a:p>
            <a:pPr marL="342900" indent="-342900">
              <a:lnSpc>
                <a:spcPct val="100000"/>
              </a:lnSpc>
              <a:spcAft>
                <a:spcPts val="0"/>
              </a:spcAft>
              <a:buFont typeface="Arial" panose="020B0604020202020204" pitchFamily="34" charset="0"/>
              <a:buChar char="•"/>
            </a:pPr>
            <a:r>
              <a:rPr lang="en-US" dirty="0"/>
              <a:t>Produce OT&amp;E Assessment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05" y="1868025"/>
            <a:ext cx="2935655" cy="232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605" y="4362451"/>
            <a:ext cx="2935655" cy="180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981048" y="1323201"/>
            <a:ext cx="3211393" cy="523220"/>
          </a:xfrm>
          <a:prstGeom prst="rect">
            <a:avLst/>
          </a:prstGeom>
          <a:noFill/>
        </p:spPr>
        <p:txBody>
          <a:bodyPr wrap="none" rtlCol="0" anchor="b">
            <a:spAutoFit/>
          </a:bodyPr>
          <a:lstStyle/>
          <a:p>
            <a:pPr algn="ctr"/>
            <a:r>
              <a:rPr lang="en-US" sz="1400" b="1" dirty="0"/>
              <a:t>Urban Assault Vehicle Autobahn Mission</a:t>
            </a:r>
          </a:p>
          <a:p>
            <a:pPr algn="ctr"/>
            <a:r>
              <a:rPr lang="en-US" sz="1400" b="1" dirty="0"/>
              <a:t>Operational Environment &amp; Red Team</a:t>
            </a:r>
          </a:p>
        </p:txBody>
      </p:sp>
      <p:sp>
        <p:nvSpPr>
          <p:cNvPr id="15" name="TextBox 14"/>
          <p:cNvSpPr txBox="1"/>
          <p:nvPr/>
        </p:nvSpPr>
        <p:spPr>
          <a:xfrm>
            <a:off x="5500392" y="6183924"/>
            <a:ext cx="2174185" cy="338554"/>
          </a:xfrm>
          <a:prstGeom prst="rect">
            <a:avLst/>
          </a:prstGeom>
          <a:noFill/>
        </p:spPr>
        <p:txBody>
          <a:bodyPr wrap="none" rtlCol="0" anchor="b">
            <a:spAutoFit/>
          </a:bodyPr>
          <a:lstStyle/>
          <a:p>
            <a:r>
              <a:rPr lang="en-US" sz="1600" b="1" dirty="0"/>
              <a:t>LRIP/Production Article</a:t>
            </a:r>
          </a:p>
        </p:txBody>
      </p:sp>
      <p:sp>
        <p:nvSpPr>
          <p:cNvPr id="11" name="TextBox 10"/>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10" name="Group 9"/>
          <p:cNvGrpSpPr/>
          <p:nvPr/>
        </p:nvGrpSpPr>
        <p:grpSpPr>
          <a:xfrm>
            <a:off x="8108882" y="6210645"/>
            <a:ext cx="1114279" cy="537293"/>
            <a:chOff x="7911044" y="6191983"/>
            <a:chExt cx="1114279" cy="537293"/>
          </a:xfrm>
        </p:grpSpPr>
        <p:sp>
          <p:nvSpPr>
            <p:cNvPr id="12" name="Right Arrow 11">
              <a:hlinkClick r:id="rId5" action="ppaction://hlinksldjump"/>
            </p:cNvPr>
            <p:cNvSpPr/>
            <p:nvPr/>
          </p:nvSpPr>
          <p:spPr>
            <a:xfrm rot="10800000">
              <a:off x="8191156"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11044" y="6191983"/>
              <a:ext cx="1114279" cy="307777"/>
            </a:xfrm>
            <a:prstGeom prst="rect">
              <a:avLst/>
            </a:prstGeom>
            <a:noFill/>
          </p:spPr>
          <p:txBody>
            <a:bodyPr wrap="none" rtlCol="0">
              <a:spAutoFit/>
            </a:bodyPr>
            <a:lstStyle/>
            <a:p>
              <a:r>
                <a:rPr lang="en-US" sz="1400" b="1" dirty="0"/>
                <a:t>Back to Map</a:t>
              </a:r>
            </a:p>
          </p:txBody>
        </p:sp>
      </p:grpSp>
      <p:grpSp>
        <p:nvGrpSpPr>
          <p:cNvPr id="16" name="Group 15"/>
          <p:cNvGrpSpPr/>
          <p:nvPr/>
        </p:nvGrpSpPr>
        <p:grpSpPr>
          <a:xfrm>
            <a:off x="8285356" y="5628689"/>
            <a:ext cx="879087" cy="570345"/>
            <a:chOff x="7930594" y="5452350"/>
            <a:chExt cx="879087" cy="570345"/>
          </a:xfrm>
        </p:grpSpPr>
        <p:sp>
          <p:nvSpPr>
            <p:cNvPr id="17" name="Right Arrow 16">
              <a:hlinkClick r:id="rId6" action="ppaction://hlinksldjump"/>
            </p:cNvPr>
            <p:cNvSpPr/>
            <p:nvPr/>
          </p:nvSpPr>
          <p:spPr>
            <a:xfrm rot="10800000">
              <a:off x="8011053" y="5756365"/>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930594" y="5452350"/>
              <a:ext cx="879087" cy="369332"/>
            </a:xfrm>
            <a:prstGeom prst="rect">
              <a:avLst/>
            </a:prstGeom>
            <a:noFill/>
          </p:spPr>
          <p:txBody>
            <a:bodyPr wrap="none" rtlCol="0">
              <a:spAutoFit/>
            </a:bodyPr>
            <a:lstStyle/>
            <a:p>
              <a:r>
                <a:rPr lang="en-US" sz="1400" b="1" dirty="0"/>
                <a:t>Previous</a:t>
              </a:r>
              <a:r>
                <a:rPr lang="en-US" dirty="0"/>
                <a:t> </a:t>
              </a:r>
            </a:p>
          </p:txBody>
        </p:sp>
      </p:grpSp>
    </p:spTree>
    <p:extLst>
      <p:ext uri="{BB962C8B-B14F-4D97-AF65-F5344CB8AC3E}">
        <p14:creationId xmlns:p14="http://schemas.microsoft.com/office/powerpoint/2010/main" val="2686108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31" y="52527"/>
            <a:ext cx="6026133" cy="456170"/>
          </a:xfrm>
        </p:spPr>
        <p:txBody>
          <a:bodyPr>
            <a:noAutofit/>
          </a:bodyPr>
          <a:lstStyle/>
          <a:p>
            <a:pPr algn="ctr"/>
            <a:r>
              <a:rPr lang="en-US" sz="2800" b="1" dirty="0">
                <a:latin typeface="+mn-lt"/>
              </a:rPr>
              <a:t>Test &amp; Evaluation Master Plan (TEMP)</a:t>
            </a:r>
          </a:p>
        </p:txBody>
      </p:sp>
      <p:sp>
        <p:nvSpPr>
          <p:cNvPr id="6" name="TextBox 5"/>
          <p:cNvSpPr txBox="1"/>
          <p:nvPr/>
        </p:nvSpPr>
        <p:spPr>
          <a:xfrm>
            <a:off x="204676" y="711479"/>
            <a:ext cx="8850570" cy="5078313"/>
          </a:xfrm>
          <a:prstGeom prst="rect">
            <a:avLst/>
          </a:prstGeom>
          <a:noFill/>
        </p:spPr>
        <p:txBody>
          <a:bodyPr wrap="square" rtlCol="0">
            <a:spAutoFit/>
          </a:bodyPr>
          <a:lstStyle/>
          <a:p>
            <a:r>
              <a:rPr lang="en-US" dirty="0"/>
              <a:t>The TEMP is the primary planning and management tool for T&amp;E. It serves as the roadmap for the entire T&amp;E program and is required at each milestone of the Acquisition Life Cycle.</a:t>
            </a:r>
          </a:p>
          <a:p>
            <a:endParaRPr lang="en-US" dirty="0"/>
          </a:p>
          <a:p>
            <a:r>
              <a:rPr lang="en-US" dirty="0"/>
              <a:t>The TEMP is a document that describes the overall structure and objectives of Developmental Test and Evaluation (DT&amp;E) and Operational Test and Evaluation (OT&amp;E). </a:t>
            </a:r>
          </a:p>
          <a:p>
            <a:endParaRPr lang="en-US" dirty="0"/>
          </a:p>
          <a:p>
            <a:r>
              <a:rPr lang="en-US" dirty="0"/>
              <a:t>It articulates the necessary resources to complete each phase of testing. It provides a framework to generate detailed T&amp;E plans and it documents schedule and resource implications associated with the T&amp;E program. </a:t>
            </a:r>
          </a:p>
          <a:p>
            <a:endParaRPr lang="en-US" dirty="0"/>
          </a:p>
          <a:p>
            <a:r>
              <a:rPr lang="en-US" dirty="0"/>
              <a:t>The TEMP serves as the overarching document for managing a T&amp;E program including Cybersecurity related T&amp;E. </a:t>
            </a:r>
          </a:p>
          <a:p>
            <a:endParaRPr lang="en-US" dirty="0"/>
          </a:p>
          <a:p>
            <a:r>
              <a:rPr lang="en-US" dirty="0"/>
              <a:t>The Program Manager will use the TEMP as the primary planning and management tool for all test activities starting at Milestone A. </a:t>
            </a:r>
          </a:p>
          <a:p>
            <a:endParaRPr lang="en-US" dirty="0"/>
          </a:p>
          <a:p>
            <a:r>
              <a:rPr lang="en-US" dirty="0"/>
              <a:t>The Program Manager will prepare and update the TEMP as needed to support acquisition milestones or decision points.</a:t>
            </a:r>
            <a:endParaRPr lang="en-US" dirty="0">
              <a:effectLst/>
            </a:endParaRPr>
          </a:p>
        </p:txBody>
      </p:sp>
      <p:sp>
        <p:nvSpPr>
          <p:cNvPr id="3" name="Rounded Rectangle 2">
            <a:hlinkClick r:id="rId3" action="ppaction://hlinksldjump"/>
          </p:cNvPr>
          <p:cNvSpPr/>
          <p:nvPr/>
        </p:nvSpPr>
        <p:spPr>
          <a:xfrm>
            <a:off x="1455486" y="6967589"/>
            <a:ext cx="9144000" cy="5159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74845" y="6214538"/>
            <a:ext cx="3401669" cy="549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ACQ 160 – Program Protection Planning Awareness</a:t>
            </a:r>
          </a:p>
        </p:txBody>
      </p:sp>
      <p:grpSp>
        <p:nvGrpSpPr>
          <p:cNvPr id="8" name="Group 7"/>
          <p:cNvGrpSpPr/>
          <p:nvPr/>
        </p:nvGrpSpPr>
        <p:grpSpPr>
          <a:xfrm>
            <a:off x="8495953" y="6173511"/>
            <a:ext cx="674681" cy="555765"/>
            <a:chOff x="8495953" y="6173511"/>
            <a:chExt cx="674681" cy="555765"/>
          </a:xfrm>
        </p:grpSpPr>
        <p:sp>
          <p:nvSpPr>
            <p:cNvPr id="10" name="Right Arrow 9">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Tree>
    <p:extLst>
      <p:ext uri="{BB962C8B-B14F-4D97-AF65-F5344CB8AC3E}">
        <p14:creationId xmlns:p14="http://schemas.microsoft.com/office/powerpoint/2010/main" val="3792467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763000" cy="457200"/>
          </a:xfrm>
        </p:spPr>
        <p:txBody>
          <a:bodyPr/>
          <a:lstStyle/>
          <a:p>
            <a:pPr algn="ctr"/>
            <a:r>
              <a:rPr lang="en-US" sz="2800" b="1" dirty="0">
                <a:solidFill>
                  <a:schemeClr val="tx1"/>
                </a:solidFill>
                <a:latin typeface="Calibri" panose="020F0502020204030204" pitchFamily="34" charset="0"/>
              </a:rPr>
              <a:t>Blue and Red Teams</a:t>
            </a:r>
          </a:p>
        </p:txBody>
      </p:sp>
      <p:graphicFrame>
        <p:nvGraphicFramePr>
          <p:cNvPr id="7" name="Table 6"/>
          <p:cNvGraphicFramePr>
            <a:graphicFrameLocks noGrp="1"/>
          </p:cNvGraphicFramePr>
          <p:nvPr>
            <p:extLst>
              <p:ext uri="{D42A27DB-BD31-4B8C-83A1-F6EECF244321}">
                <p14:modId xmlns:p14="http://schemas.microsoft.com/office/powerpoint/2010/main" val="4048866419"/>
              </p:ext>
            </p:extLst>
          </p:nvPr>
        </p:nvGraphicFramePr>
        <p:xfrm>
          <a:off x="317088" y="457200"/>
          <a:ext cx="8534400" cy="5783731"/>
        </p:xfrm>
        <a:graphic>
          <a:graphicData uri="http://schemas.openxmlformats.org/drawingml/2006/table">
            <a:tbl>
              <a:tblPr firstRow="1" bandRow="1">
                <a:tableStyleId>{073A0DAA-6AF3-43AB-8588-CEC1D06C72B9}</a:tableStyleId>
              </a:tblPr>
              <a:tblGrid>
                <a:gridCol w="4147457">
                  <a:extLst>
                    <a:ext uri="{9D8B030D-6E8A-4147-A177-3AD203B41FA5}">
                      <a16:colId xmlns:a16="http://schemas.microsoft.com/office/drawing/2014/main" val="20000"/>
                    </a:ext>
                  </a:extLst>
                </a:gridCol>
                <a:gridCol w="4386943">
                  <a:extLst>
                    <a:ext uri="{9D8B030D-6E8A-4147-A177-3AD203B41FA5}">
                      <a16:colId xmlns:a16="http://schemas.microsoft.com/office/drawing/2014/main" val="20001"/>
                    </a:ext>
                  </a:extLst>
                </a:gridCol>
              </a:tblGrid>
              <a:tr h="6630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Vulnerability Assessment (</a:t>
                      </a:r>
                      <a:r>
                        <a:rPr lang="en-US" sz="1800" dirty="0">
                          <a:solidFill>
                            <a:srgbClr val="33CAFF"/>
                          </a:solidFill>
                        </a:rPr>
                        <a:t>Blue Team</a:t>
                      </a:r>
                      <a:r>
                        <a:rPr lang="en-US" sz="18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Threat Representative Testing  (</a:t>
                      </a:r>
                      <a:r>
                        <a:rPr lang="en-US" sz="1800" dirty="0">
                          <a:solidFill>
                            <a:srgbClr val="FF6743"/>
                          </a:solidFill>
                        </a:rPr>
                        <a:t>Red Team</a:t>
                      </a:r>
                      <a:r>
                        <a:rPr lang="en-US" sz="1800" dirty="0"/>
                        <a:t>)</a:t>
                      </a:r>
                      <a:endParaRPr lang="en-US" sz="1800" dirty="0">
                        <a:solidFill>
                          <a:schemeClr val="bg1"/>
                        </a:solidFill>
                      </a:endParaRPr>
                    </a:p>
                  </a:txBody>
                  <a:tcPr/>
                </a:tc>
                <a:extLst>
                  <a:ext uri="{0D108BD9-81ED-4DB2-BD59-A6C34878D82A}">
                    <a16:rowId xmlns:a16="http://schemas.microsoft.com/office/drawing/2014/main" val="10000"/>
                  </a:ext>
                </a:extLst>
              </a:tr>
              <a:tr h="503236">
                <a:tc>
                  <a:txBody>
                    <a:bodyPr/>
                    <a:lstStyle/>
                    <a:p>
                      <a:r>
                        <a:rPr lang="en-US" sz="1600" dirty="0"/>
                        <a:t>Comprehensive</a:t>
                      </a:r>
                    </a:p>
                  </a:txBody>
                  <a:tcPr>
                    <a:solidFill>
                      <a:srgbClr val="43CEFF">
                        <a:alpha val="50196"/>
                      </a:srgbClr>
                    </a:solidFill>
                  </a:tcPr>
                </a:tc>
                <a:tc>
                  <a:txBody>
                    <a:bodyPr/>
                    <a:lstStyle/>
                    <a:p>
                      <a:pPr marL="0" lvl="2" indent="0">
                        <a:lnSpc>
                          <a:spcPct val="100000"/>
                        </a:lnSpc>
                        <a:spcBef>
                          <a:spcPts val="0"/>
                        </a:spcBef>
                        <a:buFont typeface="Arial" pitchFamily="34" charset="0"/>
                        <a:buNone/>
                      </a:pPr>
                      <a:r>
                        <a:rPr lang="en-US" sz="1600" b="0" kern="1200" dirty="0">
                          <a:solidFill>
                            <a:schemeClr val="tx1"/>
                          </a:solidFill>
                          <a:latin typeface="+mn-lt"/>
                          <a:ea typeface="+mn-ea"/>
                          <a:cs typeface="+mn-cs"/>
                        </a:rPr>
                        <a:t>Exploit one or more known or suspected weaknesses</a:t>
                      </a:r>
                    </a:p>
                  </a:txBody>
                  <a:tcPr>
                    <a:solidFill>
                      <a:srgbClr val="FF0000">
                        <a:alpha val="34902"/>
                      </a:srgbClr>
                    </a:solidFill>
                  </a:tcPr>
                </a:tc>
                <a:extLst>
                  <a:ext uri="{0D108BD9-81ED-4DB2-BD59-A6C34878D82A}">
                    <a16:rowId xmlns:a16="http://schemas.microsoft.com/office/drawing/2014/main" val="10001"/>
                  </a:ext>
                </a:extLst>
              </a:tr>
              <a:tr h="521275">
                <a:tc>
                  <a:txBody>
                    <a:bodyPr/>
                    <a:lstStyle/>
                    <a:p>
                      <a:pPr marL="0" indent="0">
                        <a:buFont typeface="Arial" panose="020B0604020202020204" pitchFamily="34" charset="0"/>
                        <a:buNone/>
                      </a:pPr>
                      <a:r>
                        <a:rPr lang="en-US" sz="1600" kern="1200" dirty="0">
                          <a:solidFill>
                            <a:schemeClr val="tx1"/>
                          </a:solidFill>
                          <a:latin typeface="+mn-lt"/>
                          <a:ea typeface="+mn-ea"/>
                          <a:cs typeface="+mn-cs"/>
                        </a:rPr>
                        <a:t>Identifies </a:t>
                      </a:r>
                      <a:r>
                        <a:rPr lang="en-US" sz="1600" kern="1200" dirty="0">
                          <a:solidFill>
                            <a:schemeClr val="dk1"/>
                          </a:solidFill>
                          <a:latin typeface="+mn-lt"/>
                          <a:ea typeface="+mn-ea"/>
                          <a:cs typeface="+mn-cs"/>
                        </a:rPr>
                        <a:t>any/all known vulnerabilities</a:t>
                      </a:r>
                      <a:r>
                        <a:rPr lang="en-US" sz="1600" kern="1200" dirty="0">
                          <a:solidFill>
                            <a:schemeClr val="accent6">
                              <a:lumMod val="75000"/>
                            </a:schemeClr>
                          </a:solidFill>
                          <a:latin typeface="+mn-lt"/>
                          <a:ea typeface="+mn-ea"/>
                          <a:cs typeface="+mn-cs"/>
                        </a:rPr>
                        <a:t> </a:t>
                      </a:r>
                      <a:r>
                        <a:rPr lang="en-US" sz="1600" kern="1200" dirty="0">
                          <a:solidFill>
                            <a:schemeClr val="tx1"/>
                          </a:solidFill>
                          <a:latin typeface="+mn-lt"/>
                          <a:ea typeface="+mn-ea"/>
                          <a:cs typeface="+mn-cs"/>
                        </a:rPr>
                        <a:t>present in systems </a:t>
                      </a:r>
                    </a:p>
                  </a:txBody>
                  <a:tcPr>
                    <a:solidFill>
                      <a:srgbClr val="43CEFF">
                        <a:alpha val="50196"/>
                      </a:srgbClr>
                    </a:solidFill>
                  </a:tcPr>
                </a:tc>
                <a:tc>
                  <a:txBody>
                    <a:bodyPr/>
                    <a:lstStyle/>
                    <a:p>
                      <a:r>
                        <a:rPr lang="en-US" sz="1600" dirty="0"/>
                        <a:t>Attention on specific problem or attack vector</a:t>
                      </a:r>
                    </a:p>
                  </a:txBody>
                  <a:tcPr>
                    <a:solidFill>
                      <a:srgbClr val="FF0000">
                        <a:alpha val="34902"/>
                      </a:srgbClr>
                    </a:solidFill>
                  </a:tcPr>
                </a:tc>
                <a:extLst>
                  <a:ext uri="{0D108BD9-81ED-4DB2-BD59-A6C34878D82A}">
                    <a16:rowId xmlns:a16="http://schemas.microsoft.com/office/drawing/2014/main" val="10002"/>
                  </a:ext>
                </a:extLst>
              </a:tr>
              <a:tr h="5234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Reveals </a:t>
                      </a:r>
                      <a:r>
                        <a:rPr lang="en-US" sz="1600" kern="1200" dirty="0">
                          <a:solidFill>
                            <a:schemeClr val="dk1"/>
                          </a:solidFill>
                          <a:latin typeface="+mn-lt"/>
                          <a:ea typeface="+mn-ea"/>
                          <a:cs typeface="+mn-cs"/>
                        </a:rPr>
                        <a:t>systemic weaknesses </a:t>
                      </a:r>
                      <a:r>
                        <a:rPr lang="en-US" sz="1600" kern="1200" dirty="0">
                          <a:solidFill>
                            <a:schemeClr val="tx1"/>
                          </a:solidFill>
                          <a:latin typeface="+mn-lt"/>
                          <a:ea typeface="+mn-ea"/>
                          <a:cs typeface="+mn-cs"/>
                        </a:rPr>
                        <a:t>in security program</a:t>
                      </a:r>
                    </a:p>
                  </a:txBody>
                  <a:tcPr>
                    <a:solidFill>
                      <a:srgbClr val="43CEFF">
                        <a:alpha val="50196"/>
                      </a:srgbClr>
                    </a:solidFill>
                  </a:tcPr>
                </a:tc>
                <a:tc>
                  <a:txBody>
                    <a:bodyPr/>
                    <a:lstStyle/>
                    <a:p>
                      <a:r>
                        <a:rPr lang="en-US" sz="1600" dirty="0"/>
                        <a:t>Develops an understanding of inherent weaknesses of system</a:t>
                      </a:r>
                    </a:p>
                  </a:txBody>
                  <a:tcPr>
                    <a:solidFill>
                      <a:srgbClr val="FF0000">
                        <a:alpha val="34902"/>
                      </a:srgbClr>
                    </a:solidFill>
                  </a:tcPr>
                </a:tc>
                <a:extLst>
                  <a:ext uri="{0D108BD9-81ED-4DB2-BD59-A6C34878D82A}">
                    <a16:rowId xmlns:a16="http://schemas.microsoft.com/office/drawing/2014/main" val="10003"/>
                  </a:ext>
                </a:extLst>
              </a:tr>
              <a:tr h="538692">
                <a:tc>
                  <a:txBody>
                    <a:bodyPr/>
                    <a:lstStyle/>
                    <a:p>
                      <a:r>
                        <a:rPr lang="en-US" sz="1600" dirty="0"/>
                        <a:t>Focused on adequacy &amp;</a:t>
                      </a:r>
                      <a:r>
                        <a:rPr lang="en-US" sz="1600" baseline="0" dirty="0"/>
                        <a:t> implementation of technical security controls and attributes</a:t>
                      </a:r>
                      <a:endParaRPr lang="en-US" sz="1600" dirty="0"/>
                    </a:p>
                  </a:txBody>
                  <a:tcPr>
                    <a:solidFill>
                      <a:srgbClr val="43CEFF">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Both internal and external threats</a:t>
                      </a:r>
                      <a:endParaRPr lang="en-US" sz="1600" kern="1200" dirty="0">
                        <a:solidFill>
                          <a:schemeClr val="tx1"/>
                        </a:solidFill>
                        <a:latin typeface="+mn-lt"/>
                        <a:ea typeface="+mn-ea"/>
                        <a:cs typeface="+mn-cs"/>
                      </a:endParaRPr>
                    </a:p>
                  </a:txBody>
                  <a:tcPr>
                    <a:solidFill>
                      <a:srgbClr val="FF0000">
                        <a:alpha val="34902"/>
                      </a:srgbClr>
                    </a:solidFill>
                  </a:tcPr>
                </a:tc>
                <a:extLst>
                  <a:ext uri="{0D108BD9-81ED-4DB2-BD59-A6C34878D82A}">
                    <a16:rowId xmlns:a16="http://schemas.microsoft.com/office/drawing/2014/main" val="10004"/>
                  </a:ext>
                </a:extLst>
              </a:tr>
              <a:tr h="755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Multiple methods:  hands-on  testing, interviewing personal, or examination of relevant artifacts</a:t>
                      </a:r>
                    </a:p>
                  </a:txBody>
                  <a:tcPr>
                    <a:solidFill>
                      <a:srgbClr val="43CEFF">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prstClr val="black"/>
                          </a:solidFill>
                          <a:latin typeface="+mn-lt"/>
                          <a:ea typeface="+mn-ea"/>
                          <a:cs typeface="+mn-cs"/>
                        </a:rPr>
                        <a:t>Model actions of a defined internal or external hostile entity</a:t>
                      </a:r>
                      <a:endParaRPr lang="en-US" sz="1600" dirty="0"/>
                    </a:p>
                  </a:txBody>
                  <a:tcPr>
                    <a:solidFill>
                      <a:srgbClr val="FF0000">
                        <a:alpha val="34902"/>
                      </a:srgbClr>
                    </a:solidFill>
                  </a:tcPr>
                </a:tc>
                <a:extLst>
                  <a:ext uri="{0D108BD9-81ED-4DB2-BD59-A6C34878D82A}">
                    <a16:rowId xmlns:a16="http://schemas.microsoft.com/office/drawing/2014/main" val="10005"/>
                  </a:ext>
                </a:extLst>
              </a:tr>
              <a:tr h="735252">
                <a:tc>
                  <a:txBody>
                    <a:bodyPr/>
                    <a:lstStyle/>
                    <a:p>
                      <a:r>
                        <a:rPr lang="en-US" sz="1600" dirty="0"/>
                        <a:t>Feedback to developers and system administrators for system remediation and mitigation</a:t>
                      </a:r>
                    </a:p>
                  </a:txBody>
                  <a:tcPr>
                    <a:solidFill>
                      <a:srgbClr val="43CEFF">
                        <a:alpha val="50196"/>
                      </a:srgbClr>
                    </a:solidFill>
                  </a:tcPr>
                </a:tc>
                <a:tc>
                  <a:txBody>
                    <a:bodyPr/>
                    <a:lstStyle/>
                    <a:p>
                      <a:r>
                        <a:rPr lang="en-US" sz="1600" dirty="0"/>
                        <a:t>Report</a:t>
                      </a:r>
                      <a:r>
                        <a:rPr lang="en-US" sz="1600" baseline="0" dirty="0"/>
                        <a:t> at the end of the testing</a:t>
                      </a:r>
                      <a:endParaRPr lang="en-US" sz="1600" dirty="0"/>
                    </a:p>
                  </a:txBody>
                  <a:tcPr>
                    <a:solidFill>
                      <a:srgbClr val="FF0000">
                        <a:alpha val="34902"/>
                      </a:srgbClr>
                    </a:solidFill>
                  </a:tcPr>
                </a:tc>
                <a:extLst>
                  <a:ext uri="{0D108BD9-81ED-4DB2-BD59-A6C34878D82A}">
                    <a16:rowId xmlns:a16="http://schemas.microsoft.com/office/drawing/2014/main" val="10006"/>
                  </a:ext>
                </a:extLst>
              </a:tr>
              <a:tr h="55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Conducted with full knowledge and cooperation of systems administrators</a:t>
                      </a:r>
                    </a:p>
                  </a:txBody>
                  <a:tcPr>
                    <a:solidFill>
                      <a:srgbClr val="43CEFF">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Conducted covertly with minimal staff knowledge </a:t>
                      </a:r>
                    </a:p>
                  </a:txBody>
                  <a:tcPr>
                    <a:solidFill>
                      <a:srgbClr val="FF0000">
                        <a:alpha val="34902"/>
                      </a:srgbClr>
                    </a:solidFill>
                  </a:tcPr>
                </a:tc>
                <a:extLst>
                  <a:ext uri="{0D108BD9-81ED-4DB2-BD59-A6C34878D82A}">
                    <a16:rowId xmlns:a16="http://schemas.microsoft.com/office/drawing/2014/main" val="10007"/>
                  </a:ext>
                </a:extLst>
              </a:tr>
              <a:tr h="523493">
                <a:tc>
                  <a:txBody>
                    <a:bodyPr/>
                    <a:lstStyle/>
                    <a:p>
                      <a:r>
                        <a:rPr lang="en-US" sz="1600" dirty="0"/>
                        <a:t>No harm</a:t>
                      </a:r>
                      <a:r>
                        <a:rPr lang="en-US" sz="1600" baseline="0" dirty="0"/>
                        <a:t> to systems</a:t>
                      </a:r>
                      <a:endParaRPr lang="en-US" sz="1600" dirty="0"/>
                    </a:p>
                  </a:txBody>
                  <a:tcPr>
                    <a:solidFill>
                      <a:srgbClr val="43CEFF">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May harm systems and components &amp; require clean up</a:t>
                      </a:r>
                    </a:p>
                  </a:txBody>
                  <a:tcPr>
                    <a:solidFill>
                      <a:srgbClr val="FF0000">
                        <a:alpha val="34902"/>
                      </a:srgbClr>
                    </a:solidFill>
                  </a:tcPr>
                </a:tc>
                <a:extLst>
                  <a:ext uri="{0D108BD9-81ED-4DB2-BD59-A6C34878D82A}">
                    <a16:rowId xmlns:a16="http://schemas.microsoft.com/office/drawing/2014/main" val="10008"/>
                  </a:ext>
                </a:extLst>
              </a:tr>
            </a:tbl>
          </a:graphicData>
        </a:graphic>
      </p:graphicFrame>
      <p:sp>
        <p:nvSpPr>
          <p:cNvPr id="5" name="TextBox 4"/>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grpSp>
        <p:nvGrpSpPr>
          <p:cNvPr id="14" name="Group 13"/>
          <p:cNvGrpSpPr/>
          <p:nvPr/>
        </p:nvGrpSpPr>
        <p:grpSpPr>
          <a:xfrm>
            <a:off x="8501128" y="6255782"/>
            <a:ext cx="588119" cy="527772"/>
            <a:chOff x="8495953" y="6201504"/>
            <a:chExt cx="588119" cy="527772"/>
          </a:xfrm>
        </p:grpSpPr>
        <p:sp>
          <p:nvSpPr>
            <p:cNvPr id="15" name="Right Arrow 14">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201504"/>
              <a:ext cx="535724" cy="307777"/>
            </a:xfrm>
            <a:prstGeom prst="rect">
              <a:avLst/>
            </a:prstGeom>
            <a:noFill/>
          </p:spPr>
          <p:txBody>
            <a:bodyPr wrap="none" rtlCol="0">
              <a:spAutoFit/>
            </a:bodyPr>
            <a:lstStyle/>
            <a:p>
              <a:r>
                <a:rPr lang="en-US" sz="1400" b="1" dirty="0"/>
                <a:t>Back</a:t>
              </a:r>
              <a:endParaRPr lang="en-US" sz="1600" b="1" dirty="0"/>
            </a:p>
          </p:txBody>
        </p:sp>
      </p:grpSp>
    </p:spTree>
    <p:extLst>
      <p:ext uri="{BB962C8B-B14F-4D97-AF65-F5344CB8AC3E}">
        <p14:creationId xmlns:p14="http://schemas.microsoft.com/office/powerpoint/2010/main" val="119428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5601533"/>
          </a:xfrm>
          <a:prstGeom prst="rect">
            <a:avLst/>
          </a:prstGeom>
          <a:noFill/>
        </p:spPr>
        <p:txBody>
          <a:bodyPr wrap="square" rtlCol="0">
            <a:spAutoFit/>
          </a:bodyPr>
          <a:lstStyle/>
          <a:p>
            <a:r>
              <a:rPr lang="en-US" b="1" dirty="0">
                <a:solidFill>
                  <a:srgbClr val="0033CC"/>
                </a:solidFill>
              </a:rPr>
              <a:t>Material Solution Analysis (MSA) Phase (Continued):</a:t>
            </a:r>
          </a:p>
          <a:p>
            <a:endParaRPr lang="en-US" sz="1600" b="1" dirty="0">
              <a:solidFill>
                <a:srgbClr val="0033CC"/>
              </a:solidFill>
            </a:endParaRPr>
          </a:p>
          <a:p>
            <a:pPr marL="233363" indent="-233363">
              <a:buFont typeface="Arial" panose="020B0604020202020204" pitchFamily="34" charset="0"/>
              <a:buChar char="•"/>
            </a:pPr>
            <a:r>
              <a:rPr lang="en-US" dirty="0"/>
              <a:t>Request Cyber threat information and use updated threat assessments to inform Analysis of Alternatives, Early system engineering analysis, selection of a preferred material solution</a:t>
            </a:r>
          </a:p>
          <a:p>
            <a:r>
              <a:rPr lang="en-US" dirty="0"/>
              <a:t>    and development of the Draft CDD</a:t>
            </a:r>
          </a:p>
          <a:p>
            <a:pPr marL="285750" indent="-285750">
              <a:buFont typeface="Arial" panose="020B0604020202020204" pitchFamily="34" charset="0"/>
              <a:buChar char="•"/>
            </a:pPr>
            <a:endParaRPr lang="en-US" dirty="0"/>
          </a:p>
          <a:p>
            <a:pPr marL="233363" indent="-233363">
              <a:buFont typeface="Arial" panose="020B0604020202020204" pitchFamily="34" charset="0"/>
              <a:buChar char="•"/>
            </a:pPr>
            <a:r>
              <a:rPr lang="en-US" dirty="0"/>
              <a:t>Protect S&amp;T, program and system information from adversary cyber threat targeting including the </a:t>
            </a:r>
            <a:r>
              <a:rPr lang="en-US" dirty="0" err="1"/>
              <a:t>AoA</a:t>
            </a:r>
            <a:r>
              <a:rPr lang="en-US" dirty="0"/>
              <a:t>, formulation of the acquisition strategy and RFPs and/or RFIs </a:t>
            </a:r>
          </a:p>
          <a:p>
            <a:pPr marL="285750" indent="-285750">
              <a:buFont typeface="Arial" panose="020B0604020202020204" pitchFamily="34" charset="0"/>
              <a:buChar char="•"/>
            </a:pPr>
            <a:endParaRPr lang="en-US" dirty="0"/>
          </a:p>
          <a:p>
            <a:pPr marL="231775" indent="-231775">
              <a:buFont typeface="Arial" panose="020B0604020202020204" pitchFamily="34" charset="0"/>
              <a:buChar char="•"/>
            </a:pPr>
            <a:r>
              <a:rPr lang="en-US" dirty="0"/>
              <a:t>Manage technical risks and opportunities to include Cybersecurity and related program security across the life cycle and informs all aspects of program security and Cybersecurity planning</a:t>
            </a:r>
          </a:p>
          <a:p>
            <a:pPr marL="231775" indent="-231775">
              <a:buFont typeface="Arial" panose="020B0604020202020204" pitchFamily="34" charset="0"/>
              <a:buChar char="•"/>
            </a:pPr>
            <a:endParaRPr lang="en-US" dirty="0"/>
          </a:p>
          <a:p>
            <a:pPr marL="231775" indent="-231775">
              <a:buFont typeface="Arial" panose="020B0604020202020204" pitchFamily="34" charset="0"/>
              <a:buChar char="•"/>
            </a:pPr>
            <a:r>
              <a:rPr lang="en-US" dirty="0"/>
              <a:t>Establish program and system Cybersecurity and related program security metrics and implement an enduring monitoring and assessment capability </a:t>
            </a:r>
          </a:p>
          <a:p>
            <a:pPr marL="231775" indent="-231775">
              <a:buFont typeface="Arial" panose="020B0604020202020204" pitchFamily="34" charset="0"/>
              <a:buChar char="•"/>
            </a:pPr>
            <a:endParaRPr lang="en-US" dirty="0"/>
          </a:p>
          <a:p>
            <a:pPr marL="231775" indent="-231775">
              <a:buFont typeface="Arial" panose="020B0604020202020204" pitchFamily="34" charset="0"/>
              <a:buChar char="•"/>
            </a:pPr>
            <a:r>
              <a:rPr lang="en-US" dirty="0"/>
              <a:t>Identify CPI and initiate life cycle protection measures</a:t>
            </a:r>
          </a:p>
          <a:p>
            <a:pPr marL="231775" indent="-231775">
              <a:buFont typeface="Arial" panose="020B0604020202020204" pitchFamily="34" charset="0"/>
              <a:buChar char="•"/>
            </a:pPr>
            <a:endParaRPr lang="en-US" dirty="0"/>
          </a:p>
          <a:p>
            <a:pPr marL="231775" indent="-231775">
              <a:buFont typeface="Arial" panose="020B0604020202020204" pitchFamily="34" charset="0"/>
              <a:buChar char="•"/>
            </a:pPr>
            <a:r>
              <a:rPr lang="en-US" dirty="0"/>
              <a:t>Evaluate materiel solution alternatives for Cybersecurity requirements, including </a:t>
            </a:r>
          </a:p>
          <a:p>
            <a:pPr marL="231775" indent="-231775"/>
            <a:r>
              <a:rPr lang="en-US" dirty="0"/>
              <a:t>     but not limited to interfaces, performance, and sustainability, to support the </a:t>
            </a:r>
            <a:r>
              <a:rPr lang="en-US" dirty="0" err="1"/>
              <a:t>AoA</a:t>
            </a:r>
            <a:endParaRPr lang="en-US" sz="1600"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4" name="Rectangle 13"/>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15" name="TextBox 14"/>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3339919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7755" y="-3108"/>
            <a:ext cx="6524978" cy="523220"/>
          </a:xfrm>
          <a:prstGeom prst="rect">
            <a:avLst/>
          </a:prstGeom>
          <a:noFill/>
        </p:spPr>
        <p:txBody>
          <a:bodyPr wrap="square" rtlCol="0">
            <a:spAutoFit/>
          </a:bodyPr>
          <a:lstStyle/>
          <a:p>
            <a:r>
              <a:rPr lang="en-US" sz="2800" b="1" dirty="0"/>
              <a:t>System Threat Assessment Report (STAR)</a:t>
            </a:r>
          </a:p>
        </p:txBody>
      </p:sp>
      <p:sp>
        <p:nvSpPr>
          <p:cNvPr id="3" name="TextBox 2">
            <a:hlinkClick r:id="rId2" action="ppaction://hlinksldjump"/>
          </p:cNvPr>
          <p:cNvSpPr txBox="1"/>
          <p:nvPr/>
        </p:nvSpPr>
        <p:spPr>
          <a:xfrm>
            <a:off x="140223" y="843589"/>
            <a:ext cx="8880041" cy="5078313"/>
          </a:xfrm>
          <a:prstGeom prst="rect">
            <a:avLst/>
          </a:prstGeom>
          <a:noFill/>
        </p:spPr>
        <p:txBody>
          <a:bodyPr wrap="square" rtlCol="0">
            <a:spAutoFit/>
          </a:bodyPr>
          <a:lstStyle/>
          <a:p>
            <a:pPr marL="257175" indent="-257175">
              <a:buFont typeface="Arial" panose="020B0604020202020204" pitchFamily="34" charset="0"/>
              <a:buChar char="•"/>
            </a:pPr>
            <a:r>
              <a:rPr lang="en-US" dirty="0"/>
              <a:t>The STAR provides a holistic assessment of enemy capabilities to neutralize or degrade a specific U.S. system by addressing both threat-to-platform and threat-to-mission. </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The STAR is intended to serve as the authoritative threat document supporting the acquisition decision process and the system development process.</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The STAR can also be used to guide test planning </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Due to the static nature of the STAR, a more “real time” threat assessment is needed.  To address this shortcoming, the Validated Online Lifecycle Threat (VOLT) tool will supersede the STAR </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Transition to the VOLT Tool is mandated in Better Buying Power 3.0 Implementation Guidance:    </a:t>
            </a:r>
            <a:r>
              <a:rPr lang="en-US" dirty="0">
                <a:hlinkClick r:id="rId3"/>
              </a:rPr>
              <a:t>http://www.acq.osd.mil/fo/docs/betterBuyingPower3.0(9Apr15).pdf  </a:t>
            </a:r>
            <a:endParaRPr lang="en-US" dirty="0"/>
          </a:p>
          <a:p>
            <a:endParaRPr lang="en-US" dirty="0"/>
          </a:p>
          <a:p>
            <a:pPr marL="175022" indent="-175022">
              <a:buFont typeface="Arial" panose="020B0604020202020204" pitchFamily="34" charset="0"/>
              <a:buChar char="•"/>
            </a:pPr>
            <a:endParaRPr lang="en-US" dirty="0"/>
          </a:p>
          <a:p>
            <a:endParaRPr lang="en-US" dirty="0"/>
          </a:p>
          <a:p>
            <a:pPr marL="213122" indent="-213122">
              <a:buFont typeface="Arial" panose="020B0604020202020204" pitchFamily="34" charset="0"/>
              <a:buChar char="•"/>
            </a:pPr>
            <a:endParaRPr lang="en-US" dirty="0"/>
          </a:p>
        </p:txBody>
      </p:sp>
      <p:sp>
        <p:nvSpPr>
          <p:cNvPr id="6" name="Rounded Rectangle 5"/>
          <p:cNvSpPr/>
          <p:nvPr/>
        </p:nvSpPr>
        <p:spPr>
          <a:xfrm>
            <a:off x="1819397" y="6040315"/>
            <a:ext cx="5497902" cy="730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  Cybersecurity Test and Evaluation Guidebook - DOT&amp;E.   </a:t>
            </a:r>
            <a:r>
              <a:rPr lang="en-US" sz="1400" b="1" dirty="0">
                <a:solidFill>
                  <a:schemeClr val="tx1"/>
                </a:solidFill>
                <a:hlinkClick r:id="rId4"/>
              </a:rPr>
              <a:t>http://www.dote.osd.mil/docs/TempGuide3/Cybersecurity_TE_Guidebook_July1_2015_v1_0.pdf </a:t>
            </a:r>
            <a:endParaRPr lang="en-US" sz="1400" b="1" dirty="0">
              <a:solidFill>
                <a:schemeClr val="tx1"/>
              </a:solidFill>
            </a:endParaRPr>
          </a:p>
        </p:txBody>
      </p:sp>
      <p:grpSp>
        <p:nvGrpSpPr>
          <p:cNvPr id="7" name="Group 6"/>
          <p:cNvGrpSpPr/>
          <p:nvPr/>
        </p:nvGrpSpPr>
        <p:grpSpPr>
          <a:xfrm>
            <a:off x="8495953" y="6173511"/>
            <a:ext cx="674681" cy="555765"/>
            <a:chOff x="8495953" y="6173511"/>
            <a:chExt cx="674681" cy="555765"/>
          </a:xfrm>
        </p:grpSpPr>
        <p:sp>
          <p:nvSpPr>
            <p:cNvPr id="8" name="Right Arrow 7">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2"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Tree>
    <p:extLst>
      <p:ext uri="{BB962C8B-B14F-4D97-AF65-F5344CB8AC3E}">
        <p14:creationId xmlns:p14="http://schemas.microsoft.com/office/powerpoint/2010/main" val="1556926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61949" y="769775"/>
            <a:ext cx="8399495" cy="48472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t>5000.02 - Table 2. Milestone and Phase Requirements</a:t>
            </a:r>
          </a:p>
          <a:p>
            <a:endParaRPr lang="en-US" sz="1400" b="1" dirty="0"/>
          </a:p>
          <a:p>
            <a:pPr lvl="1"/>
            <a:r>
              <a:rPr lang="en-US" sz="2000" dirty="0"/>
              <a:t>Acquisition and Intelligence communities will engage at</a:t>
            </a:r>
            <a:r>
              <a:rPr lang="en-US" sz="2000" b="1" dirty="0"/>
              <a:t> the </a:t>
            </a:r>
            <a:r>
              <a:rPr lang="en-US" sz="2000" b="1" u="sng" dirty="0"/>
              <a:t>Milestone Development Decision (MDD)</a:t>
            </a:r>
          </a:p>
          <a:p>
            <a:pPr lvl="1"/>
            <a:endParaRPr lang="en-US" sz="1400" b="1" u="sng" dirty="0"/>
          </a:p>
          <a:p>
            <a:pPr lvl="1"/>
            <a:r>
              <a:rPr lang="en-US" sz="2000" dirty="0"/>
              <a:t>“</a:t>
            </a:r>
            <a:r>
              <a:rPr lang="en-US" sz="2000" b="1" u="sng" dirty="0">
                <a:solidFill>
                  <a:srgbClr val="FF0000"/>
                </a:solidFill>
              </a:rPr>
              <a:t>Initial Threat Environment Assessment (ITEA)</a:t>
            </a:r>
            <a:r>
              <a:rPr lang="en-US" sz="2000" dirty="0">
                <a:solidFill>
                  <a:srgbClr val="FF0000"/>
                </a:solidFill>
              </a:rPr>
              <a:t>. </a:t>
            </a:r>
            <a:r>
              <a:rPr lang="en-US" sz="2000" dirty="0"/>
              <a:t>Regulatory for anticipated MDAP and MAIS programs; optional for all other programs at the discretion of the MDA and in consideration of </a:t>
            </a:r>
            <a:r>
              <a:rPr lang="en-US" sz="2000" b="1" dirty="0"/>
              <a:t>Intelligence Community </a:t>
            </a:r>
            <a:r>
              <a:rPr lang="en-US" sz="2000" dirty="0"/>
              <a:t>resources.  Supports the MDD and the </a:t>
            </a:r>
            <a:r>
              <a:rPr lang="en-US" sz="2000" dirty="0" err="1"/>
              <a:t>AoA</a:t>
            </a:r>
            <a:r>
              <a:rPr lang="en-US" sz="2000" dirty="0"/>
              <a:t>.  Forms the basis for the initial STAR at Milestone A, and is superseded by the Milestone A STAR. The </a:t>
            </a:r>
            <a:r>
              <a:rPr lang="en-US" sz="2000" b="1" dirty="0">
                <a:solidFill>
                  <a:srgbClr val="FF0000"/>
                </a:solidFill>
              </a:rPr>
              <a:t>Initial Threat Environment Assessment</a:t>
            </a:r>
            <a:r>
              <a:rPr lang="en-US" sz="2000" dirty="0"/>
              <a:t> provides </a:t>
            </a:r>
            <a:r>
              <a:rPr lang="en-US" sz="2000" b="1" dirty="0">
                <a:solidFill>
                  <a:srgbClr val="009900"/>
                </a:solidFill>
              </a:rPr>
              <a:t>capability developers </a:t>
            </a:r>
            <a:r>
              <a:rPr lang="en-US" sz="2000" dirty="0"/>
              <a:t>and </a:t>
            </a:r>
            <a:r>
              <a:rPr lang="en-US" sz="2000" b="1" dirty="0">
                <a:solidFill>
                  <a:srgbClr val="009900"/>
                </a:solidFill>
              </a:rPr>
              <a:t>PMs</a:t>
            </a:r>
            <a:r>
              <a:rPr lang="en-US" sz="2000" dirty="0">
                <a:solidFill>
                  <a:srgbClr val="009900"/>
                </a:solidFill>
              </a:rPr>
              <a:t> </a:t>
            </a:r>
            <a:r>
              <a:rPr lang="en-US" sz="2000" dirty="0"/>
              <a:t>the ability to assess mission needs and capability gaps against likely adversary threat capabilities at IOC.”</a:t>
            </a:r>
            <a:endParaRPr lang="en-US" sz="2400" dirty="0"/>
          </a:p>
        </p:txBody>
      </p:sp>
      <p:sp>
        <p:nvSpPr>
          <p:cNvPr id="2" name="TextBox 1"/>
          <p:cNvSpPr txBox="1"/>
          <p:nvPr/>
        </p:nvSpPr>
        <p:spPr>
          <a:xfrm>
            <a:off x="2481948" y="9326"/>
            <a:ext cx="4196662" cy="523220"/>
          </a:xfrm>
          <a:prstGeom prst="rect">
            <a:avLst/>
          </a:prstGeom>
          <a:noFill/>
        </p:spPr>
        <p:txBody>
          <a:bodyPr wrap="none" rtlCol="0">
            <a:spAutoFit/>
          </a:bodyPr>
          <a:lstStyle/>
          <a:p>
            <a:r>
              <a:rPr lang="en-US" sz="2800" b="1" dirty="0">
                <a:latin typeface="Calibri" panose="020F0502020204030204" pitchFamily="34" charset="0"/>
              </a:rPr>
              <a:t>DoDI 5000.02 - Intelligence</a:t>
            </a:r>
          </a:p>
        </p:txBody>
      </p:sp>
      <p:grpSp>
        <p:nvGrpSpPr>
          <p:cNvPr id="7" name="Group 6"/>
          <p:cNvGrpSpPr/>
          <p:nvPr/>
        </p:nvGrpSpPr>
        <p:grpSpPr>
          <a:xfrm>
            <a:off x="8495953" y="6248160"/>
            <a:ext cx="588119" cy="555765"/>
            <a:chOff x="8495953" y="6173511"/>
            <a:chExt cx="588119" cy="555765"/>
          </a:xfrm>
        </p:grpSpPr>
        <p:sp>
          <p:nvSpPr>
            <p:cNvPr id="9" name="Right Arrow 8">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spTree>
    <p:extLst>
      <p:ext uri="{BB962C8B-B14F-4D97-AF65-F5344CB8AC3E}">
        <p14:creationId xmlns:p14="http://schemas.microsoft.com/office/powerpoint/2010/main" val="1132791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61949" y="769775"/>
            <a:ext cx="8567447" cy="48472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t>5000.02 - Table 2. Milestone and Phase Requirements</a:t>
            </a:r>
          </a:p>
          <a:p>
            <a:endParaRPr lang="en-US" sz="1400" b="1" dirty="0"/>
          </a:p>
          <a:p>
            <a:pPr lvl="1"/>
            <a:r>
              <a:rPr lang="en-US" sz="2000" dirty="0"/>
              <a:t>Acquisition and Intelligence communities will engage </a:t>
            </a:r>
            <a:r>
              <a:rPr lang="en-US" sz="2000" b="1" u="sng" dirty="0"/>
              <a:t>before Milestone A</a:t>
            </a:r>
          </a:p>
          <a:p>
            <a:pPr lvl="1"/>
            <a:endParaRPr lang="en-US" sz="1400" b="1" u="sng" dirty="0"/>
          </a:p>
          <a:p>
            <a:pPr lvl="1"/>
            <a:r>
              <a:rPr lang="en-US" sz="2000" b="1" u="sng" dirty="0">
                <a:solidFill>
                  <a:srgbClr val="FF0000"/>
                </a:solidFill>
              </a:rPr>
              <a:t>Technology Targeting Risk Assessment (TTRA)</a:t>
            </a:r>
            <a:r>
              <a:rPr lang="en-US" sz="2000" dirty="0"/>
              <a:t>.  Regulatory. Prepared by </a:t>
            </a:r>
            <a:r>
              <a:rPr lang="en-US" sz="2000" b="1" dirty="0"/>
              <a:t>DoD Component Intelligence analytical centers </a:t>
            </a:r>
            <a:r>
              <a:rPr lang="en-US" sz="2000" dirty="0"/>
              <a:t>per DoDI O-5240.24 and DoDI 5200.39.  Forms the analytic foundation for Counterintelligence assessments in the </a:t>
            </a:r>
            <a:r>
              <a:rPr lang="en-US" sz="2000" b="1" u="sng" dirty="0"/>
              <a:t>PPP</a:t>
            </a:r>
            <a:r>
              <a:rPr lang="en-US" sz="2000" dirty="0"/>
              <a:t>.  DIA will validate the report for ACAT ID and IAM; for ACAT IC, IAC, and below, DoD Component will be…authority.”</a:t>
            </a:r>
            <a:endParaRPr lang="en-US" sz="2400" dirty="0"/>
          </a:p>
          <a:p>
            <a:pPr lvl="1"/>
            <a:endParaRPr lang="en-US" sz="2400" dirty="0"/>
          </a:p>
        </p:txBody>
      </p:sp>
      <p:sp>
        <p:nvSpPr>
          <p:cNvPr id="5" name="TextBox 4"/>
          <p:cNvSpPr txBox="1"/>
          <p:nvPr/>
        </p:nvSpPr>
        <p:spPr>
          <a:xfrm>
            <a:off x="2481948" y="9326"/>
            <a:ext cx="4196662" cy="523220"/>
          </a:xfrm>
          <a:prstGeom prst="rect">
            <a:avLst/>
          </a:prstGeom>
          <a:noFill/>
        </p:spPr>
        <p:txBody>
          <a:bodyPr wrap="none" rtlCol="0">
            <a:spAutoFit/>
          </a:bodyPr>
          <a:lstStyle/>
          <a:p>
            <a:r>
              <a:rPr lang="en-US" sz="2800" b="1" dirty="0">
                <a:latin typeface="Calibri" panose="020F0502020204030204" pitchFamily="34" charset="0"/>
              </a:rPr>
              <a:t>DoDI 5000.02 - Intelligence</a:t>
            </a:r>
          </a:p>
        </p:txBody>
      </p:sp>
      <p:grpSp>
        <p:nvGrpSpPr>
          <p:cNvPr id="9" name="Group 8"/>
          <p:cNvGrpSpPr/>
          <p:nvPr/>
        </p:nvGrpSpPr>
        <p:grpSpPr>
          <a:xfrm>
            <a:off x="8495953" y="6248160"/>
            <a:ext cx="588119" cy="555765"/>
            <a:chOff x="8495953" y="6173511"/>
            <a:chExt cx="588119" cy="555765"/>
          </a:xfrm>
        </p:grpSpPr>
        <p:sp>
          <p:nvSpPr>
            <p:cNvPr id="10" name="Right Arrow 9">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spTree>
    <p:extLst>
      <p:ext uri="{BB962C8B-B14F-4D97-AF65-F5344CB8AC3E}">
        <p14:creationId xmlns:p14="http://schemas.microsoft.com/office/powerpoint/2010/main" val="3924484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61949" y="769775"/>
            <a:ext cx="8530124" cy="48472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t>5000.02 - Table 2. Milestone and Phase Requirements</a:t>
            </a:r>
          </a:p>
          <a:p>
            <a:endParaRPr lang="en-US" sz="1400" b="1" dirty="0"/>
          </a:p>
          <a:p>
            <a:pPr lvl="1"/>
            <a:r>
              <a:rPr lang="en-US" sz="2000" dirty="0"/>
              <a:t>Acquisition and Intelligence communities will engage </a:t>
            </a:r>
            <a:r>
              <a:rPr lang="en-US" sz="2000" b="1" u="sng" dirty="0"/>
              <a:t>before Milestone B</a:t>
            </a:r>
          </a:p>
          <a:p>
            <a:pPr lvl="1"/>
            <a:endParaRPr lang="en-US" sz="1400" b="1" u="sng" dirty="0"/>
          </a:p>
          <a:p>
            <a:pPr lvl="1"/>
            <a:r>
              <a:rPr lang="en-US" sz="2000" dirty="0"/>
              <a:t>“</a:t>
            </a:r>
            <a:r>
              <a:rPr lang="en-US" sz="2000" b="1" u="sng" dirty="0">
                <a:solidFill>
                  <a:srgbClr val="FF0000"/>
                </a:solidFill>
              </a:rPr>
              <a:t>Life-cycle Mission Data Plan (LMDP)</a:t>
            </a:r>
            <a:r>
              <a:rPr lang="en-US" sz="2000" dirty="0">
                <a:solidFill>
                  <a:srgbClr val="FF0000"/>
                </a:solidFill>
              </a:rPr>
              <a:t>.  </a:t>
            </a:r>
            <a:r>
              <a:rPr lang="en-US" sz="2000" dirty="0"/>
              <a:t>Regulatory; only required if the system is dependent on </a:t>
            </a:r>
            <a:r>
              <a:rPr lang="en-US" sz="2000" b="1" i="1" dirty="0">
                <a:solidFill>
                  <a:srgbClr val="FF0000"/>
                </a:solidFill>
              </a:rPr>
              <a:t>Intelligence Mission Data (IMD)</a:t>
            </a:r>
            <a:r>
              <a:rPr lang="en-US" sz="2000" dirty="0"/>
              <a:t>.  A draft update is due for Development RFP  Release [Decision]; approved at Milestone B.”</a:t>
            </a:r>
          </a:p>
          <a:p>
            <a:pPr lvl="1"/>
            <a:r>
              <a:rPr lang="en-US" sz="2000" b="1" dirty="0">
                <a:solidFill>
                  <a:srgbClr val="FF0000"/>
                </a:solidFill>
              </a:rPr>
              <a:t>IMD</a:t>
            </a:r>
            <a:r>
              <a:rPr lang="en-US" sz="2000" dirty="0"/>
              <a:t>: From DoDD 5250.01… “includes EWIR, OOB and C&amp;P”</a:t>
            </a:r>
            <a:endParaRPr lang="en-US" sz="2000" i="1" dirty="0"/>
          </a:p>
          <a:p>
            <a:pPr lvl="1"/>
            <a:r>
              <a:rPr lang="en-US" sz="2000" dirty="0"/>
              <a:t>Electronic Warfare Integrated Reprogramming: radio frequencies </a:t>
            </a:r>
          </a:p>
          <a:p>
            <a:pPr lvl="1"/>
            <a:r>
              <a:rPr lang="en-US" sz="2000" dirty="0"/>
              <a:t>Order of Battle: structure, strength, equipment of an armed force</a:t>
            </a:r>
          </a:p>
          <a:p>
            <a:pPr lvl="1"/>
            <a:r>
              <a:rPr lang="en-US" sz="2000" dirty="0"/>
              <a:t>Characteristics/Performance: foreign military system capabilities</a:t>
            </a:r>
          </a:p>
          <a:p>
            <a:pPr lvl="1"/>
            <a:endParaRPr lang="en-US" sz="2400" dirty="0"/>
          </a:p>
        </p:txBody>
      </p:sp>
      <p:sp>
        <p:nvSpPr>
          <p:cNvPr id="5" name="TextBox 4"/>
          <p:cNvSpPr txBox="1"/>
          <p:nvPr/>
        </p:nvSpPr>
        <p:spPr>
          <a:xfrm>
            <a:off x="2481948" y="9326"/>
            <a:ext cx="4196662" cy="523220"/>
          </a:xfrm>
          <a:prstGeom prst="rect">
            <a:avLst/>
          </a:prstGeom>
          <a:noFill/>
        </p:spPr>
        <p:txBody>
          <a:bodyPr wrap="none" rtlCol="0">
            <a:spAutoFit/>
          </a:bodyPr>
          <a:lstStyle/>
          <a:p>
            <a:r>
              <a:rPr lang="en-US" sz="2800" b="1" dirty="0">
                <a:latin typeface="Calibri" panose="020F0502020204030204" pitchFamily="34" charset="0"/>
              </a:rPr>
              <a:t>DoDI 5000.02 - Intelligence</a:t>
            </a:r>
          </a:p>
        </p:txBody>
      </p:sp>
      <p:grpSp>
        <p:nvGrpSpPr>
          <p:cNvPr id="4" name="Group 3"/>
          <p:cNvGrpSpPr/>
          <p:nvPr/>
        </p:nvGrpSpPr>
        <p:grpSpPr>
          <a:xfrm>
            <a:off x="8495953" y="6248160"/>
            <a:ext cx="588119" cy="555765"/>
            <a:chOff x="8495953" y="6173511"/>
            <a:chExt cx="588119" cy="555765"/>
          </a:xfrm>
        </p:grpSpPr>
        <p:sp>
          <p:nvSpPr>
            <p:cNvPr id="6" name="Right Arrow 5">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spTree>
    <p:extLst>
      <p:ext uri="{BB962C8B-B14F-4D97-AF65-F5344CB8AC3E}">
        <p14:creationId xmlns:p14="http://schemas.microsoft.com/office/powerpoint/2010/main" val="1899529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44" y="-62075"/>
            <a:ext cx="9028653" cy="523220"/>
          </a:xfrm>
          <a:prstGeom prst="rect">
            <a:avLst/>
          </a:prstGeom>
          <a:noFill/>
        </p:spPr>
        <p:txBody>
          <a:bodyPr wrap="square" rtlCol="0">
            <a:spAutoFit/>
          </a:bodyPr>
          <a:lstStyle/>
          <a:p>
            <a:pPr algn="ctr"/>
            <a:r>
              <a:rPr lang="en-US" sz="2800" b="1" dirty="0"/>
              <a:t>Program Protection (PP) Overview</a:t>
            </a:r>
          </a:p>
        </p:txBody>
      </p:sp>
      <p:sp>
        <p:nvSpPr>
          <p:cNvPr id="3" name="TextBox 2"/>
          <p:cNvSpPr txBox="1"/>
          <p:nvPr/>
        </p:nvSpPr>
        <p:spPr>
          <a:xfrm>
            <a:off x="79788" y="643022"/>
            <a:ext cx="8880041" cy="5404685"/>
          </a:xfrm>
          <a:prstGeom prst="rect">
            <a:avLst/>
          </a:prstGeom>
          <a:noFill/>
        </p:spPr>
        <p:txBody>
          <a:bodyPr wrap="square" rtlCol="0">
            <a:spAutoFit/>
          </a:bodyPr>
          <a:lstStyle/>
          <a:p>
            <a:pPr marL="214313" indent="-214313">
              <a:lnSpc>
                <a:spcPts val="1800"/>
              </a:lnSpc>
              <a:buFont typeface="Arial" panose="020B0604020202020204" pitchFamily="34" charset="0"/>
              <a:buChar char="•"/>
            </a:pPr>
            <a:r>
              <a:rPr lang="en-US" dirty="0"/>
              <a:t>Program protection is the integrating process for managing security risks to DoD warfighting capability from:</a:t>
            </a:r>
          </a:p>
          <a:p>
            <a:pPr marL="684213" lvl="1" indent="-227013">
              <a:lnSpc>
                <a:spcPts val="1800"/>
              </a:lnSpc>
              <a:buSzPct val="85000"/>
              <a:buFont typeface="Calibri" panose="020F0502020204030204" pitchFamily="34" charset="0"/>
              <a:buChar char="₋"/>
            </a:pPr>
            <a:r>
              <a:rPr lang="en-US" sz="1600" dirty="0"/>
              <a:t>Foreign intelligence collection</a:t>
            </a:r>
          </a:p>
          <a:p>
            <a:pPr marL="684213" lvl="1" indent="-227013">
              <a:lnSpc>
                <a:spcPts val="1800"/>
              </a:lnSpc>
              <a:buSzPct val="85000"/>
              <a:buFont typeface="Calibri" panose="020F0502020204030204" pitchFamily="34" charset="0"/>
              <a:buChar char="₋"/>
            </a:pPr>
            <a:r>
              <a:rPr lang="en-US" sz="1600" dirty="0"/>
              <a:t>Hardware</a:t>
            </a:r>
          </a:p>
          <a:p>
            <a:pPr marL="684213" lvl="1" indent="-227013">
              <a:lnSpc>
                <a:spcPts val="1800"/>
              </a:lnSpc>
              <a:buSzPct val="85000"/>
              <a:buFont typeface="Calibri" panose="020F0502020204030204" pitchFamily="34" charset="0"/>
              <a:buChar char="₋"/>
            </a:pPr>
            <a:r>
              <a:rPr lang="en-US" sz="1600" dirty="0"/>
              <a:t>Software</a:t>
            </a:r>
          </a:p>
          <a:p>
            <a:pPr marL="684213" lvl="1" indent="-227013">
              <a:lnSpc>
                <a:spcPts val="1800"/>
              </a:lnSpc>
              <a:buSzPct val="85000"/>
              <a:buFont typeface="Calibri" panose="020F0502020204030204" pitchFamily="34" charset="0"/>
              <a:buChar char="₋"/>
            </a:pPr>
            <a:r>
              <a:rPr lang="en-US" sz="1600" dirty="0"/>
              <a:t>Cybersecurity vulnerability – </a:t>
            </a:r>
            <a:r>
              <a:rPr lang="en-US" sz="1600" b="1" dirty="0">
                <a:solidFill>
                  <a:srgbClr val="FF0000"/>
                </a:solidFill>
              </a:rPr>
              <a:t>Yes, Cybersecurity is a subset of Program Protection!</a:t>
            </a:r>
          </a:p>
          <a:p>
            <a:pPr marL="684213" lvl="1" indent="-227013">
              <a:lnSpc>
                <a:spcPts val="1800"/>
              </a:lnSpc>
              <a:buSzPct val="85000"/>
              <a:buFont typeface="Calibri" panose="020F0502020204030204" pitchFamily="34" charset="0"/>
              <a:buChar char="₋"/>
            </a:pPr>
            <a:r>
              <a:rPr lang="en-US" sz="1600" dirty="0"/>
              <a:t>Supply chain exploitation</a:t>
            </a:r>
          </a:p>
          <a:p>
            <a:pPr marL="684213" lvl="1" indent="-227013">
              <a:lnSpc>
                <a:spcPts val="1800"/>
              </a:lnSpc>
              <a:buSzPct val="85000"/>
              <a:buFont typeface="Calibri" panose="020F0502020204030204" pitchFamily="34" charset="0"/>
              <a:buChar char="₋"/>
            </a:pPr>
            <a:r>
              <a:rPr lang="en-US" sz="1600" dirty="0"/>
              <a:t>Battlefield loss throughout the system life cycle</a:t>
            </a:r>
            <a:br>
              <a:rPr lang="en-US" dirty="0"/>
            </a:br>
            <a:endParaRPr lang="en-US" dirty="0"/>
          </a:p>
          <a:p>
            <a:pPr marL="214313" indent="-214313">
              <a:lnSpc>
                <a:spcPts val="1800"/>
              </a:lnSpc>
              <a:buFont typeface="Arial" panose="020B0604020202020204" pitchFamily="34" charset="0"/>
              <a:buChar char="•"/>
            </a:pPr>
            <a:r>
              <a:rPr lang="en-US" dirty="0"/>
              <a:t>Program Protection focuses on two general threats:</a:t>
            </a:r>
          </a:p>
          <a:p>
            <a:pPr marL="684213" lvl="1" indent="-227013">
              <a:lnSpc>
                <a:spcPts val="1800"/>
              </a:lnSpc>
              <a:buSzPct val="85000"/>
              <a:buFont typeface="Calibri" panose="020F0502020204030204" pitchFamily="34" charset="0"/>
              <a:buChar char="₋"/>
            </a:pPr>
            <a:r>
              <a:rPr lang="en-US" dirty="0">
                <a:solidFill>
                  <a:srgbClr val="0070C0"/>
                </a:solidFill>
              </a:rPr>
              <a:t>Critical Program Information (CPI) compromise </a:t>
            </a:r>
            <a:r>
              <a:rPr lang="en-US" dirty="0"/>
              <a:t>– CPI refers to </a:t>
            </a:r>
            <a:r>
              <a:rPr lang="en-US" i="1" dirty="0"/>
              <a:t>elements of U.S. capabilities that contribute to the warfighters’ technical advantage, and that if compromised, undermine U.S. military preeminence.”</a:t>
            </a:r>
          </a:p>
          <a:p>
            <a:pPr marL="684213" lvl="1" indent="-227013">
              <a:lnSpc>
                <a:spcPts val="1800"/>
              </a:lnSpc>
              <a:buSzPct val="85000"/>
              <a:buFont typeface="Calibri" panose="020F0502020204030204" pitchFamily="34" charset="0"/>
              <a:buChar char="₋"/>
            </a:pPr>
            <a:r>
              <a:rPr lang="en-US" dirty="0">
                <a:solidFill>
                  <a:srgbClr val="0070C0"/>
                </a:solidFill>
              </a:rPr>
              <a:t>Malicious Insertion </a:t>
            </a:r>
            <a:r>
              <a:rPr lang="en-US" dirty="0"/>
              <a:t>– The threat of Malicious Insertion is defined as “</a:t>
            </a:r>
            <a:r>
              <a:rPr lang="en-US" i="1" dirty="0"/>
              <a:t>unauthorized changes to system components with the intent to alter, degrade, or interrupt system performance, functionality and/or data</a:t>
            </a:r>
          </a:p>
          <a:p>
            <a:pPr marL="1144588" lvl="2" indent="-230188">
              <a:lnSpc>
                <a:spcPts val="1800"/>
              </a:lnSpc>
              <a:buSzPct val="85000"/>
              <a:buFont typeface="Calibri" panose="020F0502020204030204" pitchFamily="34" charset="0"/>
              <a:buChar char="₋"/>
            </a:pPr>
            <a:endParaRPr lang="en-US" i="1" dirty="0"/>
          </a:p>
          <a:p>
            <a:pPr marL="225425" indent="-225425">
              <a:lnSpc>
                <a:spcPts val="1800"/>
              </a:lnSpc>
              <a:buSzPct val="85000"/>
              <a:buFont typeface="Arial" panose="020B0604020202020204" pitchFamily="34" charset="0"/>
              <a:buChar char="•"/>
            </a:pPr>
            <a:r>
              <a:rPr lang="en-US" dirty="0"/>
              <a:t>The Program Protection Plan (PPP):</a:t>
            </a:r>
          </a:p>
          <a:p>
            <a:pPr marL="684213" lvl="1" indent="-222250">
              <a:lnSpc>
                <a:spcPts val="1800"/>
              </a:lnSpc>
              <a:buSzPct val="86000"/>
              <a:buFont typeface="Calibri" panose="020F0502020204030204" pitchFamily="34" charset="0"/>
              <a:buChar char="−"/>
            </a:pPr>
            <a:r>
              <a:rPr lang="en-US" dirty="0"/>
              <a:t>Summarizes the planned PMO’s security protection activities for protecting the system during design and development</a:t>
            </a:r>
          </a:p>
          <a:p>
            <a:pPr marL="684213" lvl="1" indent="-222250">
              <a:lnSpc>
                <a:spcPts val="1800"/>
              </a:lnSpc>
              <a:buSzPct val="86000"/>
              <a:buFont typeface="Calibri" panose="020F0502020204030204" pitchFamily="34" charset="0"/>
              <a:buChar char="−"/>
            </a:pPr>
            <a:r>
              <a:rPr lang="en-US" dirty="0"/>
              <a:t>Contains the results of the PPP analysis identifying the key system elements to protect</a:t>
            </a:r>
          </a:p>
          <a:p>
            <a:pPr marL="684213" lvl="1" indent="-222250">
              <a:lnSpc>
                <a:spcPts val="1800"/>
              </a:lnSpc>
              <a:buSzPct val="86000"/>
              <a:buFont typeface="Calibri" panose="020F0502020204030204" pitchFamily="34" charset="0"/>
              <a:buChar char="−"/>
            </a:pPr>
            <a:r>
              <a:rPr lang="en-US" dirty="0"/>
              <a:t>Summarizes the System Requirements Document (SRD) and Statement of Work (SOW) system security requirements as protection measures</a:t>
            </a:r>
          </a:p>
        </p:txBody>
      </p:sp>
      <p:sp>
        <p:nvSpPr>
          <p:cNvPr id="4" name="Rounded Rectangle 3"/>
          <p:cNvSpPr/>
          <p:nvPr/>
        </p:nvSpPr>
        <p:spPr>
          <a:xfrm>
            <a:off x="1828630" y="6317673"/>
            <a:ext cx="5505046" cy="446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ACQ160 – Program Protection Planning Awareness Course</a:t>
            </a:r>
          </a:p>
          <a:p>
            <a:r>
              <a:rPr lang="en-US" sz="1400" b="1" dirty="0">
                <a:solidFill>
                  <a:schemeClr val="tx1"/>
                </a:solidFill>
              </a:rPr>
              <a:t>	</a:t>
            </a:r>
            <a:r>
              <a:rPr lang="en-US" sz="1400" b="1" dirty="0">
                <a:solidFill>
                  <a:schemeClr val="tx1"/>
                </a:solidFill>
                <a:hlinkClick r:id="rId2"/>
              </a:rPr>
              <a:t>DAG Chapter 13.14 – Detailed System Security Engineering</a:t>
            </a:r>
            <a:endParaRPr lang="en-US" sz="1400" b="1" dirty="0">
              <a:solidFill>
                <a:schemeClr val="tx1"/>
              </a:solidFill>
            </a:endParaRPr>
          </a:p>
        </p:txBody>
      </p:sp>
      <p:grpSp>
        <p:nvGrpSpPr>
          <p:cNvPr id="7" name="Group 6"/>
          <p:cNvGrpSpPr/>
          <p:nvPr/>
        </p:nvGrpSpPr>
        <p:grpSpPr>
          <a:xfrm>
            <a:off x="8407151" y="6228894"/>
            <a:ext cx="802977" cy="535497"/>
            <a:chOff x="8407151" y="6228894"/>
            <a:chExt cx="802977" cy="535497"/>
          </a:xfrm>
        </p:grpSpPr>
        <p:sp>
          <p:nvSpPr>
            <p:cNvPr id="5" name="Right Arrow 4"/>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4233520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44" y="-62075"/>
            <a:ext cx="9028653" cy="507831"/>
          </a:xfrm>
          <a:prstGeom prst="rect">
            <a:avLst/>
          </a:prstGeom>
          <a:noFill/>
        </p:spPr>
        <p:txBody>
          <a:bodyPr wrap="square" rtlCol="0">
            <a:spAutoFit/>
          </a:bodyPr>
          <a:lstStyle/>
          <a:p>
            <a:r>
              <a:rPr lang="en-US" sz="2700" b="1" dirty="0"/>
              <a:t>Program Protection (PP) / Systems Security Engineering (SSE)</a:t>
            </a:r>
          </a:p>
        </p:txBody>
      </p:sp>
      <p:sp>
        <p:nvSpPr>
          <p:cNvPr id="3" name="TextBox 2"/>
          <p:cNvSpPr txBox="1"/>
          <p:nvPr/>
        </p:nvSpPr>
        <p:spPr>
          <a:xfrm>
            <a:off x="138780" y="636115"/>
            <a:ext cx="8614603" cy="5452775"/>
          </a:xfrm>
          <a:prstGeom prst="rect">
            <a:avLst/>
          </a:prstGeom>
          <a:noFill/>
        </p:spPr>
        <p:txBody>
          <a:bodyPr wrap="square" rtlCol="0">
            <a:spAutoFit/>
          </a:bodyPr>
          <a:lstStyle/>
          <a:p>
            <a:pPr marL="214313" indent="-214313">
              <a:lnSpc>
                <a:spcPts val="1900"/>
              </a:lnSpc>
              <a:buFont typeface="Arial" panose="020B0604020202020204" pitchFamily="34" charset="0"/>
              <a:buChar char="•"/>
            </a:pPr>
            <a:r>
              <a:rPr lang="en-US" dirty="0"/>
              <a:t>Program Protection Planning defines the plan for and a summary of the results of the SSE effort</a:t>
            </a:r>
          </a:p>
          <a:p>
            <a:pPr marL="214313" indent="-214313">
              <a:lnSpc>
                <a:spcPts val="1900"/>
              </a:lnSpc>
              <a:buFont typeface="Arial" panose="020B0604020202020204" pitchFamily="34" charset="0"/>
              <a:buChar char="•"/>
            </a:pPr>
            <a:endParaRPr lang="en-US" dirty="0"/>
          </a:p>
          <a:p>
            <a:pPr marL="214313" indent="-214313">
              <a:lnSpc>
                <a:spcPts val="1900"/>
              </a:lnSpc>
              <a:buFont typeface="Arial" panose="020B0604020202020204" pitchFamily="34" charset="0"/>
              <a:buChar char="•"/>
            </a:pPr>
            <a:r>
              <a:rPr lang="en-US" dirty="0"/>
              <a:t>SSE is the discipline that implements program protection </a:t>
            </a:r>
          </a:p>
          <a:p>
            <a:pPr marL="214313" indent="-214313">
              <a:lnSpc>
                <a:spcPts val="1900"/>
              </a:lnSpc>
              <a:buFont typeface="Arial" panose="020B0604020202020204" pitchFamily="34" charset="0"/>
              <a:buChar char="•"/>
            </a:pPr>
            <a:endParaRPr lang="en-US" dirty="0"/>
          </a:p>
          <a:p>
            <a:pPr marL="214313" indent="-214313">
              <a:lnSpc>
                <a:spcPts val="1900"/>
              </a:lnSpc>
              <a:buFont typeface="Arial" panose="020B0604020202020204" pitchFamily="34" charset="0"/>
              <a:buChar char="•"/>
            </a:pPr>
            <a:r>
              <a:rPr lang="en-US" dirty="0"/>
              <a:t>SSE is a specialty discipline of systems engineering with several components:</a:t>
            </a:r>
          </a:p>
          <a:p>
            <a:pPr marL="515541" lvl="1" indent="-172641">
              <a:lnSpc>
                <a:spcPts val="1900"/>
              </a:lnSpc>
              <a:buSzPct val="85000"/>
              <a:buFont typeface="Calibri" panose="020F0502020204030204" pitchFamily="34" charset="0"/>
              <a:buChar char="−"/>
            </a:pPr>
            <a:r>
              <a:rPr lang="en-US" sz="1600" b="1" dirty="0">
                <a:solidFill>
                  <a:srgbClr val="FF0000"/>
                </a:solidFill>
              </a:rPr>
              <a:t>Cybersecurity – That’s right, Cybersecurity is a form of Systems Engineering too!!</a:t>
            </a:r>
          </a:p>
          <a:p>
            <a:pPr marL="515541" lvl="1" indent="-172641">
              <a:lnSpc>
                <a:spcPts val="1900"/>
              </a:lnSpc>
              <a:buSzPct val="85000"/>
              <a:buFont typeface="Calibri" panose="020F0502020204030204" pitchFamily="34" charset="0"/>
              <a:buChar char="−"/>
            </a:pPr>
            <a:r>
              <a:rPr lang="en-US" sz="1600" dirty="0"/>
              <a:t>Hardware Assurance</a:t>
            </a:r>
          </a:p>
          <a:p>
            <a:pPr marL="515541" lvl="1" indent="-172641">
              <a:lnSpc>
                <a:spcPts val="1900"/>
              </a:lnSpc>
              <a:buSzPct val="85000"/>
              <a:buFont typeface="Calibri" panose="020F0502020204030204" pitchFamily="34" charset="0"/>
              <a:buChar char="−"/>
            </a:pPr>
            <a:r>
              <a:rPr lang="en-US" sz="1600" dirty="0"/>
              <a:t>Software Assurance</a:t>
            </a:r>
          </a:p>
          <a:p>
            <a:pPr marL="515541" lvl="1" indent="-172641">
              <a:lnSpc>
                <a:spcPts val="1900"/>
              </a:lnSpc>
              <a:buSzPct val="85000"/>
              <a:buFont typeface="Calibri" panose="020F0502020204030204" pitchFamily="34" charset="0"/>
              <a:buChar char="−"/>
            </a:pPr>
            <a:r>
              <a:rPr lang="en-US" sz="1600" dirty="0"/>
              <a:t>Anti-tamper</a:t>
            </a:r>
          </a:p>
          <a:p>
            <a:pPr marL="515541" lvl="1" indent="-172641">
              <a:lnSpc>
                <a:spcPts val="1900"/>
              </a:lnSpc>
              <a:buSzPct val="85000"/>
              <a:buFont typeface="Calibri" panose="020F0502020204030204" pitchFamily="34" charset="0"/>
              <a:buChar char="−"/>
            </a:pPr>
            <a:r>
              <a:rPr lang="en-US" sz="1600" dirty="0"/>
              <a:t>Supply Chain Risk Management</a:t>
            </a:r>
          </a:p>
          <a:p>
            <a:pPr marL="515541" lvl="1" indent="-172641">
              <a:lnSpc>
                <a:spcPts val="1900"/>
              </a:lnSpc>
              <a:buSzPct val="85000"/>
              <a:buFont typeface="Calibri" panose="020F0502020204030204" pitchFamily="34" charset="0"/>
              <a:buChar char="−"/>
            </a:pPr>
            <a:r>
              <a:rPr lang="en-US" sz="1600" dirty="0"/>
              <a:t>Defense Exportability</a:t>
            </a:r>
          </a:p>
          <a:p>
            <a:pPr marL="515541" lvl="1" indent="-172641">
              <a:lnSpc>
                <a:spcPts val="1900"/>
              </a:lnSpc>
              <a:buSzPct val="85000"/>
              <a:buFont typeface="Calibri" panose="020F0502020204030204" pitchFamily="34" charset="0"/>
              <a:buChar char="−"/>
            </a:pPr>
            <a:r>
              <a:rPr lang="en-US" sz="1600" dirty="0"/>
              <a:t>Security Specialties</a:t>
            </a:r>
          </a:p>
          <a:p>
            <a:pPr marL="972741" lvl="2" indent="-172641">
              <a:lnSpc>
                <a:spcPts val="1900"/>
              </a:lnSpc>
              <a:buSzPct val="85000"/>
              <a:buFont typeface="Calibri" panose="020F0502020204030204" pitchFamily="34" charset="0"/>
              <a:buChar char="−"/>
            </a:pPr>
            <a:r>
              <a:rPr lang="en-US" sz="1600" dirty="0"/>
              <a:t>Personnel Security</a:t>
            </a:r>
          </a:p>
          <a:p>
            <a:pPr marL="972741" lvl="2" indent="-172641">
              <a:lnSpc>
                <a:spcPts val="1900"/>
              </a:lnSpc>
              <a:buSzPct val="85000"/>
              <a:buFont typeface="Calibri" panose="020F0502020204030204" pitchFamily="34" charset="0"/>
              <a:buChar char="−"/>
            </a:pPr>
            <a:r>
              <a:rPr lang="en-US" sz="1600" dirty="0"/>
              <a:t>Physical Security</a:t>
            </a:r>
          </a:p>
          <a:p>
            <a:pPr marL="972741" lvl="2" indent="-172641">
              <a:lnSpc>
                <a:spcPts val="1900"/>
              </a:lnSpc>
              <a:buSzPct val="85000"/>
              <a:buFont typeface="Calibri" panose="020F0502020204030204" pitchFamily="34" charset="0"/>
              <a:buChar char="−"/>
            </a:pPr>
            <a:r>
              <a:rPr lang="en-US" sz="1600" dirty="0"/>
              <a:t>Industrial Security </a:t>
            </a:r>
          </a:p>
          <a:p>
            <a:pPr marL="972741" lvl="2" indent="-172641">
              <a:lnSpc>
                <a:spcPts val="1900"/>
              </a:lnSpc>
              <a:buSzPct val="85000"/>
              <a:buFont typeface="Calibri" panose="020F0502020204030204" pitchFamily="34" charset="0"/>
              <a:buChar char="−"/>
            </a:pPr>
            <a:r>
              <a:rPr lang="en-US" sz="1600" dirty="0"/>
              <a:t>Information Security</a:t>
            </a:r>
          </a:p>
          <a:p>
            <a:pPr marL="972741" lvl="2" indent="-172641">
              <a:lnSpc>
                <a:spcPts val="1900"/>
              </a:lnSpc>
              <a:buSzPct val="85000"/>
              <a:buFont typeface="Calibri" panose="020F0502020204030204" pitchFamily="34" charset="0"/>
              <a:buChar char="−"/>
            </a:pPr>
            <a:r>
              <a:rPr lang="en-US" sz="1600" dirty="0"/>
              <a:t>Specialized Security – Nuclear material, Intelligence information, Military operations</a:t>
            </a:r>
          </a:p>
          <a:p>
            <a:pPr marL="214313" indent="-214313">
              <a:lnSpc>
                <a:spcPts val="1900"/>
              </a:lnSpc>
              <a:buFont typeface="Arial" panose="020B0604020202020204" pitchFamily="34" charset="0"/>
              <a:buChar char="•"/>
            </a:pPr>
            <a:endParaRPr lang="en-US" dirty="0"/>
          </a:p>
          <a:p>
            <a:pPr marL="214313" indent="-214313">
              <a:lnSpc>
                <a:spcPts val="1900"/>
              </a:lnSpc>
              <a:buFont typeface="Arial" panose="020B0604020202020204" pitchFamily="34" charset="0"/>
              <a:buChar char="•"/>
            </a:pPr>
            <a:r>
              <a:rPr lang="en-US" dirty="0"/>
              <a:t>Program Protection Planning summarizes system security requirements as protection measures.  Specifics of the protection measures for a program become the programs’ SSE requirements</a:t>
            </a:r>
          </a:p>
        </p:txBody>
      </p:sp>
      <p:sp>
        <p:nvSpPr>
          <p:cNvPr id="5" name="Rounded Rectangle 4"/>
          <p:cNvSpPr/>
          <p:nvPr/>
        </p:nvSpPr>
        <p:spPr>
          <a:xfrm>
            <a:off x="1828631" y="6317673"/>
            <a:ext cx="5505046" cy="446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ACQ160 – Program Protection Planning Awareness Course</a:t>
            </a:r>
          </a:p>
          <a:p>
            <a:r>
              <a:rPr lang="en-US" sz="1400" b="1" dirty="0">
                <a:solidFill>
                  <a:schemeClr val="tx1"/>
                </a:solidFill>
              </a:rPr>
              <a:t>	</a:t>
            </a:r>
            <a:r>
              <a:rPr lang="en-US" sz="1400" b="1" dirty="0">
                <a:solidFill>
                  <a:schemeClr val="tx1"/>
                </a:solidFill>
                <a:hlinkClick r:id="rId2"/>
              </a:rPr>
              <a:t>DAG Chapter 13.14 – Detailed System Security Engineering</a:t>
            </a:r>
            <a:endParaRPr lang="en-US" sz="1400" b="1" dirty="0">
              <a:solidFill>
                <a:schemeClr val="tx1"/>
              </a:solidFill>
            </a:endParaRPr>
          </a:p>
        </p:txBody>
      </p:sp>
      <p:grpSp>
        <p:nvGrpSpPr>
          <p:cNvPr id="10" name="Group 9"/>
          <p:cNvGrpSpPr/>
          <p:nvPr/>
        </p:nvGrpSpPr>
        <p:grpSpPr>
          <a:xfrm>
            <a:off x="8407151" y="6228894"/>
            <a:ext cx="802977" cy="535497"/>
            <a:chOff x="8407151" y="6228894"/>
            <a:chExt cx="802977" cy="535497"/>
          </a:xfrm>
        </p:grpSpPr>
        <p:sp>
          <p:nvSpPr>
            <p:cNvPr id="11" name="Right Arrow 10"/>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grpSp>
        <p:nvGrpSpPr>
          <p:cNvPr id="4" name="Group 3"/>
          <p:cNvGrpSpPr/>
          <p:nvPr/>
        </p:nvGrpSpPr>
        <p:grpSpPr>
          <a:xfrm>
            <a:off x="8495954" y="5605340"/>
            <a:ext cx="522868" cy="555765"/>
            <a:chOff x="8495954" y="5605340"/>
            <a:chExt cx="522868" cy="555765"/>
          </a:xfrm>
        </p:grpSpPr>
        <p:sp>
          <p:nvSpPr>
            <p:cNvPr id="9" name="Right Arrow 8">
              <a:hlinkClick r:id="rId3"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1774945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197" y="1981"/>
            <a:ext cx="7768004" cy="523220"/>
          </a:xfrm>
          <a:prstGeom prst="rect">
            <a:avLst/>
          </a:prstGeom>
          <a:noFill/>
        </p:spPr>
        <p:txBody>
          <a:bodyPr wrap="square" rtlCol="0">
            <a:spAutoFit/>
          </a:bodyPr>
          <a:lstStyle/>
          <a:p>
            <a:pPr algn="ctr"/>
            <a:r>
              <a:rPr lang="en-US" sz="2800" b="1" dirty="0"/>
              <a:t>The Systems Security Engineering (SSE) Specialties</a:t>
            </a:r>
          </a:p>
        </p:txBody>
      </p:sp>
      <p:sp>
        <p:nvSpPr>
          <p:cNvPr id="6" name="Content Placeholder 3"/>
          <p:cNvSpPr txBox="1">
            <a:spLocks/>
          </p:cNvSpPr>
          <p:nvPr/>
        </p:nvSpPr>
        <p:spPr>
          <a:xfrm>
            <a:off x="127490" y="850331"/>
            <a:ext cx="8743948" cy="66226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800" dirty="0"/>
              <a:t>Each engineering specialty brings a perspective, methods, skills and protections that identify unique and overlapping requirements</a:t>
            </a:r>
          </a:p>
          <a:p>
            <a:pPr algn="l"/>
            <a:endParaRPr lang="en-US" sz="1800" dirty="0"/>
          </a:p>
          <a:p>
            <a:pPr algn="l"/>
            <a:endParaRPr lang="en-US" sz="1800" dirty="0"/>
          </a:p>
          <a:p>
            <a:pPr algn="l"/>
            <a:endParaRPr lang="en-US" sz="1800" dirty="0"/>
          </a:p>
          <a:p>
            <a:pPr algn="l"/>
            <a:endParaRPr lang="en-US" sz="1800" dirty="0"/>
          </a:p>
          <a:p>
            <a:pPr algn="l"/>
            <a:endParaRPr lang="en-US" sz="1800" dirty="0"/>
          </a:p>
        </p:txBody>
      </p:sp>
      <p:sp>
        <p:nvSpPr>
          <p:cNvPr id="8" name="Oval 7"/>
          <p:cNvSpPr/>
          <p:nvPr/>
        </p:nvSpPr>
        <p:spPr bwMode="auto">
          <a:xfrm>
            <a:off x="4841753" y="1831250"/>
            <a:ext cx="1457324" cy="85725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34290" tIns="205740" rIns="68580" bIns="34290" numCol="1" rtlCol="0" anchor="t" anchorCtr="0" compatLnSpc="1">
            <a:prstTxWarp prst="textNoShape">
              <a:avLst/>
            </a:prstTxWarp>
          </a:bodyPr>
          <a:lstStyle/>
          <a:p>
            <a:pPr algn="ctr" defTabSz="685800" fontAlgn="base">
              <a:spcBef>
                <a:spcPct val="0"/>
              </a:spcBef>
              <a:spcAft>
                <a:spcPct val="0"/>
              </a:spcAft>
            </a:pPr>
            <a:r>
              <a:rPr lang="en-US" sz="1000" b="1" dirty="0">
                <a:solidFill>
                  <a:srgbClr val="FF0000"/>
                </a:solidFill>
                <a:latin typeface="Arial" pitchFamily="34" charset="0"/>
              </a:rPr>
              <a:t>Cybersecurity</a:t>
            </a:r>
          </a:p>
        </p:txBody>
      </p:sp>
      <p:sp>
        <p:nvSpPr>
          <p:cNvPr id="9" name="Oval 8"/>
          <p:cNvSpPr/>
          <p:nvPr/>
        </p:nvSpPr>
        <p:spPr bwMode="auto">
          <a:xfrm>
            <a:off x="3691235" y="1570871"/>
            <a:ext cx="1457324" cy="85725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750" b="1" dirty="0">
                <a:latin typeface="Arial" pitchFamily="34" charset="0"/>
              </a:rPr>
              <a:t>Software Assurance</a:t>
            </a:r>
          </a:p>
        </p:txBody>
      </p:sp>
      <p:sp>
        <p:nvSpPr>
          <p:cNvPr id="10" name="Oval 9"/>
          <p:cNvSpPr/>
          <p:nvPr/>
        </p:nvSpPr>
        <p:spPr bwMode="auto">
          <a:xfrm>
            <a:off x="3850372" y="2216078"/>
            <a:ext cx="1457324" cy="85725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137160" rIns="68580" bIns="34290" numCol="1" rtlCol="0" anchor="t" anchorCtr="0" compatLnSpc="1">
            <a:prstTxWarp prst="textNoShape">
              <a:avLst/>
            </a:prstTxWarp>
          </a:bodyPr>
          <a:lstStyle/>
          <a:p>
            <a:pPr algn="ctr" defTabSz="685800" fontAlgn="base">
              <a:spcBef>
                <a:spcPct val="0"/>
              </a:spcBef>
              <a:spcAft>
                <a:spcPct val="0"/>
              </a:spcAft>
            </a:pPr>
            <a:r>
              <a:rPr lang="en-US" sz="750" b="1" dirty="0">
                <a:latin typeface="Arial" pitchFamily="34" charset="0"/>
              </a:rPr>
              <a:t>Anti-tamper</a:t>
            </a:r>
          </a:p>
        </p:txBody>
      </p:sp>
      <p:sp>
        <p:nvSpPr>
          <p:cNvPr id="11" name="Oval 10"/>
          <p:cNvSpPr/>
          <p:nvPr/>
        </p:nvSpPr>
        <p:spPr bwMode="auto">
          <a:xfrm>
            <a:off x="4588353" y="2673545"/>
            <a:ext cx="1457324" cy="85725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750" b="1" dirty="0">
                <a:latin typeface="Arial" pitchFamily="34" charset="0"/>
              </a:rPr>
              <a:t>Supply Chain Risk Management</a:t>
            </a:r>
          </a:p>
        </p:txBody>
      </p:sp>
      <p:sp>
        <p:nvSpPr>
          <p:cNvPr id="12" name="Oval 11"/>
          <p:cNvSpPr/>
          <p:nvPr/>
        </p:nvSpPr>
        <p:spPr bwMode="auto">
          <a:xfrm>
            <a:off x="2699854" y="2410844"/>
            <a:ext cx="1466643" cy="80036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137160" rIns="68580" bIns="34290" numCol="1" rtlCol="0" anchor="t" anchorCtr="0" compatLnSpc="1">
            <a:prstTxWarp prst="textNoShape">
              <a:avLst/>
            </a:prstTxWarp>
          </a:bodyPr>
          <a:lstStyle/>
          <a:p>
            <a:pPr algn="ctr" defTabSz="685800" fontAlgn="base">
              <a:spcBef>
                <a:spcPct val="0"/>
              </a:spcBef>
              <a:spcAft>
                <a:spcPct val="0"/>
              </a:spcAft>
            </a:pPr>
            <a:r>
              <a:rPr lang="en-US" sz="750" b="1" dirty="0">
                <a:latin typeface="Arial" pitchFamily="34" charset="0"/>
              </a:rPr>
              <a:t>Hardware Assurance</a:t>
            </a:r>
          </a:p>
        </p:txBody>
      </p:sp>
      <p:sp>
        <p:nvSpPr>
          <p:cNvPr id="13" name="Oval 12"/>
          <p:cNvSpPr/>
          <p:nvPr/>
        </p:nvSpPr>
        <p:spPr bwMode="auto">
          <a:xfrm>
            <a:off x="3490701" y="2863538"/>
            <a:ext cx="1457324" cy="85725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205740" rIns="68580" bIns="34290" numCol="1" rtlCol="0" anchor="t" anchorCtr="0" compatLnSpc="1">
            <a:prstTxWarp prst="textNoShape">
              <a:avLst/>
            </a:prstTxWarp>
          </a:bodyPr>
          <a:lstStyle/>
          <a:p>
            <a:pPr algn="ctr" defTabSz="685800" fontAlgn="base">
              <a:spcBef>
                <a:spcPct val="0"/>
              </a:spcBef>
              <a:spcAft>
                <a:spcPct val="0"/>
              </a:spcAft>
            </a:pPr>
            <a:r>
              <a:rPr lang="en-US" sz="750" b="1" dirty="0">
                <a:latin typeface="Arial" pitchFamily="34" charset="0"/>
              </a:rPr>
              <a:t>Exportability</a:t>
            </a:r>
          </a:p>
        </p:txBody>
      </p:sp>
      <p:sp>
        <p:nvSpPr>
          <p:cNvPr id="22" name="Oval 21"/>
          <p:cNvSpPr/>
          <p:nvPr/>
        </p:nvSpPr>
        <p:spPr bwMode="auto">
          <a:xfrm>
            <a:off x="2762039" y="1729181"/>
            <a:ext cx="1457324" cy="857250"/>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205740" rIns="68580" bIns="34290" numCol="1" rtlCol="0" anchor="t" anchorCtr="0" compatLnSpc="1">
            <a:prstTxWarp prst="textNoShape">
              <a:avLst/>
            </a:prstTxWarp>
          </a:bodyPr>
          <a:lstStyle/>
          <a:p>
            <a:pPr algn="ctr" defTabSz="685800" fontAlgn="base">
              <a:spcBef>
                <a:spcPct val="0"/>
              </a:spcBef>
              <a:spcAft>
                <a:spcPct val="0"/>
              </a:spcAft>
            </a:pPr>
            <a:r>
              <a:rPr lang="en-US" sz="750" b="1" dirty="0">
                <a:latin typeface="Arial" pitchFamily="34" charset="0"/>
              </a:rPr>
              <a:t>Security Specialties</a:t>
            </a:r>
          </a:p>
        </p:txBody>
      </p:sp>
      <p:sp>
        <p:nvSpPr>
          <p:cNvPr id="14" name="TextBox 13"/>
          <p:cNvSpPr txBox="1"/>
          <p:nvPr/>
        </p:nvSpPr>
        <p:spPr>
          <a:xfrm>
            <a:off x="127490" y="3895312"/>
            <a:ext cx="8743948" cy="923330"/>
          </a:xfrm>
          <a:prstGeom prst="rect">
            <a:avLst/>
          </a:prstGeom>
          <a:noFill/>
        </p:spPr>
        <p:txBody>
          <a:bodyPr wrap="square" rtlCol="0">
            <a:spAutoFit/>
          </a:bodyPr>
          <a:lstStyle/>
          <a:p>
            <a:pPr marL="257175" indent="-257175">
              <a:buFont typeface="Arial" panose="020B0604020202020204" pitchFamily="34" charset="0"/>
              <a:buChar char="•"/>
            </a:pPr>
            <a:r>
              <a:rPr lang="en-US" dirty="0"/>
              <a:t>Integrated system security requirements need contributions from all of the security engineering specialties just as Systems Engineering needs contributions from reliability, safety, manufacturing and other specialties.</a:t>
            </a:r>
          </a:p>
        </p:txBody>
      </p:sp>
      <p:sp>
        <p:nvSpPr>
          <p:cNvPr id="15" name="Rounded Rectangle 14"/>
          <p:cNvSpPr/>
          <p:nvPr/>
        </p:nvSpPr>
        <p:spPr>
          <a:xfrm>
            <a:off x="1828624" y="6317673"/>
            <a:ext cx="5505046" cy="446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ACQ160 – Program Protection Planning Awareness Course</a:t>
            </a:r>
          </a:p>
          <a:p>
            <a:r>
              <a:rPr lang="en-US" sz="1400" b="1" dirty="0">
                <a:solidFill>
                  <a:schemeClr val="tx1"/>
                </a:solidFill>
              </a:rPr>
              <a:t>	</a:t>
            </a:r>
            <a:r>
              <a:rPr lang="en-US" sz="1400" b="1" dirty="0">
                <a:solidFill>
                  <a:schemeClr val="tx1"/>
                </a:solidFill>
                <a:hlinkClick r:id="rId2"/>
              </a:rPr>
              <a:t> DAG Chapter 13.14 – Detailed System Security Engineering</a:t>
            </a:r>
            <a:endParaRPr lang="en-US" sz="1400" b="1" dirty="0">
              <a:solidFill>
                <a:schemeClr val="tx1"/>
              </a:solidFill>
            </a:endParaRPr>
          </a:p>
        </p:txBody>
      </p:sp>
      <p:grpSp>
        <p:nvGrpSpPr>
          <p:cNvPr id="17" name="Group 16"/>
          <p:cNvGrpSpPr/>
          <p:nvPr/>
        </p:nvGrpSpPr>
        <p:grpSpPr>
          <a:xfrm>
            <a:off x="8407151" y="6228894"/>
            <a:ext cx="802977" cy="535497"/>
            <a:chOff x="8407151" y="6228894"/>
            <a:chExt cx="802977" cy="535497"/>
          </a:xfrm>
        </p:grpSpPr>
        <p:sp>
          <p:nvSpPr>
            <p:cNvPr id="18" name="Right Arrow 17"/>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grpSp>
        <p:nvGrpSpPr>
          <p:cNvPr id="3" name="Group 2"/>
          <p:cNvGrpSpPr/>
          <p:nvPr/>
        </p:nvGrpSpPr>
        <p:grpSpPr>
          <a:xfrm>
            <a:off x="8495954" y="5605340"/>
            <a:ext cx="522868" cy="555765"/>
            <a:chOff x="8495954" y="5605340"/>
            <a:chExt cx="522868" cy="555765"/>
          </a:xfrm>
        </p:grpSpPr>
        <p:sp>
          <p:nvSpPr>
            <p:cNvPr id="20" name="Right Arrow 19">
              <a:hlinkClick r:id="rId3"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rId3"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3006169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211" y="-1815"/>
            <a:ext cx="7824105" cy="523220"/>
          </a:xfrm>
          <a:prstGeom prst="rect">
            <a:avLst/>
          </a:prstGeom>
          <a:noFill/>
        </p:spPr>
        <p:txBody>
          <a:bodyPr wrap="square" rtlCol="0">
            <a:spAutoFit/>
          </a:bodyPr>
          <a:lstStyle/>
          <a:p>
            <a:r>
              <a:rPr lang="en-US" sz="2800" b="1" dirty="0"/>
              <a:t>Security Engineering Specialties Quick Reference</a:t>
            </a:r>
          </a:p>
        </p:txBody>
      </p:sp>
      <p:sp>
        <p:nvSpPr>
          <p:cNvPr id="6" name="TextBox 5"/>
          <p:cNvSpPr txBox="1"/>
          <p:nvPr/>
        </p:nvSpPr>
        <p:spPr>
          <a:xfrm>
            <a:off x="150924" y="554402"/>
            <a:ext cx="8826021" cy="5837495"/>
          </a:xfrm>
          <a:prstGeom prst="rect">
            <a:avLst/>
          </a:prstGeom>
          <a:noFill/>
        </p:spPr>
        <p:txBody>
          <a:bodyPr wrap="square" rtlCol="0">
            <a:spAutoFit/>
          </a:bodyPr>
          <a:lstStyle/>
          <a:p>
            <a:pPr marL="214313" indent="-214313">
              <a:lnSpc>
                <a:spcPts val="1600"/>
              </a:lnSpc>
              <a:buFont typeface="Arial" panose="020B0604020202020204" pitchFamily="34" charset="0"/>
              <a:buChar char="•"/>
            </a:pPr>
            <a:r>
              <a:rPr lang="en-US" sz="1400" b="1" dirty="0">
                <a:solidFill>
                  <a:srgbClr val="FF0000"/>
                </a:solidFill>
              </a:rPr>
              <a:t>Cybersecurity</a:t>
            </a:r>
            <a:r>
              <a:rPr lang="en-US" sz="1400" dirty="0"/>
              <a:t>: 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(DoDI 8500.01) </a:t>
            </a:r>
          </a:p>
          <a:p>
            <a:pPr marL="214313" indent="-214313">
              <a:lnSpc>
                <a:spcPts val="1600"/>
              </a:lnSpc>
              <a:buFont typeface="Arial" panose="020B0604020202020204" pitchFamily="34" charset="0"/>
              <a:buChar char="•"/>
            </a:pPr>
            <a:endParaRPr lang="en-US" sz="1400" dirty="0"/>
          </a:p>
          <a:p>
            <a:pPr marL="214313" indent="-214313">
              <a:lnSpc>
                <a:spcPts val="1600"/>
              </a:lnSpc>
              <a:buFont typeface="Arial" panose="020B0604020202020204" pitchFamily="34" charset="0"/>
              <a:buChar char="•"/>
            </a:pPr>
            <a:r>
              <a:rPr lang="en-US" sz="1400" b="1" dirty="0"/>
              <a:t>Hardware Assurance</a:t>
            </a:r>
            <a:r>
              <a:rPr lang="en-US" sz="1400" dirty="0"/>
              <a:t>: The level of confidence that hardware, e.g., electronic components such as integrated circuits and printed circuit boards, functions as intended and is free of vulnerabilities, either intentionally or unintentionally designed or inserted as part of the system's hardware throughout the lifecycle.</a:t>
            </a:r>
            <a:endParaRPr lang="en-US" sz="1400" b="1" dirty="0"/>
          </a:p>
          <a:p>
            <a:pPr>
              <a:lnSpc>
                <a:spcPts val="1600"/>
              </a:lnSpc>
            </a:pPr>
            <a:endParaRPr lang="en-US" sz="1400" dirty="0"/>
          </a:p>
          <a:p>
            <a:pPr marL="214313" indent="-214313">
              <a:lnSpc>
                <a:spcPts val="1600"/>
              </a:lnSpc>
              <a:buFont typeface="Arial" panose="020B0604020202020204" pitchFamily="34" charset="0"/>
              <a:buChar char="•"/>
            </a:pPr>
            <a:r>
              <a:rPr lang="en-US" sz="1400" b="1" dirty="0"/>
              <a:t>Software Assurance: </a:t>
            </a:r>
            <a:r>
              <a:rPr lang="en-US" sz="1400" dirty="0"/>
              <a:t>The “Level of confidence that software is free from vulnerabilities, either intentionally designed into the software or accidentally inserted at anytime during its lifecycle and that the software functions in the intended manner.” (Public law 112-239-Jan 2013). </a:t>
            </a:r>
          </a:p>
          <a:p>
            <a:pPr marL="214313" indent="-214313">
              <a:lnSpc>
                <a:spcPts val="1600"/>
              </a:lnSpc>
              <a:buFont typeface="Arial" panose="020B0604020202020204" pitchFamily="34" charset="0"/>
              <a:buChar char="•"/>
            </a:pPr>
            <a:endParaRPr lang="en-US" sz="1400" dirty="0"/>
          </a:p>
          <a:p>
            <a:pPr marL="214313" lvl="1" indent="-214313">
              <a:lnSpc>
                <a:spcPts val="1600"/>
              </a:lnSpc>
              <a:buFont typeface="Arial" panose="020B0604020202020204" pitchFamily="34" charset="0"/>
              <a:buChar char="•"/>
            </a:pPr>
            <a:r>
              <a:rPr lang="en-US" sz="1400" b="1" dirty="0"/>
              <a:t>Anti-Tamper: </a:t>
            </a:r>
            <a:r>
              <a:rPr lang="en-US" sz="1400" dirty="0"/>
              <a:t>Systems engineering activities intended to prevent or delay exploitation of CPI in U.S. defense systems in domestic and export configurations to impede countermeasure development, unintended technology transfer, or alteration of a system due to reverse engineering.</a:t>
            </a:r>
          </a:p>
          <a:p>
            <a:pPr marL="214313" indent="-214313">
              <a:lnSpc>
                <a:spcPts val="1600"/>
              </a:lnSpc>
              <a:buFont typeface="Arial" panose="020B0604020202020204" pitchFamily="34" charset="0"/>
              <a:buChar char="•"/>
            </a:pPr>
            <a:endParaRPr lang="en-US" sz="1400" dirty="0"/>
          </a:p>
          <a:p>
            <a:pPr marL="214313" indent="-214313">
              <a:lnSpc>
                <a:spcPts val="1600"/>
              </a:lnSpc>
              <a:buFont typeface="Arial" panose="020B0604020202020204" pitchFamily="34" charset="0"/>
              <a:buChar char="•"/>
            </a:pPr>
            <a:r>
              <a:rPr lang="en-US" sz="1400" b="1" dirty="0"/>
              <a:t>Supply Chain Risk: </a:t>
            </a:r>
            <a:r>
              <a:rPr lang="en-US" sz="1400" dirty="0"/>
              <a:t>The risk that an adversary may sabotage, maliciously introduce unwanted function, or otherwise subvert the design integrity, manufacturing, production, distribution, installation, operation or maintenance of a covered system so as to surveil, deny, disrupt, or otherwise degrade the function, use, or operation of such system  (</a:t>
            </a:r>
            <a:r>
              <a:rPr lang="en-US" sz="1400" i="1" dirty="0"/>
              <a:t>National Defense Authorization Act for FY2011,  Section 806)</a:t>
            </a:r>
            <a:endParaRPr lang="en-US" sz="1400" dirty="0"/>
          </a:p>
          <a:p>
            <a:pPr marL="214313" lvl="1" indent="-214313">
              <a:lnSpc>
                <a:spcPts val="1600"/>
              </a:lnSpc>
              <a:buFont typeface="Arial" panose="020B0604020202020204" pitchFamily="34" charset="0"/>
              <a:buChar char="•"/>
            </a:pPr>
            <a:endParaRPr lang="en-US" sz="1400" b="1" dirty="0"/>
          </a:p>
          <a:p>
            <a:pPr marL="214313" lvl="1" indent="-214313">
              <a:lnSpc>
                <a:spcPts val="1600"/>
              </a:lnSpc>
              <a:buFont typeface="Arial" panose="020B0604020202020204" pitchFamily="34" charset="0"/>
              <a:buChar char="•"/>
            </a:pPr>
            <a:r>
              <a:rPr lang="en-US" sz="1400" b="1" dirty="0"/>
              <a:t>Defense Exportability Features: </a:t>
            </a:r>
            <a:r>
              <a:rPr lang="en-US" sz="1400" dirty="0"/>
              <a:t>To develop and incorporate technology protection features into a system or subsystem during its research and development phase. (</a:t>
            </a:r>
            <a:r>
              <a:rPr lang="en-US" sz="1400" i="1" dirty="0"/>
              <a:t>National Defense Authorization Act for FY2011,  Section 243)</a:t>
            </a:r>
          </a:p>
          <a:p>
            <a:pPr marL="214313" lvl="1" indent="-214313">
              <a:lnSpc>
                <a:spcPts val="1600"/>
              </a:lnSpc>
              <a:buFont typeface="Arial" panose="020B0604020202020204" pitchFamily="34" charset="0"/>
              <a:buChar char="•"/>
            </a:pPr>
            <a:endParaRPr lang="en-US" sz="1400" i="1" dirty="0"/>
          </a:p>
          <a:p>
            <a:pPr marL="214313" lvl="1" indent="-214313">
              <a:lnSpc>
                <a:spcPts val="1600"/>
              </a:lnSpc>
              <a:buFont typeface="Arial" panose="020B0604020202020204" pitchFamily="34" charset="0"/>
              <a:buChar char="•"/>
            </a:pPr>
            <a:r>
              <a:rPr lang="en-US" sz="1400" b="1" dirty="0"/>
              <a:t>Security Specialties – </a:t>
            </a:r>
            <a:r>
              <a:rPr lang="en-US" sz="1400" dirty="0"/>
              <a:t>The Security Specialties include physical security, personnel security and any unique </a:t>
            </a:r>
          </a:p>
          <a:p>
            <a:pPr marL="0" lvl="1">
              <a:lnSpc>
                <a:spcPts val="1600"/>
              </a:lnSpc>
            </a:pPr>
            <a:r>
              <a:rPr lang="en-US" sz="1400" dirty="0"/>
              <a:t>     security associated with certain DoD activities</a:t>
            </a:r>
          </a:p>
        </p:txBody>
      </p:sp>
      <p:sp>
        <p:nvSpPr>
          <p:cNvPr id="5" name="Rounded Rectangle 4"/>
          <p:cNvSpPr/>
          <p:nvPr/>
        </p:nvSpPr>
        <p:spPr>
          <a:xfrm>
            <a:off x="1828634" y="6317673"/>
            <a:ext cx="5505046" cy="446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ACQ160 – Program Protection Planning Awareness Course</a:t>
            </a:r>
          </a:p>
          <a:p>
            <a:r>
              <a:rPr lang="en-US" sz="1400" b="1" dirty="0">
                <a:solidFill>
                  <a:schemeClr val="tx1"/>
                </a:solidFill>
              </a:rPr>
              <a:t>	</a:t>
            </a:r>
            <a:r>
              <a:rPr lang="en-US" sz="1400" b="1" dirty="0">
                <a:solidFill>
                  <a:schemeClr val="tx1"/>
                </a:solidFill>
                <a:hlinkClick r:id="rId2"/>
              </a:rPr>
              <a:t> DAG Chapter 13.14 – Detailed System Security Engineering</a:t>
            </a:r>
            <a:endParaRPr lang="en-US" sz="1400" b="1" dirty="0">
              <a:solidFill>
                <a:schemeClr val="tx1"/>
              </a:solidFill>
            </a:endParaRPr>
          </a:p>
        </p:txBody>
      </p:sp>
      <p:grpSp>
        <p:nvGrpSpPr>
          <p:cNvPr id="8" name="Group 7"/>
          <p:cNvGrpSpPr/>
          <p:nvPr/>
        </p:nvGrpSpPr>
        <p:grpSpPr>
          <a:xfrm>
            <a:off x="8407151" y="6228894"/>
            <a:ext cx="802977" cy="535497"/>
            <a:chOff x="8407151" y="6228894"/>
            <a:chExt cx="802977" cy="535497"/>
          </a:xfrm>
        </p:grpSpPr>
        <p:sp>
          <p:nvSpPr>
            <p:cNvPr id="9" name="Right Arrow 8"/>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grpSp>
        <p:nvGrpSpPr>
          <p:cNvPr id="3" name="Group 2"/>
          <p:cNvGrpSpPr/>
          <p:nvPr/>
        </p:nvGrpSpPr>
        <p:grpSpPr>
          <a:xfrm>
            <a:off x="8495954" y="5605340"/>
            <a:ext cx="522868" cy="555765"/>
            <a:chOff x="8495954" y="5605340"/>
            <a:chExt cx="522868" cy="555765"/>
          </a:xfrm>
        </p:grpSpPr>
        <p:sp>
          <p:nvSpPr>
            <p:cNvPr id="12" name="Right Arrow 11">
              <a:hlinkClick r:id="rId3"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3170413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33" y="80841"/>
            <a:ext cx="8286023" cy="815480"/>
          </a:xfrm>
          <a:prstGeom prst="rect">
            <a:avLst/>
          </a:prstGeom>
          <a:noFill/>
        </p:spPr>
        <p:txBody>
          <a:bodyPr wrap="square" rtlCol="0">
            <a:spAutoFit/>
          </a:bodyPr>
          <a:lstStyle/>
          <a:p>
            <a:pPr algn="ctr">
              <a:lnSpc>
                <a:spcPts val="2800"/>
              </a:lnSpc>
            </a:pPr>
            <a:r>
              <a:rPr lang="en-US" sz="2800" b="1" dirty="0"/>
              <a:t>Approach to Integrating Systems Security Engineering (SSE) Requirements</a:t>
            </a:r>
          </a:p>
        </p:txBody>
      </p:sp>
      <p:sp>
        <p:nvSpPr>
          <p:cNvPr id="6" name="TextBox 5"/>
          <p:cNvSpPr txBox="1"/>
          <p:nvPr/>
        </p:nvSpPr>
        <p:spPr>
          <a:xfrm>
            <a:off x="139467" y="1023521"/>
            <a:ext cx="8851434" cy="4337085"/>
          </a:xfrm>
          <a:prstGeom prst="rect">
            <a:avLst/>
          </a:prstGeom>
          <a:noFill/>
        </p:spPr>
        <p:txBody>
          <a:bodyPr wrap="square" rtlCol="0">
            <a:spAutoFit/>
          </a:bodyPr>
          <a:lstStyle/>
          <a:p>
            <a:pPr>
              <a:lnSpc>
                <a:spcPts val="1500"/>
              </a:lnSpc>
            </a:pPr>
            <a:r>
              <a:rPr lang="en-US" dirty="0"/>
              <a:t>SSE is a discipline which may be assigned to a Systems Engineer (SE) or a system security engineer (an SE trained in security engineering)</a:t>
            </a:r>
          </a:p>
          <a:p>
            <a:pPr>
              <a:lnSpc>
                <a:spcPts val="1500"/>
              </a:lnSpc>
            </a:pPr>
            <a:endParaRPr lang="en-US" dirty="0"/>
          </a:p>
          <a:p>
            <a:pPr>
              <a:lnSpc>
                <a:spcPts val="1500"/>
              </a:lnSpc>
            </a:pPr>
            <a:r>
              <a:rPr lang="en-US" dirty="0"/>
              <a:t>SSE reconciles and trades security engineering specialty requirements to ensure integrated, affordable security with acceptable risk</a:t>
            </a:r>
          </a:p>
          <a:p>
            <a:pPr>
              <a:lnSpc>
                <a:spcPts val="1500"/>
              </a:lnSpc>
            </a:pPr>
            <a:endParaRPr lang="en-US" dirty="0"/>
          </a:p>
          <a:p>
            <a:pPr>
              <a:lnSpc>
                <a:spcPts val="1500"/>
              </a:lnSpc>
            </a:pPr>
            <a:r>
              <a:rPr lang="en-US" dirty="0"/>
              <a:t>The SSE and SE responsibility is to get the selected set of security requirements incorporated into the system requirements document and the statement of work used for an RFP and contract.  </a:t>
            </a:r>
          </a:p>
          <a:p>
            <a:pPr>
              <a:lnSpc>
                <a:spcPts val="1500"/>
              </a:lnSpc>
            </a:pPr>
            <a:endParaRPr lang="en-US" dirty="0"/>
          </a:p>
          <a:p>
            <a:pPr>
              <a:lnSpc>
                <a:spcPts val="1500"/>
              </a:lnSpc>
            </a:pPr>
            <a:r>
              <a:rPr lang="en-US" dirty="0"/>
              <a:t>The security requirements are of three types:</a:t>
            </a:r>
          </a:p>
          <a:p>
            <a:pPr marL="471488" lvl="1" indent="-128588">
              <a:lnSpc>
                <a:spcPts val="1500"/>
              </a:lnSpc>
              <a:buFont typeface="Arial" panose="020B0604020202020204" pitchFamily="34" charset="0"/>
              <a:buChar char="•"/>
            </a:pPr>
            <a:endParaRPr lang="en-US" dirty="0"/>
          </a:p>
          <a:p>
            <a:pPr marL="471488" lvl="1" indent="-128588">
              <a:lnSpc>
                <a:spcPts val="1500"/>
              </a:lnSpc>
              <a:buFont typeface="Arial" panose="020B0604020202020204" pitchFamily="34" charset="0"/>
              <a:buChar char="•"/>
            </a:pPr>
            <a:r>
              <a:rPr lang="en-US" dirty="0"/>
              <a:t>Protection measures that say what the system does are system security requirements included in the System Requirements Document (SRD) and referenced by the PPP and the TEMP</a:t>
            </a:r>
          </a:p>
          <a:p>
            <a:pPr marL="557213" lvl="1" indent="-214313">
              <a:lnSpc>
                <a:spcPts val="1500"/>
              </a:lnSpc>
              <a:buFont typeface="Arial" panose="020B0604020202020204" pitchFamily="34" charset="0"/>
              <a:buChar char="•"/>
            </a:pPr>
            <a:endParaRPr lang="en-US" dirty="0"/>
          </a:p>
          <a:p>
            <a:pPr marL="471488" lvl="1" indent="-128588">
              <a:lnSpc>
                <a:spcPts val="1500"/>
              </a:lnSpc>
              <a:buFont typeface="Arial" panose="020B0604020202020204" pitchFamily="34" charset="0"/>
              <a:buChar char="•"/>
            </a:pPr>
            <a:r>
              <a:rPr lang="en-US" dirty="0"/>
              <a:t>Protection measures that specify how the contractor will develop the system are included in the Statement of Work (SOW) and referenced by the PPP</a:t>
            </a:r>
          </a:p>
          <a:p>
            <a:pPr marL="128588" indent="-128588">
              <a:lnSpc>
                <a:spcPts val="1500"/>
              </a:lnSpc>
              <a:buFont typeface="Arial" panose="020B0604020202020204" pitchFamily="34" charset="0"/>
              <a:buChar char="•"/>
            </a:pPr>
            <a:endParaRPr lang="en-US" dirty="0"/>
          </a:p>
          <a:p>
            <a:pPr marL="471488" lvl="1" indent="-128588">
              <a:lnSpc>
                <a:spcPts val="1500"/>
              </a:lnSpc>
              <a:buFont typeface="Arial" panose="020B0604020202020204" pitchFamily="34" charset="0"/>
              <a:buChar char="•"/>
            </a:pPr>
            <a:r>
              <a:rPr lang="en-US" dirty="0"/>
              <a:t>Program Protection analysis activities necessary to continue to assess program and system security across the acquisition lifecycle are added to the integrated master plan, the SOW and referenced by the SEP and  PPP</a:t>
            </a:r>
          </a:p>
        </p:txBody>
      </p:sp>
      <p:sp>
        <p:nvSpPr>
          <p:cNvPr id="8" name="Rounded Rectangle 7"/>
          <p:cNvSpPr/>
          <p:nvPr/>
        </p:nvSpPr>
        <p:spPr>
          <a:xfrm>
            <a:off x="1837866" y="6317673"/>
            <a:ext cx="5505046" cy="446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ACQ160 – Program Protection Planning Awareness Course</a:t>
            </a:r>
          </a:p>
          <a:p>
            <a:r>
              <a:rPr lang="en-US" sz="1400" b="1" dirty="0">
                <a:solidFill>
                  <a:schemeClr val="tx1"/>
                </a:solidFill>
              </a:rPr>
              <a:t>	</a:t>
            </a:r>
            <a:r>
              <a:rPr lang="en-US" sz="1400" b="1" dirty="0">
                <a:solidFill>
                  <a:schemeClr val="tx1"/>
                </a:solidFill>
                <a:hlinkClick r:id="rId2"/>
              </a:rPr>
              <a:t> DAG Chapter 13.14 – Detailed System Security Engineering</a:t>
            </a:r>
            <a:endParaRPr lang="en-US" sz="1400" b="1" dirty="0">
              <a:solidFill>
                <a:schemeClr val="tx1"/>
              </a:solidFill>
            </a:endParaRPr>
          </a:p>
        </p:txBody>
      </p:sp>
      <p:grpSp>
        <p:nvGrpSpPr>
          <p:cNvPr id="7" name="Group 6"/>
          <p:cNvGrpSpPr/>
          <p:nvPr/>
        </p:nvGrpSpPr>
        <p:grpSpPr>
          <a:xfrm>
            <a:off x="8407151" y="6228894"/>
            <a:ext cx="802977" cy="535497"/>
            <a:chOff x="8407151" y="6228894"/>
            <a:chExt cx="802977" cy="535497"/>
          </a:xfrm>
        </p:grpSpPr>
        <p:sp>
          <p:nvSpPr>
            <p:cNvPr id="9" name="Right Arrow 8"/>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grpSp>
        <p:nvGrpSpPr>
          <p:cNvPr id="3" name="Group 2"/>
          <p:cNvGrpSpPr/>
          <p:nvPr/>
        </p:nvGrpSpPr>
        <p:grpSpPr>
          <a:xfrm>
            <a:off x="8495954" y="5605340"/>
            <a:ext cx="522868" cy="555765"/>
            <a:chOff x="8495954" y="5605340"/>
            <a:chExt cx="522868" cy="555765"/>
          </a:xfrm>
        </p:grpSpPr>
        <p:sp>
          <p:nvSpPr>
            <p:cNvPr id="12" name="Right Arrow 11">
              <a:hlinkClick r:id="rId3"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756281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539" y="-522"/>
            <a:ext cx="6885996" cy="523220"/>
          </a:xfrm>
          <a:prstGeom prst="rect">
            <a:avLst/>
          </a:prstGeom>
          <a:noFill/>
        </p:spPr>
        <p:txBody>
          <a:bodyPr wrap="square" rtlCol="0">
            <a:spAutoFit/>
          </a:bodyPr>
          <a:lstStyle/>
          <a:p>
            <a:pPr algn="ctr"/>
            <a:r>
              <a:rPr lang="en-US" sz="2800" b="1" dirty="0"/>
              <a:t>Interrelationship of the SEP, PPP and TEMP</a:t>
            </a:r>
          </a:p>
        </p:txBody>
      </p:sp>
      <p:sp>
        <p:nvSpPr>
          <p:cNvPr id="6" name="TextBox 5"/>
          <p:cNvSpPr txBox="1"/>
          <p:nvPr/>
        </p:nvSpPr>
        <p:spPr>
          <a:xfrm>
            <a:off x="216016" y="627202"/>
            <a:ext cx="8743426" cy="4943020"/>
          </a:xfrm>
          <a:prstGeom prst="rect">
            <a:avLst/>
          </a:prstGeom>
          <a:noFill/>
        </p:spPr>
        <p:txBody>
          <a:bodyPr wrap="square" rtlCol="0">
            <a:spAutoFit/>
          </a:bodyPr>
          <a:lstStyle/>
          <a:p>
            <a:pPr>
              <a:lnSpc>
                <a:spcPts val="1800"/>
              </a:lnSpc>
            </a:pPr>
            <a:r>
              <a:rPr lang="en-US" dirty="0"/>
              <a:t>System Engineering Plan (SEP):</a:t>
            </a:r>
          </a:p>
          <a:p>
            <a:pPr marL="557213" lvl="1" indent="-214313">
              <a:lnSpc>
                <a:spcPts val="1800"/>
              </a:lnSpc>
              <a:buFont typeface="Arial" panose="020B0604020202020204" pitchFamily="34" charset="0"/>
              <a:buChar char="•"/>
            </a:pPr>
            <a:r>
              <a:rPr lang="en-US" dirty="0"/>
              <a:t>Defines the SE organizational responsibilities for program protection planning</a:t>
            </a:r>
          </a:p>
          <a:p>
            <a:pPr marL="557213" lvl="1" indent="-214313">
              <a:lnSpc>
                <a:spcPts val="1800"/>
              </a:lnSpc>
              <a:buFont typeface="Arial" panose="020B0604020202020204" pitchFamily="34" charset="0"/>
              <a:buChar char="•"/>
            </a:pPr>
            <a:r>
              <a:rPr lang="en-US" dirty="0"/>
              <a:t>Calls for program protection updates as entrance criteria for all SE technical reviews</a:t>
            </a:r>
          </a:p>
          <a:p>
            <a:pPr marL="557213" lvl="1" indent="-214313">
              <a:lnSpc>
                <a:spcPts val="1800"/>
              </a:lnSpc>
              <a:buFont typeface="Arial" panose="020B0604020202020204" pitchFamily="34" charset="0"/>
              <a:buChar char="•"/>
            </a:pPr>
            <a:r>
              <a:rPr lang="en-US" dirty="0"/>
              <a:t>Provides a schedule of PMO SE activities</a:t>
            </a:r>
          </a:p>
          <a:p>
            <a:pPr marL="214313" indent="-214313">
              <a:lnSpc>
                <a:spcPts val="1800"/>
              </a:lnSpc>
              <a:buFont typeface="Arial" panose="020B0604020202020204" pitchFamily="34" charset="0"/>
              <a:buChar char="•"/>
            </a:pPr>
            <a:endParaRPr lang="en-US" dirty="0"/>
          </a:p>
          <a:p>
            <a:pPr>
              <a:lnSpc>
                <a:spcPts val="1800"/>
              </a:lnSpc>
            </a:pPr>
            <a:r>
              <a:rPr lang="en-US" dirty="0"/>
              <a:t>Program Protection Plan (PPP): </a:t>
            </a:r>
          </a:p>
          <a:p>
            <a:pPr marL="557213" lvl="1" indent="-214313">
              <a:lnSpc>
                <a:spcPts val="1800"/>
              </a:lnSpc>
              <a:buFont typeface="Arial" panose="020B0604020202020204" pitchFamily="34" charset="0"/>
              <a:buChar char="•"/>
            </a:pPr>
            <a:r>
              <a:rPr lang="en-US" dirty="0"/>
              <a:t>Summarizes the planned PMO’s security protection activities for protecting the system during design and development</a:t>
            </a:r>
          </a:p>
          <a:p>
            <a:pPr marL="557213" lvl="1" indent="-214313">
              <a:lnSpc>
                <a:spcPts val="1800"/>
              </a:lnSpc>
              <a:buFont typeface="Arial" panose="020B0604020202020204" pitchFamily="34" charset="0"/>
              <a:buChar char="•"/>
            </a:pPr>
            <a:r>
              <a:rPr lang="en-US" dirty="0"/>
              <a:t>Contains the results of the PPP analysis identifying the key elements of the program which require protection</a:t>
            </a:r>
          </a:p>
          <a:p>
            <a:pPr marL="557213" lvl="1" indent="-214313">
              <a:lnSpc>
                <a:spcPts val="1800"/>
              </a:lnSpc>
              <a:buFont typeface="Arial" panose="020B0604020202020204" pitchFamily="34" charset="0"/>
              <a:buChar char="•"/>
            </a:pPr>
            <a:r>
              <a:rPr lang="en-US" dirty="0"/>
              <a:t>Summarizes the System Requirements Document (SRD) and Statement of Work (SOW) system security requirements and the resulting protection measures</a:t>
            </a:r>
          </a:p>
          <a:p>
            <a:pPr marL="557213" lvl="1" indent="-214313">
              <a:lnSpc>
                <a:spcPts val="1800"/>
              </a:lnSpc>
              <a:buFont typeface="Arial" panose="020B0604020202020204" pitchFamily="34" charset="0"/>
              <a:buChar char="•"/>
            </a:pPr>
            <a:endParaRPr lang="en-US" dirty="0"/>
          </a:p>
          <a:p>
            <a:pPr>
              <a:lnSpc>
                <a:spcPts val="1800"/>
              </a:lnSpc>
            </a:pPr>
            <a:r>
              <a:rPr lang="en-US" dirty="0"/>
              <a:t>Test and Evaluation Master Plan (TEMP):</a:t>
            </a:r>
          </a:p>
          <a:p>
            <a:pPr marL="557213" lvl="1" indent="-214313">
              <a:lnSpc>
                <a:spcPts val="1800"/>
              </a:lnSpc>
              <a:buFont typeface="Arial" panose="020B0604020202020204" pitchFamily="34" charset="0"/>
              <a:buChar char="•"/>
            </a:pPr>
            <a:r>
              <a:rPr lang="en-US" dirty="0"/>
              <a:t>Contains verification and validation plan of the system security requirements</a:t>
            </a:r>
          </a:p>
          <a:p>
            <a:pPr marL="557213" lvl="1" indent="-214313">
              <a:lnSpc>
                <a:spcPts val="1800"/>
              </a:lnSpc>
              <a:buFont typeface="Arial" panose="020B0604020202020204" pitchFamily="34" charset="0"/>
              <a:buChar char="•"/>
            </a:pPr>
            <a:r>
              <a:rPr lang="en-US" dirty="0"/>
              <a:t>Contains a schedule of testing and test events</a:t>
            </a:r>
          </a:p>
          <a:p>
            <a:pPr marL="557213" lvl="1" indent="-214313">
              <a:lnSpc>
                <a:spcPts val="1800"/>
              </a:lnSpc>
              <a:buFont typeface="Arial" panose="020B0604020202020204" pitchFamily="34" charset="0"/>
              <a:buChar char="•"/>
            </a:pPr>
            <a:endParaRPr lang="en-US" dirty="0"/>
          </a:p>
          <a:p>
            <a:pPr>
              <a:lnSpc>
                <a:spcPts val="1800"/>
              </a:lnSpc>
            </a:pPr>
            <a:r>
              <a:rPr lang="en-US" dirty="0"/>
              <a:t>Collectively, the SEP, PPP, and TEMP work together to result in systems that perform as required, with the necessary program protection measures in place. They contribute to attaining and verifying the attainment of the system security and other requirements contained in the SRD and SOW.</a:t>
            </a:r>
          </a:p>
        </p:txBody>
      </p:sp>
      <p:sp>
        <p:nvSpPr>
          <p:cNvPr id="5" name="Rounded Rectangle 4"/>
          <p:cNvSpPr/>
          <p:nvPr/>
        </p:nvSpPr>
        <p:spPr>
          <a:xfrm>
            <a:off x="1847107" y="6317673"/>
            <a:ext cx="5505046" cy="446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Sources:  	ACQ160 – Program Protection Planning Awareness Course</a:t>
            </a:r>
          </a:p>
          <a:p>
            <a:r>
              <a:rPr lang="en-US" sz="1400" b="1" dirty="0">
                <a:solidFill>
                  <a:schemeClr val="tx1"/>
                </a:solidFill>
              </a:rPr>
              <a:t>	</a:t>
            </a:r>
            <a:r>
              <a:rPr lang="en-US" sz="1400" b="1" dirty="0">
                <a:solidFill>
                  <a:schemeClr val="tx1"/>
                </a:solidFill>
                <a:hlinkClick r:id="rId2"/>
              </a:rPr>
              <a:t> DAG Chapter 13.14 – Detailed System Security Engineering</a:t>
            </a:r>
            <a:endParaRPr lang="en-US" sz="1400" b="1" dirty="0">
              <a:solidFill>
                <a:schemeClr val="tx1"/>
              </a:solidFill>
            </a:endParaRPr>
          </a:p>
        </p:txBody>
      </p:sp>
      <p:grpSp>
        <p:nvGrpSpPr>
          <p:cNvPr id="11" name="Group 10"/>
          <p:cNvGrpSpPr/>
          <p:nvPr/>
        </p:nvGrpSpPr>
        <p:grpSpPr>
          <a:xfrm>
            <a:off x="7911050" y="6284346"/>
            <a:ext cx="1114279" cy="537293"/>
            <a:chOff x="7911044" y="6191983"/>
            <a:chExt cx="1114279" cy="537293"/>
          </a:xfrm>
        </p:grpSpPr>
        <p:sp>
          <p:nvSpPr>
            <p:cNvPr id="12" name="Right Arrow 11">
              <a:hlinkClick r:id="rId3" action="ppaction://hlinksldjump"/>
            </p:cNvPr>
            <p:cNvSpPr/>
            <p:nvPr/>
          </p:nvSpPr>
          <p:spPr>
            <a:xfrm rot="10800000">
              <a:off x="8191156"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p:cNvPr>
            <p:cNvSpPr txBox="1"/>
            <p:nvPr/>
          </p:nvSpPr>
          <p:spPr>
            <a:xfrm>
              <a:off x="7911044" y="6191983"/>
              <a:ext cx="1114279" cy="307777"/>
            </a:xfrm>
            <a:prstGeom prst="rect">
              <a:avLst/>
            </a:prstGeom>
            <a:noFill/>
          </p:spPr>
          <p:txBody>
            <a:bodyPr wrap="none" rtlCol="0">
              <a:spAutoFit/>
            </a:bodyPr>
            <a:lstStyle/>
            <a:p>
              <a:r>
                <a:rPr lang="en-US" sz="1400" b="1" dirty="0"/>
                <a:t>Back to Map</a:t>
              </a:r>
            </a:p>
          </p:txBody>
        </p:sp>
      </p:grpSp>
      <p:grpSp>
        <p:nvGrpSpPr>
          <p:cNvPr id="3" name="Group 2"/>
          <p:cNvGrpSpPr/>
          <p:nvPr/>
        </p:nvGrpSpPr>
        <p:grpSpPr>
          <a:xfrm>
            <a:off x="7749420" y="5660889"/>
            <a:ext cx="1467261" cy="601945"/>
            <a:chOff x="7749420" y="5660889"/>
            <a:chExt cx="1467261" cy="601945"/>
          </a:xfrm>
        </p:grpSpPr>
        <p:sp>
          <p:nvSpPr>
            <p:cNvPr id="15" name="Right Arrow 14">
              <a:hlinkClick r:id="rId4" action="ppaction://hlinksldjump"/>
            </p:cNvPr>
            <p:cNvSpPr/>
            <p:nvPr/>
          </p:nvSpPr>
          <p:spPr>
            <a:xfrm rot="10800000">
              <a:off x="8177314" y="5996504"/>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4" action="ppaction://hlinksldjump"/>
            </p:cNvPr>
            <p:cNvSpPr txBox="1"/>
            <p:nvPr/>
          </p:nvSpPr>
          <p:spPr>
            <a:xfrm>
              <a:off x="7749420" y="5660889"/>
              <a:ext cx="1467261" cy="369332"/>
            </a:xfrm>
            <a:prstGeom prst="rect">
              <a:avLst/>
            </a:prstGeom>
            <a:noFill/>
          </p:spPr>
          <p:txBody>
            <a:bodyPr wrap="none" rtlCol="0">
              <a:spAutoFit/>
            </a:bodyPr>
            <a:lstStyle/>
            <a:p>
              <a:r>
                <a:rPr lang="en-US" sz="1400" b="1" dirty="0"/>
                <a:t>Back to Previous</a:t>
              </a:r>
              <a:r>
                <a:rPr lang="en-US" dirty="0"/>
                <a:t> </a:t>
              </a:r>
            </a:p>
          </p:txBody>
        </p:sp>
      </p:grpSp>
    </p:spTree>
    <p:extLst>
      <p:ext uri="{BB962C8B-B14F-4D97-AF65-F5344CB8AC3E}">
        <p14:creationId xmlns:p14="http://schemas.microsoft.com/office/powerpoint/2010/main" val="130011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5478423"/>
          </a:xfrm>
          <a:prstGeom prst="rect">
            <a:avLst/>
          </a:prstGeom>
          <a:noFill/>
        </p:spPr>
        <p:txBody>
          <a:bodyPr wrap="square" rtlCol="0">
            <a:spAutoFit/>
          </a:bodyPr>
          <a:lstStyle/>
          <a:p>
            <a:pPr>
              <a:lnSpc>
                <a:spcPts val="2000"/>
              </a:lnSpc>
            </a:pPr>
            <a:r>
              <a:rPr lang="en-US" b="1" dirty="0">
                <a:solidFill>
                  <a:srgbClr val="0033CC"/>
                </a:solidFill>
              </a:rPr>
              <a:t>Material Solution Analysis (MSA) Phase (Continued):</a:t>
            </a:r>
          </a:p>
          <a:p>
            <a:pPr>
              <a:lnSpc>
                <a:spcPts val="2000"/>
              </a:lnSpc>
            </a:pPr>
            <a:endParaRPr lang="en-US" sz="1600" b="1" dirty="0">
              <a:solidFill>
                <a:srgbClr val="0033CC"/>
              </a:solidFill>
            </a:endParaRPr>
          </a:p>
          <a:p>
            <a:pPr marL="233363" indent="-233363">
              <a:lnSpc>
                <a:spcPts val="2000"/>
              </a:lnSpc>
              <a:buFont typeface="Arial" panose="020B0604020202020204" pitchFamily="34" charset="0"/>
              <a:buChar char="•"/>
            </a:pPr>
            <a:r>
              <a:rPr lang="en-US" dirty="0"/>
              <a:t>Support the formulation of Cybersecurity performance and affordability parameters and the identification of security-relevant critical intelligence parameters for the draft CDD</a:t>
            </a:r>
          </a:p>
          <a:p>
            <a:pPr marL="233363" indent="-233363">
              <a:lnSpc>
                <a:spcPts val="2000"/>
              </a:lnSpc>
              <a:buFont typeface="Arial" panose="020B0604020202020204" pitchFamily="34" charset="0"/>
              <a:buChar char="•"/>
            </a:pPr>
            <a:endParaRPr lang="en-US" dirty="0"/>
          </a:p>
          <a:p>
            <a:pPr marL="233363" indent="-233363">
              <a:lnSpc>
                <a:spcPts val="2000"/>
              </a:lnSpc>
              <a:buFont typeface="Arial" panose="020B0604020202020204" pitchFamily="34" charset="0"/>
              <a:buChar char="•"/>
            </a:pPr>
            <a:r>
              <a:rPr lang="en-US" dirty="0"/>
              <a:t>Update and integrate all Cybersecurity related aspects of the program protection planning, to include but not limited to information security, OPSEC and life cycle support</a:t>
            </a:r>
          </a:p>
          <a:p>
            <a:pPr marL="233363" indent="-233363">
              <a:lnSpc>
                <a:spcPts val="2000"/>
              </a:lnSpc>
              <a:buFont typeface="Arial" panose="020B0604020202020204" pitchFamily="34" charset="0"/>
              <a:buChar char="•"/>
            </a:pPr>
            <a:endParaRPr lang="en-US" dirty="0"/>
          </a:p>
          <a:p>
            <a:pPr marL="233363" indent="-233363">
              <a:lnSpc>
                <a:spcPts val="2000"/>
              </a:lnSpc>
              <a:buFont typeface="Arial" panose="020B0604020202020204" pitchFamily="34" charset="0"/>
              <a:buChar char="•"/>
            </a:pPr>
            <a:r>
              <a:rPr lang="en-US" dirty="0"/>
              <a:t>Update and integrate all Cybersecurity related aspects of the program protection planning, to include but not limited to information security, OPSEC and life cycle support</a:t>
            </a:r>
          </a:p>
          <a:p>
            <a:pPr marL="285750" indent="-285750">
              <a:lnSpc>
                <a:spcPts val="2000"/>
              </a:lnSpc>
              <a:buFont typeface="Arial" panose="020B0604020202020204" pitchFamily="34" charset="0"/>
              <a:buChar char="•"/>
            </a:pPr>
            <a:endParaRPr lang="en-US" dirty="0"/>
          </a:p>
          <a:p>
            <a:pPr marL="231775" indent="-231775">
              <a:lnSpc>
                <a:spcPts val="2000"/>
              </a:lnSpc>
              <a:buFont typeface="Arial" panose="020B0604020202020204" pitchFamily="34" charset="0"/>
              <a:buChar char="•"/>
            </a:pPr>
            <a:r>
              <a:rPr lang="en-US" dirty="0"/>
              <a:t>Develop a Cybersecurity T&amp;E methodology based on derived system requirements and draft system performance specifications. Compile and analyze the system security requirements.   Ensure the key system elements and interfaces identified through  </a:t>
            </a:r>
          </a:p>
          <a:p>
            <a:pPr marL="231775" indent="-231775">
              <a:lnSpc>
                <a:spcPts val="2000"/>
              </a:lnSpc>
            </a:pPr>
            <a:r>
              <a:rPr lang="en-US" dirty="0"/>
              <a:t>     criticality and vulnerability analysis are tested during T&amp;E.  Document T&amp;E planning in the</a:t>
            </a:r>
          </a:p>
          <a:p>
            <a:pPr marL="231775" indent="-231775">
              <a:lnSpc>
                <a:spcPts val="2000"/>
              </a:lnSpc>
            </a:pPr>
            <a:r>
              <a:rPr lang="en-US" dirty="0"/>
              <a:t>     TEMP. Identify the Cybersecurity T&amp;E resources, (e.g., cyber ranges) for each T&amp;E activity</a:t>
            </a:r>
          </a:p>
          <a:p>
            <a:pPr marL="231775" indent="-231775">
              <a:lnSpc>
                <a:spcPts val="2000"/>
              </a:lnSpc>
            </a:pPr>
            <a:endParaRPr lang="en-US" b="1" dirty="0"/>
          </a:p>
          <a:p>
            <a:pPr marL="231775" indent="-231775">
              <a:lnSpc>
                <a:spcPts val="2000"/>
              </a:lnSpc>
              <a:buFont typeface="Arial" panose="020B0604020202020204" pitchFamily="34" charset="0"/>
              <a:buChar char="•"/>
            </a:pPr>
            <a:r>
              <a:rPr lang="en-US" dirty="0"/>
              <a:t>For programs requiring a DoD IT Authorization to Operate, in accordance with </a:t>
            </a:r>
            <a:r>
              <a:rPr lang="en-US" dirty="0" err="1"/>
              <a:t>DoDIs</a:t>
            </a:r>
            <a:r>
              <a:rPr lang="en-US" dirty="0"/>
              <a:t> 8500.01 and 8510.01 in accordance with applicable DoD Component issuances,</a:t>
            </a:r>
          </a:p>
          <a:p>
            <a:pPr marL="231775" indent="-231775">
              <a:lnSpc>
                <a:spcPts val="2000"/>
              </a:lnSpc>
            </a:pPr>
            <a:r>
              <a:rPr lang="en-US" dirty="0"/>
              <a:t>     coordinate authorization planning in accordance with DoD Component </a:t>
            </a:r>
          </a:p>
          <a:p>
            <a:pPr marL="231775" indent="-231775">
              <a:lnSpc>
                <a:spcPts val="2000"/>
              </a:lnSpc>
            </a:pPr>
            <a:r>
              <a:rPr lang="en-US" dirty="0"/>
              <a:t>     implementation and governance procedures</a:t>
            </a:r>
            <a:endParaRPr lang="en-US"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4" name="Rectangle 13"/>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15" name="TextBox 14"/>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1741824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7B1D7C-0027-44CF-BACA-7A87B146E774}" type="slidenum">
              <a:rPr lang="en-US" smtClean="0">
                <a:solidFill>
                  <a:prstClr val="black">
                    <a:tint val="75000"/>
                  </a:prstClr>
                </a:solidFill>
              </a:rPr>
              <a:pPr/>
              <a:t>60</a:t>
            </a:fld>
            <a:endParaRPr lang="en-US">
              <a:solidFill>
                <a:prstClr val="black">
                  <a:tint val="75000"/>
                </a:prstClr>
              </a:solidFill>
            </a:endParaRPr>
          </a:p>
        </p:txBody>
      </p:sp>
      <p:sp>
        <p:nvSpPr>
          <p:cNvPr id="4" name="TextBox 3"/>
          <p:cNvSpPr txBox="1"/>
          <p:nvPr/>
        </p:nvSpPr>
        <p:spPr>
          <a:xfrm>
            <a:off x="1159288" y="1982641"/>
            <a:ext cx="6824125" cy="3970318"/>
          </a:xfrm>
          <a:prstGeom prst="rect">
            <a:avLst/>
          </a:prstGeom>
          <a:solidFill>
            <a:srgbClr val="D8FFA4"/>
          </a:solidFill>
          <a:ln>
            <a:solidFill>
              <a:schemeClr val="tx1"/>
            </a:solidFill>
          </a:ln>
        </p:spPr>
        <p:txBody>
          <a:bodyPr wrap="square" rtlCol="0">
            <a:spAutoFit/>
          </a:bodyPr>
          <a:lstStyle/>
          <a:p>
            <a:r>
              <a:rPr lang="en-US" sz="1400" b="1" dirty="0"/>
              <a:t>RMF Step 1, </a:t>
            </a:r>
            <a:r>
              <a:rPr lang="en-US" sz="1400" b="1" dirty="0">
                <a:solidFill>
                  <a:srgbClr val="0000FF"/>
                </a:solidFill>
              </a:rPr>
              <a:t>Categorize The System</a:t>
            </a:r>
            <a:endParaRPr lang="en-US" sz="1400" dirty="0"/>
          </a:p>
          <a:p>
            <a:r>
              <a:rPr lang="en-US" sz="1400" dirty="0"/>
              <a:t>The Mission Owner, Information Owner, and the Program Manager (PM), with support from the AO, categorizes the Information System (IS) or Platform Information Technology (PIT) systems in accordance with CNSSI 1253. Categorization is performed using three security objectives  (Confidentiality, Integrity, and Availability) with an impact value (low, moderate, or high)  assigned for each of the security objectives.  The system categorization is reflected in the ICD, Draft CDD, CDD, CPD (or equivalent documents), the Cybersecurity Strategy, and the TEMP,  typically before Milestone (MS) B.   To avoid over protecting or under protecting portions of the system, distinctly categorize the  information types and subsystems/domains.</a:t>
            </a:r>
          </a:p>
          <a:p>
            <a:endParaRPr lang="en-US" sz="1400" dirty="0"/>
          </a:p>
          <a:p>
            <a:r>
              <a:rPr lang="en-US" sz="1400" dirty="0"/>
              <a:t>Key Activities in </a:t>
            </a:r>
            <a:r>
              <a:rPr lang="en-US" sz="1400" b="1" dirty="0"/>
              <a:t>RMF Step 1, </a:t>
            </a:r>
            <a:r>
              <a:rPr lang="en-US" sz="1400" b="1" dirty="0">
                <a:solidFill>
                  <a:srgbClr val="0000FF"/>
                </a:solidFill>
              </a:rPr>
              <a:t>Categorize The System </a:t>
            </a:r>
            <a:r>
              <a:rPr lang="en-US" sz="1400" dirty="0">
                <a:solidFill>
                  <a:srgbClr val="262F13"/>
                </a:solidFill>
              </a:rPr>
              <a:t>include:</a:t>
            </a:r>
          </a:p>
          <a:p>
            <a:r>
              <a:rPr lang="en-US" sz="1400" dirty="0"/>
              <a:t>(1) Categorize the system in accordance with CNSSI 1253.</a:t>
            </a:r>
          </a:p>
          <a:p>
            <a:r>
              <a:rPr lang="en-US" sz="1400" dirty="0"/>
              <a:t>(2) Describe the system (including system boundary) and document the description </a:t>
            </a:r>
          </a:p>
          <a:p>
            <a:r>
              <a:rPr lang="en-US" sz="1400" dirty="0"/>
              <a:t>      in the security plan.</a:t>
            </a:r>
          </a:p>
          <a:p>
            <a:r>
              <a:rPr lang="en-US" sz="1400" dirty="0"/>
              <a:t>(3) Register the system with the DoD Component Cybersecurity Program. See DoD </a:t>
            </a:r>
          </a:p>
          <a:p>
            <a:r>
              <a:rPr lang="en-US" sz="1400" dirty="0"/>
              <a:t>      Component implementing policy for detailed procedures for system registration.</a:t>
            </a:r>
          </a:p>
          <a:p>
            <a:r>
              <a:rPr lang="en-US" sz="1400" dirty="0"/>
              <a:t>(4) Assign qualified personnel to RMF roles.</a:t>
            </a:r>
            <a:endParaRPr lang="en-US" sz="1400" dirty="0">
              <a:solidFill>
                <a:srgbClr val="262F13"/>
              </a:solidFill>
            </a:endParaRPr>
          </a:p>
        </p:txBody>
      </p:sp>
      <p:sp>
        <p:nvSpPr>
          <p:cNvPr id="6" name="TextBox 5"/>
          <p:cNvSpPr txBox="1"/>
          <p:nvPr/>
        </p:nvSpPr>
        <p:spPr>
          <a:xfrm>
            <a:off x="3553879" y="530494"/>
            <a:ext cx="2038030" cy="658828"/>
          </a:xfrm>
          <a:prstGeom prst="rect">
            <a:avLst/>
          </a:prstGeom>
          <a:solidFill>
            <a:srgbClr val="FFFFD8"/>
          </a:solidFill>
          <a:ln w="28575">
            <a:solidFill>
              <a:srgbClr val="EEECE1">
                <a:lumMod val="75000"/>
              </a:srgbClr>
            </a:solidFill>
          </a:ln>
          <a:scene3d>
            <a:camera prst="orthographicFront"/>
            <a:lightRig rig="threePt" dir="t"/>
          </a:scene3d>
          <a:sp3d>
            <a:bevelT/>
          </a:sp3d>
        </p:spPr>
        <p:txBody>
          <a:bodyPr wrap="square" lIns="0" rIns="0" rtlCol="0" anchor="ctr" anchorCtr="1">
            <a:noAutofit/>
          </a:bodyPr>
          <a:lstStyle/>
          <a:p>
            <a:pPr algn="ctr" eaLnBrk="0" fontAlgn="base" hangingPunct="0">
              <a:spcBef>
                <a:spcPct val="0"/>
              </a:spcBef>
              <a:spcAft>
                <a:spcPct val="0"/>
              </a:spcAft>
              <a:defRPr/>
            </a:pPr>
            <a:r>
              <a:rPr lang="en-US" sz="1600" b="1" kern="0" dirty="0">
                <a:solidFill>
                  <a:srgbClr val="FF0000"/>
                </a:solidFill>
                <a:latin typeface="Trebuchet MS" panose="020B0603020202020204" pitchFamily="34" charset="0"/>
                <a:ea typeface="Verdana" pitchFamily="34" charset="0"/>
                <a:cs typeface="Verdana" pitchFamily="34" charset="0"/>
              </a:rPr>
              <a:t>1  </a:t>
            </a:r>
            <a:r>
              <a:rPr lang="en-US" sz="1600" b="1" kern="0" dirty="0">
                <a:latin typeface="Trebuchet MS" panose="020B0603020202020204" pitchFamily="34" charset="0"/>
                <a:ea typeface="Verdana" pitchFamily="34" charset="0"/>
                <a:cs typeface="Verdana" pitchFamily="34" charset="0"/>
              </a:rPr>
              <a:t>CATEGORIZE</a:t>
            </a:r>
          </a:p>
          <a:p>
            <a:pPr algn="ctr" eaLnBrk="0" fontAlgn="base" hangingPunct="0">
              <a:spcBef>
                <a:spcPct val="0"/>
              </a:spcBef>
              <a:spcAft>
                <a:spcPct val="0"/>
              </a:spcAft>
              <a:defRPr/>
            </a:pPr>
            <a:r>
              <a:rPr lang="en-US" sz="1600" b="1" kern="0" dirty="0">
                <a:solidFill>
                  <a:srgbClr val="FF0000"/>
                </a:solidFill>
                <a:latin typeface="Trebuchet MS" panose="020B0603020202020204" pitchFamily="34" charset="0"/>
                <a:ea typeface="Verdana" pitchFamily="34" charset="0"/>
                <a:cs typeface="Verdana" pitchFamily="34" charset="0"/>
              </a:rPr>
              <a:t> </a:t>
            </a:r>
            <a:r>
              <a:rPr lang="en-US" sz="1600" b="1" kern="0" dirty="0">
                <a:solidFill>
                  <a:prstClr val="black"/>
                </a:solidFill>
                <a:latin typeface="Trebuchet MS" panose="020B0603020202020204" pitchFamily="34" charset="0"/>
                <a:ea typeface="Verdana" pitchFamily="34" charset="0"/>
                <a:cs typeface="Verdana" pitchFamily="34" charset="0"/>
              </a:rPr>
              <a:t>System</a:t>
            </a:r>
          </a:p>
        </p:txBody>
      </p:sp>
      <p:sp>
        <p:nvSpPr>
          <p:cNvPr id="2" name="Rounded Rectangle 1"/>
          <p:cNvSpPr/>
          <p:nvPr/>
        </p:nvSpPr>
        <p:spPr>
          <a:xfrm>
            <a:off x="8194089" y="6347537"/>
            <a:ext cx="284108" cy="452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495953" y="6173511"/>
            <a:ext cx="674681" cy="555765"/>
            <a:chOff x="8495953" y="6173511"/>
            <a:chExt cx="674681" cy="555765"/>
          </a:xfrm>
        </p:grpSpPr>
        <p:sp>
          <p:nvSpPr>
            <p:cNvPr id="10" name="Right Arrow 9">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
        <p:nvSpPr>
          <p:cNvPr id="5" name="TextBox 4"/>
          <p:cNvSpPr txBox="1"/>
          <p:nvPr/>
        </p:nvSpPr>
        <p:spPr>
          <a:xfrm>
            <a:off x="3367268" y="6551996"/>
            <a:ext cx="2421497" cy="276999"/>
          </a:xfrm>
          <a:prstGeom prst="rect">
            <a:avLst/>
          </a:prstGeom>
          <a:noFill/>
        </p:spPr>
        <p:txBody>
          <a:bodyPr wrap="none" rtlCol="0">
            <a:spAutoFit/>
          </a:bodyPr>
          <a:lstStyle/>
          <a:p>
            <a:r>
              <a:rPr lang="en-US" sz="1200" b="1" dirty="0"/>
              <a:t>ISA 220 – RMF Practitioners Course</a:t>
            </a:r>
          </a:p>
        </p:txBody>
      </p:sp>
    </p:spTree>
    <p:extLst>
      <p:ext uri="{BB962C8B-B14F-4D97-AF65-F5344CB8AC3E}">
        <p14:creationId xmlns:p14="http://schemas.microsoft.com/office/powerpoint/2010/main" val="299290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7B1D7C-0027-44CF-BACA-7A87B146E774}" type="slidenum">
              <a:rPr lang="en-US" smtClean="0">
                <a:solidFill>
                  <a:prstClr val="black">
                    <a:tint val="75000"/>
                  </a:prstClr>
                </a:solidFill>
              </a:rPr>
              <a:pPr/>
              <a:t>61</a:t>
            </a:fld>
            <a:endParaRPr lang="en-US">
              <a:solidFill>
                <a:prstClr val="black">
                  <a:tint val="75000"/>
                </a:prstClr>
              </a:solidFill>
            </a:endParaRPr>
          </a:p>
        </p:txBody>
      </p:sp>
      <p:sp>
        <p:nvSpPr>
          <p:cNvPr id="4" name="TextBox 3">
            <a:hlinkClick r:id="rId3" action="ppaction://hlinksldjump"/>
          </p:cNvPr>
          <p:cNvSpPr txBox="1"/>
          <p:nvPr/>
        </p:nvSpPr>
        <p:spPr>
          <a:xfrm>
            <a:off x="1284033" y="1943978"/>
            <a:ext cx="6585089" cy="3970318"/>
          </a:xfrm>
          <a:prstGeom prst="rect">
            <a:avLst/>
          </a:prstGeom>
          <a:solidFill>
            <a:srgbClr val="D8FFA4"/>
          </a:solidFill>
          <a:ln>
            <a:solidFill>
              <a:schemeClr val="tx1"/>
            </a:solidFill>
          </a:ln>
        </p:spPr>
        <p:txBody>
          <a:bodyPr wrap="square" rtlCol="0">
            <a:spAutoFit/>
          </a:bodyPr>
          <a:lstStyle/>
          <a:p>
            <a:r>
              <a:rPr lang="en-US" sz="1400" b="1" dirty="0"/>
              <a:t>RMF Step 2, </a:t>
            </a:r>
            <a:r>
              <a:rPr lang="en-US" sz="1400" b="1" dirty="0">
                <a:solidFill>
                  <a:srgbClr val="0000FF"/>
                </a:solidFill>
              </a:rPr>
              <a:t>Select Security Controls</a:t>
            </a:r>
            <a:endParaRPr lang="en-US" sz="1400" dirty="0"/>
          </a:p>
          <a:p>
            <a:r>
              <a:rPr lang="en-US" sz="1400" dirty="0"/>
              <a:t>The AO, in coordination with the PM, the Chief Developmental Tester, the Chief </a:t>
            </a:r>
          </a:p>
          <a:p>
            <a:r>
              <a:rPr lang="en-US" sz="1400" dirty="0"/>
              <a:t>Information Officer (CIO), and Systems Security Engineer, will assist in </a:t>
            </a:r>
          </a:p>
          <a:p>
            <a:r>
              <a:rPr lang="en-US" sz="1400" dirty="0"/>
              <a:t>defining, tailoring, and supplementing the control baseline. To ensure that the  </a:t>
            </a:r>
          </a:p>
          <a:p>
            <a:r>
              <a:rPr lang="en-US" sz="1400" dirty="0"/>
              <a:t>security requirements associated with security controls are included in applicable</a:t>
            </a:r>
          </a:p>
          <a:p>
            <a:r>
              <a:rPr lang="en-US" sz="1400" dirty="0"/>
              <a:t>contracts, the technical controls are mapped to technical requirements  in system requirements documents and specifications. Test planning should include consideration of security requirements and assessment of the effectiveness of risk mitigations applied during design to reduce vulnerabilities against cyber threats. The RMF Knowledge  Service (KS) provides tools for selecting controls, such as the Security Controls Explorer which supports viewing controls and implementation guidance. </a:t>
            </a:r>
          </a:p>
          <a:p>
            <a:endParaRPr lang="en-US" sz="1400" dirty="0"/>
          </a:p>
          <a:p>
            <a:r>
              <a:rPr lang="en-US" sz="1400" dirty="0"/>
              <a:t>Key Activities in </a:t>
            </a:r>
            <a:r>
              <a:rPr lang="en-US" sz="1400" b="1" dirty="0"/>
              <a:t>RMF Step 2, </a:t>
            </a:r>
            <a:r>
              <a:rPr lang="en-US" sz="1400" b="1" dirty="0">
                <a:solidFill>
                  <a:srgbClr val="0000FF"/>
                </a:solidFill>
              </a:rPr>
              <a:t>Select Security Controls </a:t>
            </a:r>
            <a:r>
              <a:rPr lang="en-US" sz="1400" dirty="0">
                <a:solidFill>
                  <a:srgbClr val="262F13"/>
                </a:solidFill>
              </a:rPr>
              <a:t>include:</a:t>
            </a:r>
          </a:p>
          <a:p>
            <a:r>
              <a:rPr lang="en-US" sz="1400" dirty="0"/>
              <a:t>(1) Common Control Identification.</a:t>
            </a:r>
          </a:p>
          <a:p>
            <a:r>
              <a:rPr lang="en-US" sz="1400" dirty="0"/>
              <a:t>(2) Security Control Baseline and Overlay Selection.</a:t>
            </a:r>
          </a:p>
          <a:p>
            <a:r>
              <a:rPr lang="en-US" sz="1400" dirty="0"/>
              <a:t>(3) Develop system-level Continuous Monitoring Strategy.</a:t>
            </a:r>
          </a:p>
          <a:p>
            <a:r>
              <a:rPr lang="en-US" sz="1400" dirty="0"/>
              <a:t>(4) Security Plan and System-Level Continuous Monitoring Strategy Review and </a:t>
            </a:r>
          </a:p>
          <a:p>
            <a:r>
              <a:rPr lang="en-US" sz="1400" dirty="0"/>
              <a:t>      Approval.</a:t>
            </a:r>
          </a:p>
        </p:txBody>
      </p:sp>
      <p:sp>
        <p:nvSpPr>
          <p:cNvPr id="84" name="TextBox 83"/>
          <p:cNvSpPr txBox="1"/>
          <p:nvPr/>
        </p:nvSpPr>
        <p:spPr>
          <a:xfrm>
            <a:off x="3108709" y="623664"/>
            <a:ext cx="2940400" cy="436894"/>
          </a:xfrm>
          <a:prstGeom prst="rect">
            <a:avLst/>
          </a:prstGeom>
          <a:gradFill flip="none" rotWithShape="1">
            <a:gsLst>
              <a:gs pos="0">
                <a:srgbClr val="FFF2D1"/>
              </a:gs>
              <a:gs pos="100000">
                <a:srgbClr val="C8ECFF"/>
              </a:gs>
            </a:gsLst>
            <a:lin ang="0" scaled="1"/>
            <a:tileRect/>
          </a:gradFill>
          <a:ln w="28575">
            <a:solidFill>
              <a:srgbClr val="EEECE1">
                <a:lumMod val="75000"/>
              </a:srgbClr>
            </a:solidFill>
          </a:ln>
          <a:scene3d>
            <a:camera prst="orthographicFront"/>
            <a:lightRig rig="threePt" dir="t"/>
          </a:scene3d>
          <a:sp3d>
            <a:bevelT/>
          </a:sp3d>
        </p:spPr>
        <p:txBody>
          <a:bodyPr wrap="square" rtlCol="0" anchor="ctr" anchorCtr="1">
            <a:noAutofit/>
          </a:bodyPr>
          <a:lstStyle>
            <a:defPPr>
              <a:defRPr lang="en-US"/>
            </a:defPPr>
            <a:lvl1pPr marR="0" lvl="0" indent="0" algn="ctr" eaLnBrk="0" fontAlgn="base" hangingPunct="0">
              <a:lnSpc>
                <a:spcPts val="1000"/>
              </a:lnSpc>
              <a:spcBef>
                <a:spcPct val="0"/>
              </a:spcBef>
              <a:spcAft>
                <a:spcPct val="0"/>
              </a:spcAft>
              <a:buClrTx/>
              <a:buSzTx/>
              <a:buFontTx/>
              <a:buNone/>
              <a:tabLst/>
              <a:defRPr kumimoji="0" sz="1050" b="1" i="0" u="none" strike="noStrike" kern="0" cap="none" spc="0" normalizeH="0" baseline="0">
                <a:ln>
                  <a:noFill/>
                </a:ln>
                <a:solidFill>
                  <a:srgbClr val="FF0000"/>
                </a:solidFill>
                <a:effectLst/>
                <a:uLnTx/>
                <a:uFillTx/>
                <a:latin typeface="Trebuchet MS" panose="020B0603020202020204" pitchFamily="34" charset="0"/>
                <a:ea typeface="Verdana" pitchFamily="34" charset="0"/>
                <a:cs typeface="Verdana" pitchFamily="34" charset="0"/>
              </a:defRPr>
            </a:lvl1pPr>
          </a:lstStyle>
          <a:p>
            <a:r>
              <a:rPr lang="en-US" sz="1600" dirty="0"/>
              <a:t>2  </a:t>
            </a:r>
            <a:r>
              <a:rPr lang="en-US" sz="1600" dirty="0">
                <a:solidFill>
                  <a:schemeClr val="tx1"/>
                </a:solidFill>
              </a:rPr>
              <a:t>SELECT Security Controls</a:t>
            </a:r>
          </a:p>
        </p:txBody>
      </p:sp>
      <p:sp>
        <p:nvSpPr>
          <p:cNvPr id="7" name="Rounded Rectangle 6"/>
          <p:cNvSpPr/>
          <p:nvPr/>
        </p:nvSpPr>
        <p:spPr>
          <a:xfrm>
            <a:off x="8194089" y="6347537"/>
            <a:ext cx="284108" cy="452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495953" y="6173511"/>
            <a:ext cx="674681" cy="555765"/>
            <a:chOff x="8495953" y="6173511"/>
            <a:chExt cx="674681" cy="555765"/>
          </a:xfrm>
        </p:grpSpPr>
        <p:sp>
          <p:nvSpPr>
            <p:cNvPr id="9" name="Right Arrow 8">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
        <p:nvSpPr>
          <p:cNvPr id="11" name="TextBox 10"/>
          <p:cNvSpPr txBox="1"/>
          <p:nvPr/>
        </p:nvSpPr>
        <p:spPr>
          <a:xfrm>
            <a:off x="3367268" y="6551996"/>
            <a:ext cx="2421497" cy="276999"/>
          </a:xfrm>
          <a:prstGeom prst="rect">
            <a:avLst/>
          </a:prstGeom>
          <a:noFill/>
        </p:spPr>
        <p:txBody>
          <a:bodyPr wrap="none" rtlCol="0">
            <a:spAutoFit/>
          </a:bodyPr>
          <a:lstStyle/>
          <a:p>
            <a:r>
              <a:rPr lang="en-US" sz="1200" b="1" dirty="0"/>
              <a:t>ISA 220 – RMF Practitioners Course</a:t>
            </a:r>
          </a:p>
        </p:txBody>
      </p:sp>
    </p:spTree>
    <p:extLst>
      <p:ext uri="{BB962C8B-B14F-4D97-AF65-F5344CB8AC3E}">
        <p14:creationId xmlns:p14="http://schemas.microsoft.com/office/powerpoint/2010/main" val="50064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7B1D7C-0027-44CF-BACA-7A87B146E774}" type="slidenum">
              <a:rPr lang="en-US" smtClean="0">
                <a:solidFill>
                  <a:prstClr val="black">
                    <a:tint val="75000"/>
                  </a:prstClr>
                </a:solidFill>
              </a:rPr>
              <a:pPr/>
              <a:t>62</a:t>
            </a:fld>
            <a:endParaRPr lang="en-US">
              <a:solidFill>
                <a:prstClr val="black">
                  <a:tint val="75000"/>
                </a:prstClr>
              </a:solidFill>
            </a:endParaRPr>
          </a:p>
        </p:txBody>
      </p:sp>
      <p:sp>
        <p:nvSpPr>
          <p:cNvPr id="4" name="TextBox 3">
            <a:hlinkClick r:id="rId3" action="ppaction://hlinksldjump"/>
          </p:cNvPr>
          <p:cNvSpPr txBox="1"/>
          <p:nvPr/>
        </p:nvSpPr>
        <p:spPr>
          <a:xfrm>
            <a:off x="1322774" y="2236558"/>
            <a:ext cx="6480699" cy="2893100"/>
          </a:xfrm>
          <a:prstGeom prst="rect">
            <a:avLst/>
          </a:prstGeom>
          <a:solidFill>
            <a:srgbClr val="D8FFA4"/>
          </a:solidFill>
          <a:ln>
            <a:solidFill>
              <a:schemeClr val="tx1"/>
            </a:solidFill>
          </a:ln>
        </p:spPr>
        <p:txBody>
          <a:bodyPr wrap="square" rtlCol="0">
            <a:spAutoFit/>
          </a:bodyPr>
          <a:lstStyle/>
          <a:p>
            <a:r>
              <a:rPr lang="en-US" sz="1400" b="1" dirty="0"/>
              <a:t>RMF Step 3, </a:t>
            </a:r>
            <a:r>
              <a:rPr lang="en-US" sz="1400" b="1" dirty="0">
                <a:solidFill>
                  <a:srgbClr val="0000FF"/>
                </a:solidFill>
              </a:rPr>
              <a:t>Implement Security Controls</a:t>
            </a:r>
            <a:endParaRPr lang="en-US" sz="1400" dirty="0"/>
          </a:p>
          <a:p>
            <a:r>
              <a:rPr lang="en-US" sz="1400" dirty="0"/>
              <a:t>The Program Manager (PM) is primarily responsible for ensuring  that security controls are implemented. The PM documents security control implementation in the Security Plan. The program’s Systems Security Engineer will collaborate with the PM to appropriately implement controls and the Chief Developmental Tester will ensure that appropriate test planning is performed for assessment of the security requirements related to security controls and to verify effective protection of attack surfaces. </a:t>
            </a:r>
          </a:p>
          <a:p>
            <a:endParaRPr lang="en-US" sz="1400" dirty="0"/>
          </a:p>
          <a:p>
            <a:r>
              <a:rPr lang="en-US" sz="1400" dirty="0"/>
              <a:t>Key activities in </a:t>
            </a:r>
            <a:r>
              <a:rPr lang="en-US" sz="1400" b="1" dirty="0"/>
              <a:t>RMF Step 3, </a:t>
            </a:r>
            <a:r>
              <a:rPr lang="en-US" sz="1400" b="1" dirty="0">
                <a:solidFill>
                  <a:srgbClr val="0000FF"/>
                </a:solidFill>
              </a:rPr>
              <a:t>Implement Security Controls </a:t>
            </a:r>
            <a:r>
              <a:rPr lang="en-US" sz="1400" dirty="0">
                <a:solidFill>
                  <a:srgbClr val="262F13"/>
                </a:solidFill>
              </a:rPr>
              <a:t>include:</a:t>
            </a:r>
          </a:p>
          <a:p>
            <a:pPr marL="228600" indent="-228600">
              <a:buAutoNum type="arabicParenBoth"/>
            </a:pPr>
            <a:r>
              <a:rPr lang="en-US" sz="1400" dirty="0"/>
              <a:t>Implement the security controls specified in the security plan in accordance with DoD implementation guidance found on the RMF KS.</a:t>
            </a:r>
          </a:p>
          <a:p>
            <a:pPr marL="228600" indent="-228600">
              <a:buAutoNum type="arabicParenBoth" startAt="2"/>
            </a:pPr>
            <a:r>
              <a:rPr lang="en-US" sz="1400" dirty="0"/>
              <a:t>Document the security control implementation</a:t>
            </a:r>
            <a:r>
              <a:rPr lang="en-US" sz="1400" dirty="0">
                <a:solidFill>
                  <a:srgbClr val="FF0000"/>
                </a:solidFill>
              </a:rPr>
              <a:t>,</a:t>
            </a:r>
            <a:r>
              <a:rPr lang="en-US" sz="1400" dirty="0"/>
              <a:t> in accordance with DoD </a:t>
            </a:r>
          </a:p>
          <a:p>
            <a:r>
              <a:rPr lang="en-US" sz="1400" dirty="0"/>
              <a:t>      implementation guidance found on the RMF KS, in the security plan.</a:t>
            </a:r>
            <a:endParaRPr lang="en-US" sz="1400" b="1" dirty="0"/>
          </a:p>
        </p:txBody>
      </p:sp>
      <p:sp>
        <p:nvSpPr>
          <p:cNvPr id="7" name="TextBox 6"/>
          <p:cNvSpPr txBox="1"/>
          <p:nvPr/>
        </p:nvSpPr>
        <p:spPr>
          <a:xfrm>
            <a:off x="2887673" y="851508"/>
            <a:ext cx="3354866" cy="338554"/>
          </a:xfrm>
          <a:prstGeom prst="rect">
            <a:avLst/>
          </a:prstGeom>
          <a:gradFill>
            <a:gsLst>
              <a:gs pos="0">
                <a:srgbClr val="FFE8D1"/>
              </a:gs>
              <a:gs pos="100000">
                <a:srgbClr val="CCECFF"/>
              </a:gs>
            </a:gsLst>
            <a:lin ang="9600000" scaled="0"/>
          </a:gradFill>
          <a:ln w="38100">
            <a:solidFill>
              <a:srgbClr val="EEECE1">
                <a:lumMod val="75000"/>
              </a:srgbClr>
            </a:solidFill>
          </a:ln>
          <a:scene3d>
            <a:camera prst="orthographicFront"/>
            <a:lightRig rig="threePt" dir="t"/>
          </a:scene3d>
          <a:sp3d>
            <a:bevelT/>
          </a:sp3d>
        </p:spPr>
        <p:txBody>
          <a:bodyPr wrap="square" rtlCol="0">
            <a:spAutoFit/>
          </a:bodyPr>
          <a:lstStyle/>
          <a:p>
            <a:pPr algn="ctr" eaLnBrk="0" fontAlgn="base" hangingPunct="0">
              <a:spcBef>
                <a:spcPct val="0"/>
              </a:spcBef>
              <a:spcAft>
                <a:spcPct val="0"/>
              </a:spcAft>
              <a:defRPr/>
            </a:pPr>
            <a:r>
              <a:rPr lang="en-US" sz="1600" b="1" kern="0" dirty="0">
                <a:solidFill>
                  <a:srgbClr val="FF0000"/>
                </a:solidFill>
                <a:latin typeface="Trebuchet MS" panose="020B0603020202020204" pitchFamily="34" charset="0"/>
                <a:ea typeface="Verdana" pitchFamily="34" charset="0"/>
                <a:cs typeface="Verdana" pitchFamily="34" charset="0"/>
              </a:rPr>
              <a:t>3  </a:t>
            </a:r>
            <a:r>
              <a:rPr lang="en-US" sz="1600" b="1" kern="0" dirty="0">
                <a:latin typeface="Trebuchet MS" panose="020B0603020202020204" pitchFamily="34" charset="0"/>
                <a:ea typeface="Verdana" pitchFamily="34" charset="0"/>
                <a:cs typeface="Verdana" pitchFamily="34" charset="0"/>
              </a:rPr>
              <a:t>IMPLEMENT</a:t>
            </a:r>
            <a:r>
              <a:rPr lang="en-US" sz="1600" b="1" kern="0" dirty="0">
                <a:solidFill>
                  <a:srgbClr val="FF0000"/>
                </a:solidFill>
                <a:latin typeface="Trebuchet MS" panose="020B0603020202020204" pitchFamily="34" charset="0"/>
                <a:ea typeface="Verdana" pitchFamily="34" charset="0"/>
                <a:cs typeface="Verdana" pitchFamily="34" charset="0"/>
              </a:rPr>
              <a:t> </a:t>
            </a:r>
            <a:r>
              <a:rPr lang="en-US" sz="1600" b="1" kern="0" dirty="0">
                <a:solidFill>
                  <a:prstClr val="black"/>
                </a:solidFill>
                <a:latin typeface="Trebuchet MS" panose="020B0603020202020204" pitchFamily="34" charset="0"/>
                <a:ea typeface="Verdana" pitchFamily="34" charset="0"/>
                <a:cs typeface="Verdana" pitchFamily="34" charset="0"/>
              </a:rPr>
              <a:t>Security Controls</a:t>
            </a:r>
          </a:p>
        </p:txBody>
      </p:sp>
      <p:sp>
        <p:nvSpPr>
          <p:cNvPr id="8" name="Rounded Rectangle 7"/>
          <p:cNvSpPr/>
          <p:nvPr/>
        </p:nvSpPr>
        <p:spPr>
          <a:xfrm>
            <a:off x="8194089" y="6347537"/>
            <a:ext cx="284108" cy="452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495953" y="6173511"/>
            <a:ext cx="674681" cy="555765"/>
            <a:chOff x="8495953" y="6173511"/>
            <a:chExt cx="674681" cy="555765"/>
          </a:xfrm>
        </p:grpSpPr>
        <p:sp>
          <p:nvSpPr>
            <p:cNvPr id="10" name="Right Arrow 9">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
        <p:nvSpPr>
          <p:cNvPr id="12" name="TextBox 11"/>
          <p:cNvSpPr txBox="1"/>
          <p:nvPr/>
        </p:nvSpPr>
        <p:spPr>
          <a:xfrm>
            <a:off x="3367268" y="6551996"/>
            <a:ext cx="2421497" cy="276999"/>
          </a:xfrm>
          <a:prstGeom prst="rect">
            <a:avLst/>
          </a:prstGeom>
          <a:noFill/>
        </p:spPr>
        <p:txBody>
          <a:bodyPr wrap="none" rtlCol="0">
            <a:spAutoFit/>
          </a:bodyPr>
          <a:lstStyle/>
          <a:p>
            <a:r>
              <a:rPr lang="en-US" sz="1200" b="1" dirty="0"/>
              <a:t>ISA 220 – RMF Practitioners Course</a:t>
            </a:r>
          </a:p>
        </p:txBody>
      </p:sp>
    </p:spTree>
    <p:extLst>
      <p:ext uri="{BB962C8B-B14F-4D97-AF65-F5344CB8AC3E}">
        <p14:creationId xmlns:p14="http://schemas.microsoft.com/office/powerpoint/2010/main" val="344876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7B1D7C-0027-44CF-BACA-7A87B146E774}" type="slidenum">
              <a:rPr lang="en-US" smtClean="0">
                <a:solidFill>
                  <a:prstClr val="black">
                    <a:tint val="75000"/>
                  </a:prstClr>
                </a:solidFill>
              </a:rPr>
              <a:pPr/>
              <a:t>63</a:t>
            </a:fld>
            <a:endParaRPr lang="en-US">
              <a:solidFill>
                <a:prstClr val="black">
                  <a:tint val="75000"/>
                </a:prstClr>
              </a:solidFill>
            </a:endParaRPr>
          </a:p>
        </p:txBody>
      </p:sp>
      <p:pic>
        <p:nvPicPr>
          <p:cNvPr id="5" name="Picture 4">
            <a:hlinkClick r:id="rId3" action="ppaction://hlinksldjump"/>
          </p:cNvPr>
          <p:cNvPicPr>
            <a:picLocks noChangeAspect="1"/>
          </p:cNvPicPr>
          <p:nvPr/>
        </p:nvPicPr>
        <p:blipFill>
          <a:blip r:embed="rId4"/>
          <a:stretch>
            <a:fillRect/>
          </a:stretch>
        </p:blipFill>
        <p:spPr>
          <a:xfrm>
            <a:off x="263769" y="928674"/>
            <a:ext cx="9144018" cy="4983490"/>
          </a:xfrm>
          <a:prstGeom prst="rect">
            <a:avLst/>
          </a:prstGeom>
        </p:spPr>
      </p:pic>
      <p:sp>
        <p:nvSpPr>
          <p:cNvPr id="4" name="TextBox 3"/>
          <p:cNvSpPr txBox="1"/>
          <p:nvPr/>
        </p:nvSpPr>
        <p:spPr>
          <a:xfrm>
            <a:off x="1261538" y="1430810"/>
            <a:ext cx="6607573" cy="5047536"/>
          </a:xfrm>
          <a:prstGeom prst="rect">
            <a:avLst/>
          </a:prstGeom>
          <a:solidFill>
            <a:srgbClr val="D8FFA4"/>
          </a:solidFill>
          <a:ln>
            <a:solidFill>
              <a:schemeClr val="tx1"/>
            </a:solidFill>
          </a:ln>
        </p:spPr>
        <p:txBody>
          <a:bodyPr wrap="square" rtlCol="0">
            <a:spAutoFit/>
          </a:bodyPr>
          <a:lstStyle/>
          <a:p>
            <a:r>
              <a:rPr lang="en-US" sz="1400" b="1" dirty="0"/>
              <a:t>RMF Step 4, </a:t>
            </a:r>
            <a:r>
              <a:rPr lang="en-US" sz="1400" b="1" dirty="0">
                <a:solidFill>
                  <a:srgbClr val="0000FF"/>
                </a:solidFill>
              </a:rPr>
              <a:t>Assess The Controls</a:t>
            </a:r>
            <a:endParaRPr lang="en-US" sz="1400" dirty="0"/>
          </a:p>
          <a:p>
            <a:r>
              <a:rPr lang="en-US" sz="1400" dirty="0"/>
              <a:t>The Security Control</a:t>
            </a:r>
            <a:r>
              <a:rPr lang="en-US" sz="1400" strike="sngStrike" dirty="0"/>
              <a:t>s</a:t>
            </a:r>
            <a:r>
              <a:rPr lang="en-US" sz="1400" dirty="0"/>
              <a:t> Assessor (SCA) is primarily responsible for assessing the security </a:t>
            </a:r>
          </a:p>
          <a:p>
            <a:r>
              <a:rPr lang="en-US" sz="1400" dirty="0"/>
              <a:t>controls using appropriate procedures to determine the extent to which the controls </a:t>
            </a:r>
          </a:p>
          <a:p>
            <a:r>
              <a:rPr lang="en-US" sz="1400" dirty="0"/>
              <a:t>are implemented correctly, operating as intended, and producing the desired outcome</a:t>
            </a:r>
          </a:p>
          <a:p>
            <a:r>
              <a:rPr lang="en-US" sz="1400" dirty="0"/>
              <a:t>with respect to meeting the security requirements of the system. The SCA prepares a</a:t>
            </a:r>
          </a:p>
          <a:p>
            <a:r>
              <a:rPr lang="en-US" sz="1400" dirty="0"/>
              <a:t>Security Assessment Plan, assesses the implementation of the security controls </a:t>
            </a:r>
          </a:p>
          <a:p>
            <a:r>
              <a:rPr lang="en-US" sz="1400" dirty="0"/>
              <a:t>in the system, assigns vulnerability severity values for non-compliant controls, </a:t>
            </a:r>
          </a:p>
          <a:p>
            <a:r>
              <a:rPr lang="en-US" sz="1400" dirty="0"/>
              <a:t>determines risk level for security controls, aggregates risk for the system, and prepares</a:t>
            </a:r>
          </a:p>
          <a:p>
            <a:r>
              <a:rPr lang="en-US" sz="1400" dirty="0"/>
              <a:t>a Security Assessment Report (SAR). The Chief Developmental Tester should ensure </a:t>
            </a:r>
          </a:p>
          <a:p>
            <a:r>
              <a:rPr lang="en-US" sz="1400" dirty="0"/>
              <a:t>security control assessment activities are coordinated with certification efforts, DT&amp;E, </a:t>
            </a:r>
          </a:p>
          <a:p>
            <a:r>
              <a:rPr lang="en-US" sz="1400" dirty="0"/>
              <a:t>and OT&amp;E.  The Chief Developmental Tester should also ensure the coordination of </a:t>
            </a:r>
          </a:p>
          <a:p>
            <a:r>
              <a:rPr lang="en-US" sz="1400" dirty="0"/>
              <a:t>activities is documented in the Security Assessment Plan and the TEMP.</a:t>
            </a:r>
          </a:p>
          <a:p>
            <a:endParaRPr lang="en-US" sz="1400" dirty="0"/>
          </a:p>
          <a:p>
            <a:r>
              <a:rPr lang="en-US" sz="1400" dirty="0"/>
              <a:t>Key Activities in </a:t>
            </a:r>
            <a:r>
              <a:rPr lang="en-US" sz="1400" b="1" dirty="0"/>
              <a:t>RMF Step 4, </a:t>
            </a:r>
            <a:r>
              <a:rPr lang="en-US" sz="1400" b="1" dirty="0">
                <a:solidFill>
                  <a:srgbClr val="0000FF"/>
                </a:solidFill>
              </a:rPr>
              <a:t>Assess The Controls:</a:t>
            </a:r>
            <a:r>
              <a:rPr lang="en-US" sz="1400" b="1" dirty="0"/>
              <a:t> </a:t>
            </a:r>
          </a:p>
          <a:p>
            <a:r>
              <a:rPr lang="en-US" sz="1400" dirty="0"/>
              <a:t>(1) Develop, review, and approve a plan to assess the security controls.</a:t>
            </a:r>
          </a:p>
          <a:p>
            <a:r>
              <a:rPr lang="en-US" sz="1400" dirty="0"/>
              <a:t>(2) Assess the security controls IAW the Security Assessment Plan and DoD assessment procedures.</a:t>
            </a:r>
          </a:p>
          <a:p>
            <a:r>
              <a:rPr lang="en-US" sz="1400" dirty="0"/>
              <a:t>(3) Prepare the SAR (and Risk Assessment Report (RAR) if risk assessment is not in the SAR)), documenting the risks, issues, findings, and recommendations from the security control assessment.</a:t>
            </a:r>
          </a:p>
          <a:p>
            <a:r>
              <a:rPr lang="en-US" sz="1400" dirty="0"/>
              <a:t>(4) Conduct remediation actions on non-compliant security controls based on the findings and recommendations of the SAR and reassess remediated control(s), as appropriate.</a:t>
            </a:r>
          </a:p>
        </p:txBody>
      </p:sp>
      <p:sp>
        <p:nvSpPr>
          <p:cNvPr id="6" name="TextBox 5"/>
          <p:cNvSpPr txBox="1"/>
          <p:nvPr/>
        </p:nvSpPr>
        <p:spPr>
          <a:xfrm>
            <a:off x="2985050" y="851508"/>
            <a:ext cx="3169564" cy="338554"/>
          </a:xfrm>
          <a:prstGeom prst="rect">
            <a:avLst/>
          </a:prstGeom>
          <a:solidFill>
            <a:srgbClr val="FFE8D1"/>
          </a:solidFill>
          <a:ln w="38100">
            <a:solidFill>
              <a:srgbClr val="EEECE1">
                <a:lumMod val="75000"/>
              </a:srgbClr>
            </a:solidFill>
          </a:ln>
          <a:scene3d>
            <a:camera prst="orthographicFront"/>
            <a:lightRig rig="threePt" dir="t"/>
          </a:scene3d>
          <a:sp3d>
            <a:bevelT/>
          </a:sp3d>
        </p:spPr>
        <p:txBody>
          <a:bodyPr wrap="square" rtlCol="0">
            <a:spAutoFit/>
          </a:bodyPr>
          <a:lstStyle/>
          <a:p>
            <a:pPr algn="ctr" eaLnBrk="0" fontAlgn="base" hangingPunct="0">
              <a:spcBef>
                <a:spcPct val="0"/>
              </a:spcBef>
              <a:spcAft>
                <a:spcPct val="0"/>
              </a:spcAft>
              <a:defRPr/>
            </a:pPr>
            <a:r>
              <a:rPr lang="en-US" sz="1600" b="1" kern="0" dirty="0">
                <a:solidFill>
                  <a:srgbClr val="FF0000"/>
                </a:solidFill>
                <a:latin typeface="Trebuchet MS" panose="020B0603020202020204" pitchFamily="34" charset="0"/>
                <a:ea typeface="Verdana" pitchFamily="34" charset="0"/>
                <a:cs typeface="Verdana" pitchFamily="34" charset="0"/>
              </a:rPr>
              <a:t>4  </a:t>
            </a:r>
            <a:r>
              <a:rPr lang="en-US" sz="1600" b="1" kern="0" dirty="0">
                <a:latin typeface="Trebuchet MS" panose="020B0603020202020204" pitchFamily="34" charset="0"/>
                <a:ea typeface="Verdana" pitchFamily="34" charset="0"/>
                <a:cs typeface="Verdana" pitchFamily="34" charset="0"/>
              </a:rPr>
              <a:t>ASSESS </a:t>
            </a:r>
            <a:r>
              <a:rPr lang="en-US" sz="1600" b="1" kern="0" dirty="0">
                <a:solidFill>
                  <a:prstClr val="black"/>
                </a:solidFill>
                <a:latin typeface="Trebuchet MS" panose="020B0603020202020204" pitchFamily="34" charset="0"/>
                <a:ea typeface="Verdana" pitchFamily="34" charset="0"/>
                <a:cs typeface="Verdana" pitchFamily="34" charset="0"/>
              </a:rPr>
              <a:t>Security Controls</a:t>
            </a:r>
          </a:p>
        </p:txBody>
      </p:sp>
      <p:sp>
        <p:nvSpPr>
          <p:cNvPr id="8" name="Rounded Rectangle 7"/>
          <p:cNvSpPr/>
          <p:nvPr/>
        </p:nvSpPr>
        <p:spPr>
          <a:xfrm>
            <a:off x="8194089" y="6347537"/>
            <a:ext cx="284108" cy="452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495953" y="6173511"/>
            <a:ext cx="674681" cy="555765"/>
            <a:chOff x="8495953" y="6173511"/>
            <a:chExt cx="674681" cy="555765"/>
          </a:xfrm>
        </p:grpSpPr>
        <p:sp>
          <p:nvSpPr>
            <p:cNvPr id="10" name="Right Arrow 9">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
        <p:nvSpPr>
          <p:cNvPr id="12" name="TextBox 11"/>
          <p:cNvSpPr txBox="1"/>
          <p:nvPr/>
        </p:nvSpPr>
        <p:spPr>
          <a:xfrm>
            <a:off x="3367268" y="6551996"/>
            <a:ext cx="2421497" cy="276999"/>
          </a:xfrm>
          <a:prstGeom prst="rect">
            <a:avLst/>
          </a:prstGeom>
          <a:noFill/>
        </p:spPr>
        <p:txBody>
          <a:bodyPr wrap="none" rtlCol="0">
            <a:spAutoFit/>
          </a:bodyPr>
          <a:lstStyle/>
          <a:p>
            <a:r>
              <a:rPr lang="en-US" sz="1200" b="1" dirty="0"/>
              <a:t>ISA 220 – RMF Practitioners Course</a:t>
            </a:r>
          </a:p>
        </p:txBody>
      </p:sp>
    </p:spTree>
    <p:extLst>
      <p:ext uri="{BB962C8B-B14F-4D97-AF65-F5344CB8AC3E}">
        <p14:creationId xmlns:p14="http://schemas.microsoft.com/office/powerpoint/2010/main" val="30485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7B1D7C-0027-44CF-BACA-7A87B146E774}" type="slidenum">
              <a:rPr lang="en-US" smtClean="0">
                <a:solidFill>
                  <a:prstClr val="black">
                    <a:tint val="75000"/>
                  </a:prstClr>
                </a:solidFill>
              </a:rPr>
              <a:pPr/>
              <a:t>64</a:t>
            </a:fld>
            <a:endParaRPr lang="en-US">
              <a:solidFill>
                <a:prstClr val="black">
                  <a:tint val="75000"/>
                </a:prstClr>
              </a:solidFill>
            </a:endParaRPr>
          </a:p>
        </p:txBody>
      </p:sp>
      <p:sp>
        <p:nvSpPr>
          <p:cNvPr id="4" name="TextBox 3">
            <a:hlinkClick r:id="rId3" action="ppaction://hlinksldjump"/>
          </p:cNvPr>
          <p:cNvSpPr txBox="1"/>
          <p:nvPr/>
        </p:nvSpPr>
        <p:spPr>
          <a:xfrm>
            <a:off x="714034" y="1490106"/>
            <a:ext cx="7835325" cy="3754874"/>
          </a:xfrm>
          <a:prstGeom prst="rect">
            <a:avLst/>
          </a:prstGeom>
          <a:solidFill>
            <a:srgbClr val="D8FFA4"/>
          </a:solidFill>
          <a:ln>
            <a:solidFill>
              <a:schemeClr val="tx1"/>
            </a:solidFill>
          </a:ln>
        </p:spPr>
        <p:txBody>
          <a:bodyPr wrap="square" rtlCol="0">
            <a:spAutoFit/>
          </a:bodyPr>
          <a:lstStyle/>
          <a:p>
            <a:r>
              <a:rPr lang="en-US" sz="1400" b="1" dirty="0"/>
              <a:t>RMF Step 5, </a:t>
            </a:r>
            <a:r>
              <a:rPr lang="en-US" sz="1400" b="1" dirty="0">
                <a:solidFill>
                  <a:srgbClr val="0000FF"/>
                </a:solidFill>
              </a:rPr>
              <a:t>Authorize The System</a:t>
            </a:r>
            <a:endParaRPr lang="en-US" sz="1400" dirty="0"/>
          </a:p>
          <a:p>
            <a:r>
              <a:rPr lang="en-US" sz="1400" dirty="0"/>
              <a:t>The AO authorizes information system’s operation based upon a determination of the risk to organizational operations and assets, individuals, other organizations, and the nation resulting from the operation of the information system and the decision that this risk is acceptable. The PM prepares the RMF POA&amp;M based on the findings and recommendations in the SAR, excluding any remediation actions taken. The PM prepares the Security Authorization Package provides it to the AO, who conducts a final risk determination and makes an authorization decision (IATT, ATO, DATO). The Chief Developmental Tester ensures  authorization is integrated into the overall test strategy and is reflected in the TEMP. </a:t>
            </a:r>
          </a:p>
          <a:p>
            <a:endParaRPr lang="en-US" sz="1400" dirty="0"/>
          </a:p>
          <a:p>
            <a:r>
              <a:rPr lang="en-US" sz="1400" dirty="0"/>
              <a:t>Key Activities in </a:t>
            </a:r>
            <a:r>
              <a:rPr lang="en-US" sz="1400" b="1" dirty="0"/>
              <a:t>RMF Step 5, </a:t>
            </a:r>
            <a:r>
              <a:rPr lang="en-US" sz="1400" b="1" dirty="0">
                <a:solidFill>
                  <a:srgbClr val="0000FF"/>
                </a:solidFill>
              </a:rPr>
              <a:t>Authorize The System </a:t>
            </a:r>
            <a:r>
              <a:rPr lang="en-US" sz="1400" dirty="0">
                <a:solidFill>
                  <a:srgbClr val="262F13"/>
                </a:solidFill>
              </a:rPr>
              <a:t>include:</a:t>
            </a:r>
          </a:p>
          <a:p>
            <a:r>
              <a:rPr lang="en-US" sz="1400" dirty="0"/>
              <a:t>(1) Prepare the RMF POA&amp;M based on the vulnerabilities identified during the security control assessment.</a:t>
            </a:r>
          </a:p>
          <a:p>
            <a:r>
              <a:rPr lang="en-US" sz="1400" dirty="0"/>
              <a:t>(2) Assemble the Security Authorization Package and submit the package to the AO for adjudication.</a:t>
            </a:r>
          </a:p>
          <a:p>
            <a:r>
              <a:rPr lang="en-US" sz="1400" dirty="0"/>
              <a:t>(3) AO determines the risk to organizational operations (including mission, functions, image, or reputation), organizational assets, individuals, other organizations, or the nation.</a:t>
            </a:r>
          </a:p>
          <a:p>
            <a:r>
              <a:rPr lang="en-US" sz="1400" dirty="0"/>
              <a:t>(4) AO determines if the risk to organizational operations, organizational assets, individuals, other organizations, or the nation is acceptable (IATT, ATO, DATO).</a:t>
            </a:r>
          </a:p>
        </p:txBody>
      </p:sp>
      <p:sp>
        <p:nvSpPr>
          <p:cNvPr id="6" name="TextBox 5"/>
          <p:cNvSpPr txBox="1"/>
          <p:nvPr/>
        </p:nvSpPr>
        <p:spPr>
          <a:xfrm>
            <a:off x="3695910" y="295408"/>
            <a:ext cx="1764113" cy="830997"/>
          </a:xfrm>
          <a:prstGeom prst="rect">
            <a:avLst/>
          </a:prstGeom>
          <a:gradFill>
            <a:gsLst>
              <a:gs pos="0">
                <a:srgbClr val="FFE8D1"/>
              </a:gs>
              <a:gs pos="100000">
                <a:srgbClr val="C2E49C"/>
              </a:gs>
            </a:gsLst>
            <a:lin ang="0" scaled="0"/>
          </a:gradFill>
          <a:ln w="38100">
            <a:solidFill>
              <a:srgbClr val="EEECE1">
                <a:lumMod val="75000"/>
              </a:srgbClr>
            </a:solidFill>
          </a:ln>
          <a:scene3d>
            <a:camera prst="orthographicFront"/>
            <a:lightRig rig="threePt" dir="t"/>
          </a:scene3d>
          <a:sp3d>
            <a:bevelT/>
          </a:sp3d>
        </p:spPr>
        <p:txBody>
          <a:bodyPr wrap="square" rtlCol="0">
            <a:spAutoFit/>
          </a:bodyPr>
          <a:lstStyle/>
          <a:p>
            <a:pPr algn="ctr" eaLnBrk="0" fontAlgn="base" hangingPunct="0">
              <a:spcBef>
                <a:spcPct val="0"/>
              </a:spcBef>
              <a:spcAft>
                <a:spcPct val="0"/>
              </a:spcAft>
              <a:defRPr/>
            </a:pPr>
            <a:r>
              <a:rPr lang="en-US" sz="1600" b="1" kern="0" dirty="0">
                <a:solidFill>
                  <a:srgbClr val="FF0000"/>
                </a:solidFill>
                <a:latin typeface="Trebuchet MS" panose="020B0603020202020204" pitchFamily="34" charset="0"/>
                <a:ea typeface="Verdana" pitchFamily="34" charset="0"/>
                <a:cs typeface="Verdana" pitchFamily="34" charset="0"/>
              </a:rPr>
              <a:t>5 </a:t>
            </a:r>
          </a:p>
          <a:p>
            <a:pPr algn="ctr" eaLnBrk="0" fontAlgn="base" hangingPunct="0">
              <a:spcBef>
                <a:spcPct val="0"/>
              </a:spcBef>
              <a:spcAft>
                <a:spcPct val="0"/>
              </a:spcAft>
              <a:defRPr/>
            </a:pPr>
            <a:r>
              <a:rPr lang="en-US" sz="1600" b="1" kern="0" dirty="0">
                <a:solidFill>
                  <a:prstClr val="black"/>
                </a:solidFill>
                <a:latin typeface="Trebuchet MS" panose="020B0603020202020204" pitchFamily="34" charset="0"/>
                <a:ea typeface="Verdana" pitchFamily="34" charset="0"/>
                <a:cs typeface="Verdana" pitchFamily="34" charset="0"/>
              </a:rPr>
              <a:t>AUTHORIZE</a:t>
            </a:r>
          </a:p>
          <a:p>
            <a:pPr algn="ctr" eaLnBrk="0" fontAlgn="base" hangingPunct="0">
              <a:spcBef>
                <a:spcPct val="0"/>
              </a:spcBef>
              <a:spcAft>
                <a:spcPct val="0"/>
              </a:spcAft>
              <a:defRPr/>
            </a:pPr>
            <a:r>
              <a:rPr lang="en-US" sz="1600" b="1" kern="0" dirty="0">
                <a:solidFill>
                  <a:prstClr val="black"/>
                </a:solidFill>
                <a:latin typeface="Trebuchet MS" panose="020B0603020202020204" pitchFamily="34" charset="0"/>
                <a:ea typeface="Verdana" pitchFamily="34" charset="0"/>
                <a:cs typeface="Verdana" pitchFamily="34" charset="0"/>
              </a:rPr>
              <a:t> System</a:t>
            </a:r>
          </a:p>
        </p:txBody>
      </p:sp>
      <p:sp>
        <p:nvSpPr>
          <p:cNvPr id="7" name="Rounded Rectangle 6"/>
          <p:cNvSpPr/>
          <p:nvPr/>
        </p:nvSpPr>
        <p:spPr>
          <a:xfrm>
            <a:off x="8194089" y="6347537"/>
            <a:ext cx="284108" cy="452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495953" y="5669661"/>
            <a:ext cx="588119" cy="555765"/>
            <a:chOff x="8495953" y="6173511"/>
            <a:chExt cx="588119" cy="555765"/>
          </a:xfrm>
        </p:grpSpPr>
        <p:sp>
          <p:nvSpPr>
            <p:cNvPr id="10" name="Right Arrow 9">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p>
          </p:txBody>
        </p:sp>
      </p:grpSp>
      <p:sp>
        <p:nvSpPr>
          <p:cNvPr id="12" name="TextBox 11"/>
          <p:cNvSpPr txBox="1"/>
          <p:nvPr/>
        </p:nvSpPr>
        <p:spPr>
          <a:xfrm>
            <a:off x="3367268" y="6551996"/>
            <a:ext cx="2421497" cy="276999"/>
          </a:xfrm>
          <a:prstGeom prst="rect">
            <a:avLst/>
          </a:prstGeom>
          <a:noFill/>
        </p:spPr>
        <p:txBody>
          <a:bodyPr wrap="none" rtlCol="0">
            <a:spAutoFit/>
          </a:bodyPr>
          <a:lstStyle/>
          <a:p>
            <a:r>
              <a:rPr lang="en-US" sz="1200" b="1" dirty="0"/>
              <a:t>ISA 220 – RMF Practitioners Course</a:t>
            </a:r>
          </a:p>
        </p:txBody>
      </p:sp>
      <p:grpSp>
        <p:nvGrpSpPr>
          <p:cNvPr id="13" name="Group 12"/>
          <p:cNvGrpSpPr/>
          <p:nvPr/>
        </p:nvGrpSpPr>
        <p:grpSpPr>
          <a:xfrm>
            <a:off x="8407151" y="6228894"/>
            <a:ext cx="802977" cy="535497"/>
            <a:chOff x="8407151" y="6228894"/>
            <a:chExt cx="802977" cy="535497"/>
          </a:xfrm>
        </p:grpSpPr>
        <p:sp>
          <p:nvSpPr>
            <p:cNvPr id="14" name="Right Arrow 13">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31543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211" y="68026"/>
            <a:ext cx="7138486" cy="438821"/>
          </a:xfrm>
        </p:spPr>
        <p:txBody>
          <a:bodyPr>
            <a:noAutofit/>
          </a:bodyPr>
          <a:lstStyle/>
          <a:p>
            <a:pPr algn="ctr"/>
            <a:r>
              <a:rPr lang="en-US" sz="2800" b="1" dirty="0">
                <a:latin typeface="+mn-lt"/>
              </a:rPr>
              <a:t>Security Authorization Package Artifacts</a:t>
            </a:r>
          </a:p>
        </p:txBody>
      </p:sp>
      <p:sp>
        <p:nvSpPr>
          <p:cNvPr id="6" name="TextBox 5"/>
          <p:cNvSpPr txBox="1"/>
          <p:nvPr/>
        </p:nvSpPr>
        <p:spPr>
          <a:xfrm>
            <a:off x="68868" y="685800"/>
            <a:ext cx="8915334" cy="5478423"/>
          </a:xfrm>
          <a:prstGeom prst="rect">
            <a:avLst/>
          </a:prstGeom>
          <a:noFill/>
        </p:spPr>
        <p:txBody>
          <a:bodyPr wrap="square" rtlCol="0">
            <a:spAutoFit/>
          </a:bodyPr>
          <a:lstStyle/>
          <a:p>
            <a:pPr>
              <a:lnSpc>
                <a:spcPts val="2100"/>
              </a:lnSpc>
            </a:pPr>
            <a:r>
              <a:rPr lang="en-US" sz="2000" dirty="0"/>
              <a:t>The Security Authorization Package documents the results of the security control assessment and provides the Authorizing Official (AO) with essential information needed to make a risk-based decision on whether to authorize operation of an information system or Platform IT (PIT) system</a:t>
            </a:r>
          </a:p>
          <a:p>
            <a:pPr>
              <a:lnSpc>
                <a:spcPts val="2100"/>
              </a:lnSpc>
            </a:pPr>
            <a:endParaRPr lang="en-US" sz="2000" dirty="0"/>
          </a:p>
          <a:p>
            <a:pPr>
              <a:lnSpc>
                <a:spcPts val="2100"/>
              </a:lnSpc>
            </a:pPr>
            <a:r>
              <a:rPr lang="en-US" sz="2000" dirty="0"/>
              <a:t>Unless specifically designated otherwise by the Chief Information Officer (CIO) or AO, the Information System Owner (ISO) or common control provider is responsible for the assembly, compilation, and submission of the authorization package</a:t>
            </a:r>
          </a:p>
          <a:p>
            <a:pPr>
              <a:lnSpc>
                <a:spcPts val="2100"/>
              </a:lnSpc>
            </a:pPr>
            <a:endParaRPr lang="en-US" sz="2000" dirty="0"/>
          </a:p>
          <a:p>
            <a:pPr>
              <a:lnSpc>
                <a:spcPts val="2100"/>
              </a:lnSpc>
            </a:pPr>
            <a:r>
              <a:rPr lang="en-US" sz="2000" dirty="0"/>
              <a:t>The ISO or common control provider receives inputs from the Information System Security Officer (ISSO), Security Control Assessor (SCA), Senior Information Security Officer (SISO), and risk executive (function) during the preparation of the authorization package</a:t>
            </a:r>
          </a:p>
          <a:p>
            <a:pPr>
              <a:lnSpc>
                <a:spcPts val="2100"/>
              </a:lnSpc>
            </a:pPr>
            <a:endParaRPr lang="en-US" sz="2000" dirty="0"/>
          </a:p>
          <a:p>
            <a:pPr>
              <a:lnSpc>
                <a:spcPts val="2100"/>
              </a:lnSpc>
            </a:pPr>
            <a:r>
              <a:rPr lang="en-US" sz="2000" dirty="0"/>
              <a:t>Security authorization documentation is maintained throughout a system’s life cycle. </a:t>
            </a:r>
          </a:p>
          <a:p>
            <a:pPr>
              <a:lnSpc>
                <a:spcPts val="2100"/>
              </a:lnSpc>
            </a:pPr>
            <a:endParaRPr lang="en-US" sz="2000" dirty="0"/>
          </a:p>
          <a:p>
            <a:pPr>
              <a:lnSpc>
                <a:spcPts val="2100"/>
              </a:lnSpc>
            </a:pPr>
            <a:r>
              <a:rPr lang="en-US" sz="2000" dirty="0"/>
              <a:t>The Security Authorization Package consists of the Security Plan (SP), Security Authorization Report (SAR), Plan of Actions &amp; Milestones (POA&amp;M), and Authorization Decision Document, and is the minimum information necessary        for the acceptance of an IS or PIT system by a receiving organization</a:t>
            </a:r>
          </a:p>
        </p:txBody>
      </p:sp>
      <p:sp>
        <p:nvSpPr>
          <p:cNvPr id="20" name="Rounded Rectangle 19"/>
          <p:cNvSpPr/>
          <p:nvPr/>
        </p:nvSpPr>
        <p:spPr>
          <a:xfrm>
            <a:off x="3221073" y="6446979"/>
            <a:ext cx="2726962" cy="317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t>
            </a:r>
            <a:r>
              <a:rPr lang="en-US" sz="1400" b="1" dirty="0">
                <a:solidFill>
                  <a:schemeClr val="tx1"/>
                </a:solidFill>
                <a:hlinkClick r:id="rId2"/>
              </a:rPr>
              <a:t>RMF Knowledge Service</a:t>
            </a:r>
            <a:endParaRPr lang="en-US" sz="1400" b="1" dirty="0">
              <a:solidFill>
                <a:schemeClr val="tx1"/>
              </a:solidFill>
            </a:endParaRPr>
          </a:p>
        </p:txBody>
      </p:sp>
      <p:grpSp>
        <p:nvGrpSpPr>
          <p:cNvPr id="8" name="Group 7"/>
          <p:cNvGrpSpPr/>
          <p:nvPr/>
        </p:nvGrpSpPr>
        <p:grpSpPr>
          <a:xfrm>
            <a:off x="8407151" y="6228894"/>
            <a:ext cx="802977" cy="535497"/>
            <a:chOff x="8407151" y="6228894"/>
            <a:chExt cx="802977" cy="535497"/>
          </a:xfrm>
        </p:grpSpPr>
        <p:sp>
          <p:nvSpPr>
            <p:cNvPr id="9" name="Right Arrow 8">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1" name="Right Arrow 10">
            <a:hlinkClick r:id="rId4"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5"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spTree>
    <p:extLst>
      <p:ext uri="{BB962C8B-B14F-4D97-AF65-F5344CB8AC3E}">
        <p14:creationId xmlns:p14="http://schemas.microsoft.com/office/powerpoint/2010/main" val="122801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686" y="68026"/>
            <a:ext cx="7573493" cy="438821"/>
          </a:xfrm>
        </p:spPr>
        <p:txBody>
          <a:bodyPr>
            <a:noAutofit/>
          </a:bodyPr>
          <a:lstStyle/>
          <a:p>
            <a:pPr algn="ctr"/>
            <a:r>
              <a:rPr lang="en-US" sz="2800" b="1" dirty="0">
                <a:latin typeface="+mn-lt"/>
              </a:rPr>
              <a:t>Security Authorization Package</a:t>
            </a:r>
          </a:p>
        </p:txBody>
      </p:sp>
      <p:sp>
        <p:nvSpPr>
          <p:cNvPr id="6" name="TextBox 5"/>
          <p:cNvSpPr txBox="1"/>
          <p:nvPr/>
        </p:nvSpPr>
        <p:spPr>
          <a:xfrm>
            <a:off x="68868" y="685800"/>
            <a:ext cx="8915334" cy="5391219"/>
          </a:xfrm>
          <a:prstGeom prst="rect">
            <a:avLst/>
          </a:prstGeom>
          <a:noFill/>
        </p:spPr>
        <p:txBody>
          <a:bodyPr wrap="square" rtlCol="0">
            <a:spAutoFit/>
          </a:bodyPr>
          <a:lstStyle/>
          <a:p>
            <a:pPr>
              <a:lnSpc>
                <a:spcPts val="2200"/>
              </a:lnSpc>
            </a:pPr>
            <a:r>
              <a:rPr lang="en-US" sz="2000" b="1" dirty="0">
                <a:solidFill>
                  <a:srgbClr val="0070C0"/>
                </a:solidFill>
              </a:rPr>
              <a:t>Security Plan (SP):</a:t>
            </a:r>
          </a:p>
          <a:p>
            <a:pPr marL="687388" lvl="1" indent="-230188">
              <a:buFont typeface="Arial" panose="020B0604020202020204" pitchFamily="34" charset="0"/>
              <a:buChar char="•"/>
            </a:pPr>
            <a:r>
              <a:rPr lang="en-US" dirty="0"/>
              <a:t>Prepared by the ISO or common control provider</a:t>
            </a:r>
          </a:p>
          <a:p>
            <a:pPr marL="687388" lvl="1" indent="-230188">
              <a:buFont typeface="Arial" panose="020B0604020202020204" pitchFamily="34" charset="0"/>
              <a:buChar char="•"/>
            </a:pPr>
            <a:endParaRPr lang="en-US" dirty="0"/>
          </a:p>
          <a:p>
            <a:pPr marL="687388" lvl="1" indent="-230188">
              <a:buFont typeface="Arial" panose="020B0604020202020204" pitchFamily="34" charset="0"/>
              <a:buChar char="•"/>
            </a:pPr>
            <a:r>
              <a:rPr lang="en-US" dirty="0"/>
              <a:t>Provides an overview of the security requirements and describes the security controls in place or planned for meeting those requirements </a:t>
            </a:r>
          </a:p>
          <a:p>
            <a:pPr marL="687388" lvl="1" indent="-230188">
              <a:buFont typeface="Arial" panose="020B0604020202020204" pitchFamily="34" charset="0"/>
              <a:buChar char="•"/>
            </a:pPr>
            <a:endParaRPr lang="en-US" dirty="0"/>
          </a:p>
          <a:p>
            <a:pPr marL="687388" lvl="1" indent="-230188">
              <a:buFont typeface="Arial" panose="020B0604020202020204" pitchFamily="34" charset="0"/>
              <a:buChar char="•"/>
            </a:pPr>
            <a:r>
              <a:rPr lang="en-US" dirty="0"/>
              <a:t>Provides sufficient information to understand the intended or actual implementation of each security control employed within or inherited by the information system or PIT System</a:t>
            </a:r>
          </a:p>
          <a:p>
            <a:pPr marL="687388" lvl="1" indent="-230188">
              <a:buFont typeface="Arial" panose="020B0604020202020204" pitchFamily="34" charset="0"/>
              <a:buChar char="•"/>
            </a:pPr>
            <a:endParaRPr lang="en-US" dirty="0"/>
          </a:p>
          <a:p>
            <a:pPr marL="687388" lvl="1" indent="-230188">
              <a:buFont typeface="Arial" panose="020B0604020202020204" pitchFamily="34" charset="0"/>
              <a:buChar char="•"/>
            </a:pPr>
            <a:r>
              <a:rPr lang="en-US" dirty="0"/>
              <a:t>Contains as supporting appendices or as references to appropriate sources, other risk and security-related documents such as a:</a:t>
            </a:r>
          </a:p>
          <a:p>
            <a:pPr marL="1144588" lvl="2" indent="-230188">
              <a:buSzPct val="85000"/>
              <a:buFont typeface="Calibri" panose="020F0502020204030204" pitchFamily="34" charset="0"/>
              <a:buChar char="−"/>
            </a:pPr>
            <a:r>
              <a:rPr lang="en-US" sz="1600" dirty="0"/>
              <a:t>Risk assessment</a:t>
            </a:r>
          </a:p>
          <a:p>
            <a:pPr marL="1144588" lvl="2" indent="-230188">
              <a:buSzPct val="85000"/>
              <a:buFont typeface="Calibri" panose="020F0502020204030204" pitchFamily="34" charset="0"/>
              <a:buChar char="−"/>
            </a:pPr>
            <a:r>
              <a:rPr lang="en-US" sz="1600" dirty="0"/>
              <a:t>Privacy impact assessment</a:t>
            </a:r>
          </a:p>
          <a:p>
            <a:pPr marL="1144588" lvl="2" indent="-230188">
              <a:buSzPct val="85000"/>
              <a:buFont typeface="Calibri" panose="020F0502020204030204" pitchFamily="34" charset="0"/>
              <a:buChar char="−"/>
            </a:pPr>
            <a:r>
              <a:rPr lang="en-US" sz="1600" dirty="0"/>
              <a:t>System interconnection agreements</a:t>
            </a:r>
          </a:p>
          <a:p>
            <a:pPr marL="1144588" lvl="2" indent="-230188">
              <a:buSzPct val="85000"/>
              <a:buFont typeface="Calibri" panose="020F0502020204030204" pitchFamily="34" charset="0"/>
              <a:buChar char="−"/>
            </a:pPr>
            <a:r>
              <a:rPr lang="en-US" sz="1600" dirty="0"/>
              <a:t>Contingency plan</a:t>
            </a:r>
          </a:p>
          <a:p>
            <a:pPr marL="1144588" lvl="2" indent="-230188">
              <a:buSzPct val="85000"/>
              <a:buFont typeface="Calibri" panose="020F0502020204030204" pitchFamily="34" charset="0"/>
              <a:buChar char="−"/>
            </a:pPr>
            <a:r>
              <a:rPr lang="en-US" sz="1600" dirty="0"/>
              <a:t>Security configurations</a:t>
            </a:r>
          </a:p>
          <a:p>
            <a:pPr marL="1144588" lvl="2" indent="-230188">
              <a:buSzPct val="85000"/>
              <a:buFont typeface="Calibri" panose="020F0502020204030204" pitchFamily="34" charset="0"/>
              <a:buChar char="−"/>
            </a:pPr>
            <a:r>
              <a:rPr lang="en-US" sz="1600" dirty="0"/>
              <a:t>Configuration management plan</a:t>
            </a:r>
          </a:p>
          <a:p>
            <a:pPr marL="1144588" lvl="2" indent="-230188">
              <a:buSzPct val="85000"/>
              <a:buFont typeface="Calibri" panose="020F0502020204030204" pitchFamily="34" charset="0"/>
              <a:buChar char="−"/>
            </a:pPr>
            <a:r>
              <a:rPr lang="en-US" sz="1600" dirty="0"/>
              <a:t>Incident response plan</a:t>
            </a:r>
          </a:p>
          <a:p>
            <a:pPr marL="1144588" lvl="2" indent="-230188">
              <a:buSzPct val="85000"/>
              <a:buFont typeface="Calibri" panose="020F0502020204030204" pitchFamily="34" charset="0"/>
              <a:buChar char="−"/>
            </a:pPr>
            <a:r>
              <a:rPr lang="en-US" sz="1600" dirty="0"/>
              <a:t>System Level Continuous Monitoring Strategy (CMS)</a:t>
            </a:r>
            <a:endParaRPr lang="en-US" dirty="0"/>
          </a:p>
        </p:txBody>
      </p:sp>
      <p:sp>
        <p:nvSpPr>
          <p:cNvPr id="20" name="Rounded Rectangle 19"/>
          <p:cNvSpPr/>
          <p:nvPr/>
        </p:nvSpPr>
        <p:spPr>
          <a:xfrm>
            <a:off x="3221073" y="6446979"/>
            <a:ext cx="2726962" cy="317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t>
            </a:r>
            <a:r>
              <a:rPr lang="en-US" sz="1400" b="1" dirty="0">
                <a:solidFill>
                  <a:schemeClr val="tx1"/>
                </a:solidFill>
                <a:hlinkClick r:id="rId2"/>
              </a:rPr>
              <a:t>RMF Knowledge Service</a:t>
            </a:r>
            <a:endParaRPr lang="en-US" sz="1400" b="1" dirty="0">
              <a:solidFill>
                <a:schemeClr val="tx1"/>
              </a:solidFill>
            </a:endParaRPr>
          </a:p>
        </p:txBody>
      </p:sp>
      <p:grpSp>
        <p:nvGrpSpPr>
          <p:cNvPr id="21" name="Group 20"/>
          <p:cNvGrpSpPr/>
          <p:nvPr/>
        </p:nvGrpSpPr>
        <p:grpSpPr>
          <a:xfrm>
            <a:off x="8407151" y="6228894"/>
            <a:ext cx="802977" cy="535497"/>
            <a:chOff x="8407151" y="6228894"/>
            <a:chExt cx="802977" cy="535497"/>
          </a:xfrm>
        </p:grpSpPr>
        <p:sp>
          <p:nvSpPr>
            <p:cNvPr id="22" name="Right Arrow 21">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9" name="Right Arrow 8">
            <a:hlinkClick r:id="rId4"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spTree>
    <p:extLst>
      <p:ext uri="{BB962C8B-B14F-4D97-AF65-F5344CB8AC3E}">
        <p14:creationId xmlns:p14="http://schemas.microsoft.com/office/powerpoint/2010/main" val="1356817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898" y="88777"/>
            <a:ext cx="6845520" cy="685800"/>
          </a:xfrm>
        </p:spPr>
        <p:txBody>
          <a:bodyPr>
            <a:noAutofit/>
          </a:bodyPr>
          <a:lstStyle/>
          <a:p>
            <a:pPr algn="ctr">
              <a:lnSpc>
                <a:spcPts val="2500"/>
              </a:lnSpc>
            </a:pPr>
            <a:r>
              <a:rPr lang="en-US" sz="2800" b="1" dirty="0">
                <a:latin typeface="+mn-lt"/>
              </a:rPr>
              <a:t>Security Authorization Package - Continued</a:t>
            </a:r>
          </a:p>
        </p:txBody>
      </p:sp>
      <p:sp>
        <p:nvSpPr>
          <p:cNvPr id="6" name="TextBox 5"/>
          <p:cNvSpPr txBox="1"/>
          <p:nvPr/>
        </p:nvSpPr>
        <p:spPr>
          <a:xfrm>
            <a:off x="68868" y="836723"/>
            <a:ext cx="8988615" cy="4042132"/>
          </a:xfrm>
          <a:prstGeom prst="rect">
            <a:avLst/>
          </a:prstGeom>
          <a:noFill/>
        </p:spPr>
        <p:txBody>
          <a:bodyPr wrap="square" rtlCol="0">
            <a:spAutoFit/>
          </a:bodyPr>
          <a:lstStyle/>
          <a:p>
            <a:pPr>
              <a:lnSpc>
                <a:spcPts val="2200"/>
              </a:lnSpc>
            </a:pPr>
            <a:r>
              <a:rPr lang="en-US" sz="2000" b="1" dirty="0">
                <a:solidFill>
                  <a:srgbClr val="0070C0"/>
                </a:solidFill>
              </a:rPr>
              <a:t>Security Assessment Report (SAR):</a:t>
            </a:r>
          </a:p>
          <a:p>
            <a:pPr>
              <a:lnSpc>
                <a:spcPts val="2200"/>
              </a:lnSpc>
            </a:pPr>
            <a:endParaRPr lang="en-US" sz="2000" b="1" dirty="0">
              <a:solidFill>
                <a:srgbClr val="0070C0"/>
              </a:solidFill>
            </a:endParaRPr>
          </a:p>
          <a:p>
            <a:pPr marL="230188" indent="-230188">
              <a:buFont typeface="Arial" panose="020B0604020202020204" pitchFamily="34" charset="0"/>
              <a:buChar char="•"/>
            </a:pPr>
            <a:r>
              <a:rPr lang="en-US" sz="2000" dirty="0"/>
              <a:t>Prepared by the Security Control Assessor (SCA)</a:t>
            </a:r>
          </a:p>
          <a:p>
            <a:pPr marL="230188" indent="-230188">
              <a:buFont typeface="Arial" panose="020B0604020202020204" pitchFamily="34" charset="0"/>
              <a:buChar char="•"/>
            </a:pPr>
            <a:endParaRPr lang="en-US" sz="2000" dirty="0"/>
          </a:p>
          <a:p>
            <a:pPr marL="230188" indent="-230188">
              <a:buFont typeface="Arial" panose="020B0604020202020204" pitchFamily="34" charset="0"/>
              <a:buChar char="•"/>
            </a:pPr>
            <a:r>
              <a:rPr lang="en-US" sz="2000" dirty="0"/>
              <a:t>Provides the results of assessing the implementation of the security controls identified in the Security Plan to determine the extent to which the controls are implemented correctly, operating as intended, and producing the desired outcome with respect to meeting the specified security requirements</a:t>
            </a:r>
          </a:p>
          <a:p>
            <a:pPr marL="230188" indent="-230188">
              <a:buFont typeface="Arial" panose="020B0604020202020204" pitchFamily="34" charset="0"/>
              <a:buChar char="•"/>
            </a:pPr>
            <a:endParaRPr lang="en-US" sz="2000" dirty="0"/>
          </a:p>
          <a:p>
            <a:pPr marL="230188" indent="-230188">
              <a:buFont typeface="Arial" panose="020B0604020202020204" pitchFamily="34" charset="0"/>
              <a:buChar char="•"/>
            </a:pPr>
            <a:r>
              <a:rPr lang="en-US" sz="2000" dirty="0"/>
              <a:t>Contains a list of recommended corrective actions for weaknesses or deficiencies identified in all non-compliant security controls</a:t>
            </a:r>
          </a:p>
          <a:p>
            <a:pPr marL="230188" indent="-230188">
              <a:buFont typeface="Arial" panose="020B0604020202020204" pitchFamily="34" charset="0"/>
              <a:buChar char="•"/>
            </a:pPr>
            <a:endParaRPr lang="en-US" sz="2000" dirty="0">
              <a:effectLst/>
            </a:endParaRPr>
          </a:p>
          <a:p>
            <a:pPr marL="230188" indent="-230188">
              <a:buFont typeface="Arial" panose="020B0604020202020204" pitchFamily="34" charset="0"/>
              <a:buChar char="•"/>
            </a:pPr>
            <a:r>
              <a:rPr lang="en-US" sz="2000" dirty="0"/>
              <a:t>Always required before an authorization decision</a:t>
            </a:r>
            <a:endParaRPr lang="en-US" sz="2000" dirty="0">
              <a:effectLst/>
            </a:endParaRPr>
          </a:p>
        </p:txBody>
      </p:sp>
      <p:sp>
        <p:nvSpPr>
          <p:cNvPr id="20" name="Rounded Rectangle 19"/>
          <p:cNvSpPr/>
          <p:nvPr/>
        </p:nvSpPr>
        <p:spPr>
          <a:xfrm>
            <a:off x="3221073" y="6446979"/>
            <a:ext cx="2726962" cy="317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t>
            </a:r>
            <a:r>
              <a:rPr lang="en-US" sz="1400" b="1" dirty="0">
                <a:solidFill>
                  <a:schemeClr val="tx1"/>
                </a:solidFill>
                <a:hlinkClick r:id="rId3"/>
              </a:rPr>
              <a:t>RMF Knowledge Service</a:t>
            </a:r>
            <a:endParaRPr lang="en-US" sz="1400" b="1" dirty="0">
              <a:solidFill>
                <a:schemeClr val="tx1"/>
              </a:solidFill>
            </a:endParaRPr>
          </a:p>
        </p:txBody>
      </p:sp>
      <p:grpSp>
        <p:nvGrpSpPr>
          <p:cNvPr id="21" name="Group 20"/>
          <p:cNvGrpSpPr/>
          <p:nvPr/>
        </p:nvGrpSpPr>
        <p:grpSpPr>
          <a:xfrm>
            <a:off x="8407151" y="6228894"/>
            <a:ext cx="802977" cy="535497"/>
            <a:chOff x="8407151" y="6228894"/>
            <a:chExt cx="802977" cy="535497"/>
          </a:xfrm>
        </p:grpSpPr>
        <p:sp>
          <p:nvSpPr>
            <p:cNvPr id="22" name="Right Arrow 21">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grpSp>
        <p:nvGrpSpPr>
          <p:cNvPr id="3" name="Group 2"/>
          <p:cNvGrpSpPr/>
          <p:nvPr/>
        </p:nvGrpSpPr>
        <p:grpSpPr>
          <a:xfrm>
            <a:off x="8495954" y="5605340"/>
            <a:ext cx="522868" cy="555765"/>
            <a:chOff x="8495954" y="5605340"/>
            <a:chExt cx="522868" cy="555765"/>
          </a:xfrm>
        </p:grpSpPr>
        <p:sp>
          <p:nvSpPr>
            <p:cNvPr id="9" name="Right Arrow 8">
              <a:hlinkClick r:id="rId5"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5"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2141094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868" y="1147442"/>
            <a:ext cx="8988615" cy="2503249"/>
          </a:xfrm>
          <a:prstGeom prst="rect">
            <a:avLst/>
          </a:prstGeom>
          <a:noFill/>
        </p:spPr>
        <p:txBody>
          <a:bodyPr wrap="square" rtlCol="0">
            <a:spAutoFit/>
          </a:bodyPr>
          <a:lstStyle/>
          <a:p>
            <a:pPr>
              <a:lnSpc>
                <a:spcPts val="2200"/>
              </a:lnSpc>
            </a:pPr>
            <a:r>
              <a:rPr lang="en-US" sz="2000" b="1" dirty="0">
                <a:solidFill>
                  <a:srgbClr val="0070C0"/>
                </a:solidFill>
              </a:rPr>
              <a:t>Plan of Actions &amp; Milestones (POA&amp;M):</a:t>
            </a:r>
          </a:p>
          <a:p>
            <a:endParaRPr lang="en-US" dirty="0"/>
          </a:p>
          <a:p>
            <a:pPr marL="285750" indent="-285750">
              <a:buFont typeface="Arial" panose="020B0604020202020204" pitchFamily="34" charset="0"/>
              <a:buChar char="•"/>
            </a:pPr>
            <a:r>
              <a:rPr lang="en-US" dirty="0"/>
              <a:t>Prepared by the Information System Owner (ISO) or common control provider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Describes the specific measures planned to: </a:t>
            </a:r>
          </a:p>
          <a:p>
            <a:pPr marL="684213" lvl="1" indent="-227013">
              <a:buSzPct val="85000"/>
              <a:buFont typeface="Calibri" panose="020F0502020204030204" pitchFamily="34" charset="0"/>
              <a:buChar char="−"/>
            </a:pPr>
            <a:r>
              <a:rPr lang="en-US" sz="1600" dirty="0"/>
              <a:t>Correct weaknesses or deficiencies noted in non-compliant security controls during the assessment</a:t>
            </a:r>
          </a:p>
          <a:p>
            <a:pPr marL="684213" lvl="1" indent="-227013">
              <a:buSzPct val="85000"/>
              <a:buFont typeface="Calibri" panose="020F0502020204030204" pitchFamily="34" charset="0"/>
              <a:buChar char="−"/>
            </a:pPr>
            <a:r>
              <a:rPr lang="en-US" sz="1600" dirty="0"/>
              <a:t>Address known vulnerabilities in the information system or PIT System</a:t>
            </a:r>
          </a:p>
          <a:p>
            <a:pPr marL="684213" indent="-227013">
              <a:lnSpc>
                <a:spcPts val="2200"/>
              </a:lnSpc>
            </a:pPr>
            <a:endParaRPr lang="en-US" sz="2000" b="1" dirty="0">
              <a:solidFill>
                <a:srgbClr val="0070C0"/>
              </a:solidFill>
            </a:endParaRPr>
          </a:p>
        </p:txBody>
      </p:sp>
      <p:sp>
        <p:nvSpPr>
          <p:cNvPr id="20" name="Rounded Rectangle 19"/>
          <p:cNvSpPr/>
          <p:nvPr/>
        </p:nvSpPr>
        <p:spPr>
          <a:xfrm>
            <a:off x="3221073" y="6446979"/>
            <a:ext cx="2726962" cy="317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t>
            </a:r>
            <a:r>
              <a:rPr lang="en-US" sz="1400" b="1" dirty="0">
                <a:solidFill>
                  <a:schemeClr val="tx1"/>
                </a:solidFill>
                <a:hlinkClick r:id="rId2"/>
              </a:rPr>
              <a:t>RMF Knowledge Service</a:t>
            </a:r>
            <a:endParaRPr lang="en-US" sz="1400" b="1" dirty="0">
              <a:solidFill>
                <a:schemeClr val="tx1"/>
              </a:solidFill>
            </a:endParaRPr>
          </a:p>
        </p:txBody>
      </p:sp>
      <p:grpSp>
        <p:nvGrpSpPr>
          <p:cNvPr id="21" name="Group 20"/>
          <p:cNvGrpSpPr/>
          <p:nvPr/>
        </p:nvGrpSpPr>
        <p:grpSpPr>
          <a:xfrm>
            <a:off x="8397820" y="6228894"/>
            <a:ext cx="802977" cy="535497"/>
            <a:chOff x="8407151" y="6228894"/>
            <a:chExt cx="802977" cy="535497"/>
          </a:xfrm>
        </p:grpSpPr>
        <p:sp>
          <p:nvSpPr>
            <p:cNvPr id="22" name="Right Arrow 21">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1" name="Title 1"/>
          <p:cNvSpPr>
            <a:spLocks noGrp="1"/>
          </p:cNvSpPr>
          <p:nvPr>
            <p:ph type="title"/>
          </p:nvPr>
        </p:nvSpPr>
        <p:spPr>
          <a:xfrm>
            <a:off x="1162134" y="88777"/>
            <a:ext cx="6845520" cy="685800"/>
          </a:xfrm>
        </p:spPr>
        <p:txBody>
          <a:bodyPr>
            <a:noAutofit/>
          </a:bodyPr>
          <a:lstStyle/>
          <a:p>
            <a:pPr algn="ctr">
              <a:lnSpc>
                <a:spcPts val="2500"/>
              </a:lnSpc>
            </a:pPr>
            <a:r>
              <a:rPr lang="en-US" sz="2800" b="1" dirty="0">
                <a:latin typeface="+mn-lt"/>
              </a:rPr>
              <a:t>Security Authorization Package - Continued</a:t>
            </a:r>
          </a:p>
        </p:txBody>
      </p:sp>
      <p:grpSp>
        <p:nvGrpSpPr>
          <p:cNvPr id="2" name="Group 1"/>
          <p:cNvGrpSpPr/>
          <p:nvPr/>
        </p:nvGrpSpPr>
        <p:grpSpPr>
          <a:xfrm>
            <a:off x="8486623" y="5605340"/>
            <a:ext cx="522868" cy="555765"/>
            <a:chOff x="8495954" y="5605340"/>
            <a:chExt cx="522868" cy="555765"/>
          </a:xfrm>
        </p:grpSpPr>
        <p:sp>
          <p:nvSpPr>
            <p:cNvPr id="9" name="Right Arrow 8">
              <a:hlinkClick r:id="rId4"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3763771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174165" y="909719"/>
            <a:ext cx="8764561" cy="5491072"/>
          </a:xfrm>
        </p:spPr>
        <p:txBody>
          <a:bodyPr>
            <a:noAutofit/>
          </a:bodyPr>
          <a:lstStyle/>
          <a:p>
            <a:pPr>
              <a:spcBef>
                <a:spcPts val="600"/>
              </a:spcBef>
              <a:buFont typeface="Arial" pitchFamily="34" charset="0"/>
              <a:buChar char="•"/>
              <a:defRPr/>
            </a:pPr>
            <a:r>
              <a:rPr lang="en-US" sz="2000" dirty="0"/>
              <a:t> Types of Authorizations  (</a:t>
            </a:r>
            <a:r>
              <a:rPr lang="en-US" sz="2000" dirty="0" err="1"/>
              <a:t>DoDI</a:t>
            </a:r>
            <a:r>
              <a:rPr lang="en-US" sz="2000" dirty="0"/>
              <a:t> 8510.01 Encl. 6)</a:t>
            </a:r>
          </a:p>
          <a:p>
            <a:pPr lvl="1">
              <a:spcBef>
                <a:spcPts val="600"/>
              </a:spcBef>
              <a:buSzPct val="90000"/>
              <a:buFont typeface="Calibri" panose="020F0502020204030204" pitchFamily="34" charset="0"/>
              <a:buChar char="−"/>
              <a:defRPr/>
            </a:pPr>
            <a:r>
              <a:rPr lang="en-US" sz="2000" dirty="0">
                <a:solidFill>
                  <a:srgbClr val="0033CC"/>
                </a:solidFill>
              </a:rPr>
              <a:t>Interim Authorization to Test (IATT):</a:t>
            </a:r>
            <a:r>
              <a:rPr lang="en-US" sz="2000" dirty="0"/>
              <a:t> Limited permission to operate and/or connect to a network for a specific period of time, solely to test your system</a:t>
            </a:r>
          </a:p>
          <a:p>
            <a:pPr lvl="1">
              <a:spcBef>
                <a:spcPts val="600"/>
              </a:spcBef>
              <a:buSzPct val="90000"/>
              <a:buFont typeface="Calibri" panose="020F0502020204030204" pitchFamily="34" charset="0"/>
              <a:buChar char="−"/>
              <a:defRPr/>
            </a:pPr>
            <a:r>
              <a:rPr lang="en-US" sz="2000" dirty="0">
                <a:solidFill>
                  <a:srgbClr val="0033CC"/>
                </a:solidFill>
              </a:rPr>
              <a:t>Authorization to Operate (ATO):</a:t>
            </a:r>
            <a:r>
              <a:rPr lang="en-US" sz="2000" dirty="0"/>
              <a:t> Your system may operate and/or connect to the GIG.  Basically, a three year lifecycle</a:t>
            </a:r>
          </a:p>
          <a:p>
            <a:pPr lvl="1">
              <a:spcBef>
                <a:spcPts val="600"/>
              </a:spcBef>
              <a:buSzPct val="90000"/>
              <a:buFont typeface="Calibri" panose="020F0502020204030204" pitchFamily="34" charset="0"/>
              <a:buChar char="−"/>
              <a:defRPr/>
            </a:pPr>
            <a:r>
              <a:rPr lang="en-US" sz="2000" dirty="0">
                <a:solidFill>
                  <a:srgbClr val="0033CC"/>
                </a:solidFill>
              </a:rPr>
              <a:t>Authorization to Operate with conditions:</a:t>
            </a:r>
            <a:r>
              <a:rPr lang="en-US" sz="2000" dirty="0"/>
              <a:t> For mission critical systems with “Very High” or “High” risk non-compliant security controls.  Permission must be obtained from the DoD Component Chief Information Officer.  Only valid for one year.  Corrective actions completed &amp; AO review within 6 months of the authorization date.</a:t>
            </a:r>
          </a:p>
          <a:p>
            <a:pPr lvl="1">
              <a:spcBef>
                <a:spcPts val="600"/>
              </a:spcBef>
              <a:buSzPct val="90000"/>
              <a:buFont typeface="Calibri" panose="020F0502020204030204" pitchFamily="34" charset="0"/>
              <a:buChar char="−"/>
              <a:defRPr/>
            </a:pPr>
            <a:r>
              <a:rPr lang="en-US" sz="2000" dirty="0">
                <a:solidFill>
                  <a:srgbClr val="0033CC"/>
                </a:solidFill>
              </a:rPr>
              <a:t>Denial of Authorization to Operate (DATO): </a:t>
            </a:r>
            <a:r>
              <a:rPr lang="en-US" sz="2000" dirty="0"/>
              <a:t>If risk is determined to be unacceptable, the authorization decision should be issued in the form of a DATO. If the system is already operational, the AO will issue a DATO and stop operation of the system immediately </a:t>
            </a:r>
            <a:endParaRPr lang="en-US" sz="2000" dirty="0">
              <a:solidFill>
                <a:srgbClr val="0033CC"/>
              </a:solidFill>
            </a:endParaRPr>
          </a:p>
          <a:p>
            <a:pPr>
              <a:spcBef>
                <a:spcPts val="600"/>
              </a:spcBef>
              <a:defRPr/>
            </a:pPr>
            <a:r>
              <a:rPr lang="en-US" sz="2000" dirty="0"/>
              <a:t>Can’t operate systems without  a current  ATO or IATT</a:t>
            </a:r>
          </a:p>
          <a:p>
            <a:pPr lvl="1" eaLnBrk="1" hangingPunct="1">
              <a:spcBef>
                <a:spcPts val="600"/>
              </a:spcBef>
              <a:buSzPct val="90000"/>
              <a:buFont typeface="Calibri" panose="020F0502020204030204" pitchFamily="34" charset="0"/>
              <a:buChar char="−"/>
              <a:defRPr/>
            </a:pPr>
            <a:r>
              <a:rPr lang="en-US" sz="2000" dirty="0"/>
              <a:t>Testers need to plan ahead, coordinate with the necessary people, and  POM for the necessary actions, so ATOs / IATTs are received in time to conduct necessary T&amp;E activities</a:t>
            </a:r>
          </a:p>
        </p:txBody>
      </p:sp>
      <p:sp>
        <p:nvSpPr>
          <p:cNvPr id="5" name="TextBox 4"/>
          <p:cNvSpPr txBox="1"/>
          <p:nvPr/>
        </p:nvSpPr>
        <p:spPr>
          <a:xfrm>
            <a:off x="3656453" y="6556205"/>
            <a:ext cx="1838324" cy="276999"/>
          </a:xfrm>
          <a:prstGeom prst="rect">
            <a:avLst/>
          </a:prstGeom>
          <a:noFill/>
        </p:spPr>
        <p:txBody>
          <a:bodyPr wrap="none" rtlCol="0">
            <a:spAutoFit/>
          </a:bodyPr>
          <a:lstStyle/>
          <a:p>
            <a:r>
              <a:rPr lang="en-US" sz="1200" b="1" dirty="0"/>
              <a:t>TST204 LSN 5.2 (12.14.16)</a:t>
            </a:r>
          </a:p>
        </p:txBody>
      </p:sp>
      <p:sp>
        <p:nvSpPr>
          <p:cNvPr id="6" name="Title 1"/>
          <p:cNvSpPr txBox="1">
            <a:spLocks/>
          </p:cNvSpPr>
          <p:nvPr/>
        </p:nvSpPr>
        <p:spPr>
          <a:xfrm>
            <a:off x="1162134" y="88777"/>
            <a:ext cx="758998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500"/>
              </a:lnSpc>
            </a:pPr>
            <a:r>
              <a:rPr lang="en-US" sz="2800" b="1" dirty="0">
                <a:latin typeface="+mn-lt"/>
              </a:rPr>
              <a:t>Security Authorization Package – </a:t>
            </a:r>
          </a:p>
          <a:p>
            <a:pPr algn="ctr">
              <a:lnSpc>
                <a:spcPts val="2500"/>
              </a:lnSpc>
            </a:pPr>
            <a:r>
              <a:rPr lang="en-US" sz="2800" b="1" dirty="0">
                <a:latin typeface="+mn-lt"/>
              </a:rPr>
              <a:t>Types of Authorizations</a:t>
            </a:r>
          </a:p>
        </p:txBody>
      </p:sp>
      <p:grpSp>
        <p:nvGrpSpPr>
          <p:cNvPr id="7" name="Group 6"/>
          <p:cNvGrpSpPr/>
          <p:nvPr/>
        </p:nvGrpSpPr>
        <p:grpSpPr>
          <a:xfrm>
            <a:off x="8407151" y="6228894"/>
            <a:ext cx="802977" cy="535497"/>
            <a:chOff x="8407151" y="6228894"/>
            <a:chExt cx="802977" cy="535497"/>
          </a:xfrm>
        </p:grpSpPr>
        <p:sp>
          <p:nvSpPr>
            <p:cNvPr id="8" name="Right Arrow 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grpSp>
        <p:nvGrpSpPr>
          <p:cNvPr id="10" name="Group 9"/>
          <p:cNvGrpSpPr/>
          <p:nvPr/>
        </p:nvGrpSpPr>
        <p:grpSpPr>
          <a:xfrm>
            <a:off x="8495954" y="5605340"/>
            <a:ext cx="522868" cy="555765"/>
            <a:chOff x="8495954" y="5605340"/>
            <a:chExt cx="522868" cy="555765"/>
          </a:xfrm>
        </p:grpSpPr>
        <p:sp>
          <p:nvSpPr>
            <p:cNvPr id="11" name="Right Arrow 10">
              <a:hlinkClick r:id="rId4" action="ppaction://hlinksldjump"/>
            </p:cNvPr>
            <p:cNvSpPr/>
            <p:nvPr/>
          </p:nvSpPr>
          <p:spPr>
            <a:xfrm rot="10800000">
              <a:off x="8495954" y="5894775"/>
              <a:ext cx="497240"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5" action="ppaction://hlinksldjump"/>
            </p:cNvPr>
            <p:cNvSpPr txBox="1"/>
            <p:nvPr/>
          </p:nvSpPr>
          <p:spPr>
            <a:xfrm>
              <a:off x="8542536" y="5605340"/>
              <a:ext cx="476286"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18223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1339215" y="90333"/>
            <a:ext cx="7677150" cy="957263"/>
          </a:xfrm>
          <a:prstGeom prst="rect">
            <a:avLst/>
          </a:prstGeom>
          <a:noFill/>
          <a:ln w="12700">
            <a:noFill/>
            <a:miter lim="800000"/>
            <a:headEnd type="none" w="sm" len="sm"/>
            <a:tailEnd type="none" w="sm" len="sm"/>
          </a:ln>
        </p:spPr>
        <p:txBody>
          <a:bodyPr/>
          <a:lstStyle/>
          <a:p>
            <a:pPr algn="r" eaLnBrk="0" fontAlgn="base" hangingPunct="0">
              <a:lnSpc>
                <a:spcPct val="90000"/>
              </a:lnSpc>
              <a:spcBef>
                <a:spcPct val="0"/>
              </a:spcBef>
              <a:spcAft>
                <a:spcPct val="0"/>
              </a:spcAft>
              <a:defRPr/>
            </a:pPr>
            <a:endParaRPr lang="en-US" sz="2800" dirty="0">
              <a:solidFill>
                <a:srgbClr val="000000"/>
              </a:solidFill>
            </a:endParaRPr>
          </a:p>
        </p:txBody>
      </p:sp>
      <p:sp>
        <p:nvSpPr>
          <p:cNvPr id="24" name="Rectangle 3"/>
          <p:cNvSpPr>
            <a:spLocks noChangeArrowheads="1"/>
          </p:cNvSpPr>
          <p:nvPr/>
        </p:nvSpPr>
        <p:spPr bwMode="auto">
          <a:xfrm>
            <a:off x="3886200" y="3744913"/>
            <a:ext cx="1793875" cy="1346200"/>
          </a:xfrm>
          <a:prstGeom prst="rect">
            <a:avLst/>
          </a:prstGeom>
          <a:noFill/>
          <a:ln w="9525">
            <a:noFill/>
            <a:miter lim="800000"/>
            <a:headEnd/>
            <a:tailEnd/>
          </a:ln>
        </p:spPr>
        <p:txBody>
          <a:bodyPr lIns="92075" tIns="46038" rIns="92075" bIns="46038"/>
          <a:lstStyle/>
          <a:p>
            <a:pPr algn="r" eaLnBrk="0" fontAlgn="base" hangingPunct="0">
              <a:spcBef>
                <a:spcPct val="0"/>
              </a:spcBef>
              <a:spcAft>
                <a:spcPct val="0"/>
              </a:spcAft>
            </a:pPr>
            <a:endParaRPr lang="en-US" sz="1400">
              <a:solidFill>
                <a:srgbClr val="000000"/>
              </a:solidFill>
              <a:latin typeface="Times New Roman" pitchFamily="18" charset="0"/>
              <a:cs typeface="Arial" charset="0"/>
            </a:endParaRPr>
          </a:p>
        </p:txBody>
      </p:sp>
      <p:sp>
        <p:nvSpPr>
          <p:cNvPr id="25" name="Rectangle 4"/>
          <p:cNvSpPr>
            <a:spLocks noChangeArrowheads="1"/>
          </p:cNvSpPr>
          <p:nvPr/>
        </p:nvSpPr>
        <p:spPr bwMode="auto">
          <a:xfrm>
            <a:off x="3200400" y="4354513"/>
            <a:ext cx="4800600" cy="1524000"/>
          </a:xfrm>
          <a:prstGeom prst="rect">
            <a:avLst/>
          </a:prstGeom>
          <a:noFill/>
          <a:ln w="9525">
            <a:noFill/>
            <a:miter lim="800000"/>
            <a:headEnd/>
            <a:tailEnd/>
          </a:ln>
        </p:spPr>
        <p:txBody>
          <a:bodyPr lIns="92075" tIns="46038" rIns="92075" bIns="46038"/>
          <a:lstStyle/>
          <a:p>
            <a:pPr algn="r" eaLnBrk="0" fontAlgn="base" hangingPunct="0">
              <a:spcBef>
                <a:spcPct val="0"/>
              </a:spcBef>
              <a:spcAft>
                <a:spcPct val="0"/>
              </a:spcAft>
            </a:pPr>
            <a:endParaRPr lang="en-US" sz="1400" u="sng">
              <a:solidFill>
                <a:srgbClr val="000000"/>
              </a:solidFill>
              <a:latin typeface="Times New Roman" pitchFamily="18" charset="0"/>
              <a:cs typeface="Arial" charset="0"/>
            </a:endParaRPr>
          </a:p>
          <a:p>
            <a:pPr algn="r" eaLnBrk="0" fontAlgn="base" hangingPunct="0">
              <a:spcBef>
                <a:spcPct val="0"/>
              </a:spcBef>
              <a:spcAft>
                <a:spcPct val="0"/>
              </a:spcAft>
            </a:pPr>
            <a:endParaRPr lang="en-US" sz="1400">
              <a:solidFill>
                <a:srgbClr val="000000"/>
              </a:solidFill>
              <a:latin typeface="Times New Roman" pitchFamily="18" charset="0"/>
              <a:cs typeface="Arial" charset="0"/>
            </a:endParaRPr>
          </a:p>
        </p:txBody>
      </p:sp>
      <p:sp>
        <p:nvSpPr>
          <p:cNvPr id="26" name="Rectangle 8"/>
          <p:cNvSpPr>
            <a:spLocks noChangeArrowheads="1"/>
          </p:cNvSpPr>
          <p:nvPr/>
        </p:nvSpPr>
        <p:spPr bwMode="auto">
          <a:xfrm>
            <a:off x="226524" y="3429000"/>
            <a:ext cx="8612675" cy="2713711"/>
          </a:xfrm>
          <a:prstGeom prst="rect">
            <a:avLst/>
          </a:prstGeom>
          <a:noFill/>
          <a:ln w="9525">
            <a:noFill/>
            <a:miter lim="800000"/>
            <a:headEnd/>
            <a:tailEnd/>
          </a:ln>
        </p:spPr>
        <p:txBody>
          <a:bodyPr lIns="92075" tIns="46038" rIns="92075" bIns="46038"/>
          <a:lstStyle/>
          <a:p>
            <a:pPr eaLnBrk="0" fontAlgn="base" hangingPunct="0">
              <a:spcBef>
                <a:spcPct val="0"/>
              </a:spcBef>
              <a:spcAft>
                <a:spcPct val="45000"/>
              </a:spcAft>
              <a:buSzPct val="110000"/>
            </a:pPr>
            <a:r>
              <a:rPr lang="en-US" b="1" u="sng" dirty="0">
                <a:solidFill>
                  <a:srgbClr val="0000FF"/>
                </a:solidFill>
                <a:latin typeface="Arial" panose="020B0604020202020204" pitchFamily="34" charset="0"/>
                <a:cs typeface="Arial" panose="020B0604020202020204" pitchFamily="34" charset="0"/>
              </a:rPr>
              <a:t>Basis for Entry</a:t>
            </a:r>
            <a:r>
              <a:rPr lang="en-US" b="1" dirty="0">
                <a:solidFill>
                  <a:srgbClr val="0000FF"/>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MDA approved materiel solution and AS</a:t>
            </a:r>
          </a:p>
          <a:p>
            <a:pPr eaLnBrk="0" fontAlgn="base" hangingPunct="0">
              <a:spcBef>
                <a:spcPct val="0"/>
              </a:spcBef>
              <a:spcAft>
                <a:spcPct val="45000"/>
              </a:spcAft>
              <a:buSzPct val="110000"/>
            </a:pPr>
            <a:r>
              <a:rPr lang="en-US" b="1" u="sng" dirty="0">
                <a:solidFill>
                  <a:srgbClr val="0000FF"/>
                </a:solidFill>
                <a:latin typeface="Arial" panose="020B0604020202020204" pitchFamily="34" charset="0"/>
                <a:cs typeface="Arial" panose="020B0604020202020204" pitchFamily="34" charset="0"/>
              </a:rPr>
              <a:t>Major Activities</a:t>
            </a:r>
            <a:r>
              <a:rPr lang="en-US" b="1" dirty="0">
                <a:solidFill>
                  <a:srgbClr val="0000FF"/>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Competitive prototyping; Preliminary Design Review (PDR); CDD Validation; Plan for sustainment; </a:t>
            </a:r>
            <a:r>
              <a:rPr lang="en-US" dirty="0" err="1">
                <a:solidFill>
                  <a:srgbClr val="000000"/>
                </a:solidFill>
                <a:latin typeface="Arial" panose="020B0604020202020204" pitchFamily="34" charset="0"/>
                <a:cs typeface="Arial" panose="020B0604020202020204" pitchFamily="34" charset="0"/>
              </a:rPr>
              <a:t>Dev</a:t>
            </a:r>
            <a:r>
              <a:rPr lang="en-US" dirty="0">
                <a:solidFill>
                  <a:srgbClr val="000000"/>
                </a:solidFill>
                <a:latin typeface="Arial" panose="020B0604020202020204" pitchFamily="34" charset="0"/>
                <a:cs typeface="Arial" panose="020B0604020202020204" pitchFamily="34" charset="0"/>
              </a:rPr>
              <a:t> RFP Release; Technology Readiness Assessment (TRA)</a:t>
            </a:r>
          </a:p>
          <a:p>
            <a:pPr eaLnBrk="0" fontAlgn="base" hangingPunct="0">
              <a:spcBef>
                <a:spcPct val="0"/>
              </a:spcBef>
              <a:spcAft>
                <a:spcPct val="45000"/>
              </a:spcAft>
              <a:buSzPct val="110000"/>
            </a:pPr>
            <a:r>
              <a:rPr lang="en-US" b="1" u="sng" dirty="0">
                <a:solidFill>
                  <a:srgbClr val="0000FF"/>
                </a:solidFill>
                <a:latin typeface="Arial" panose="020B0604020202020204" pitchFamily="34" charset="0"/>
                <a:cs typeface="Arial" panose="020B0604020202020204" pitchFamily="34" charset="0"/>
              </a:rPr>
              <a:t>Phase is Complete When</a:t>
            </a:r>
            <a:r>
              <a:rPr lang="en-US" b="1" dirty="0">
                <a:solidFill>
                  <a:srgbClr val="0000FF"/>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Affordable increment of military-useful capability identified; technology demonstrated in relevant environment; manufacturing risks identified; PDR conducted</a:t>
            </a:r>
            <a:r>
              <a:rPr lang="en-US" dirty="0">
                <a:solidFill>
                  <a:srgbClr val="FF0000"/>
                </a:solidFill>
              </a:rPr>
              <a:t>  </a:t>
            </a:r>
            <a:r>
              <a:rPr lang="en-US" dirty="0"/>
              <a:t>prior to MS B (unless waived by the MDA)</a:t>
            </a:r>
          </a:p>
          <a:p>
            <a:pPr marL="166688" indent="-166688" eaLnBrk="0" fontAlgn="base" hangingPunct="0">
              <a:spcBef>
                <a:spcPct val="0"/>
              </a:spcBef>
              <a:spcAft>
                <a:spcPct val="45000"/>
              </a:spcAft>
              <a:buSzPct val="110000"/>
              <a:buFont typeface="Arial" panose="020B0604020202020204" pitchFamily="34" charset="0"/>
              <a:buChar char="•"/>
            </a:pPr>
            <a:endParaRPr lang="en-US" b="1" dirty="0">
              <a:solidFill>
                <a:srgbClr val="000000"/>
              </a:solidFill>
              <a:latin typeface="Arial" panose="020B0604020202020204" pitchFamily="34" charset="0"/>
              <a:cs typeface="Arial" panose="020B0604020202020204" pitchFamily="34" charset="0"/>
            </a:endParaRPr>
          </a:p>
        </p:txBody>
      </p:sp>
      <p:sp>
        <p:nvSpPr>
          <p:cNvPr id="27" name="Rectangle 26"/>
          <p:cNvSpPr>
            <a:spLocks noChangeArrowheads="1"/>
          </p:cNvSpPr>
          <p:nvPr/>
        </p:nvSpPr>
        <p:spPr bwMode="auto">
          <a:xfrm>
            <a:off x="236050" y="1143000"/>
            <a:ext cx="4031150" cy="2031325"/>
          </a:xfrm>
          <a:prstGeom prst="rect">
            <a:avLst/>
          </a:prstGeom>
          <a:noFill/>
          <a:ln w="9525">
            <a:noFill/>
            <a:miter lim="800000"/>
            <a:headEnd/>
            <a:tailEnd/>
          </a:ln>
        </p:spPr>
        <p:txBody>
          <a:bodyPr wrap="square">
            <a:spAutoFit/>
          </a:bodyPr>
          <a:lstStyle/>
          <a:p>
            <a:pPr fontAlgn="base">
              <a:spcBef>
                <a:spcPct val="0"/>
              </a:spcBef>
              <a:spcAft>
                <a:spcPct val="0"/>
              </a:spcAft>
            </a:pPr>
            <a:r>
              <a:rPr lang="en-US" b="1" u="sng" dirty="0">
                <a:solidFill>
                  <a:srgbClr val="0000FF"/>
                </a:solidFill>
                <a:latin typeface="Arial" panose="020B0604020202020204" pitchFamily="34" charset="0"/>
                <a:cs typeface="Arial" panose="020B0604020202020204" pitchFamily="34" charset="0"/>
              </a:rPr>
              <a:t>Purpose</a:t>
            </a:r>
            <a:r>
              <a:rPr lang="en-US" b="1" dirty="0">
                <a:solidFill>
                  <a:srgbClr val="0000FF"/>
                </a:solidFill>
                <a:latin typeface="Arial" panose="020B0604020202020204" pitchFamily="34" charset="0"/>
                <a:cs typeface="Arial" panose="020B0604020202020204" pitchFamily="34" charset="0"/>
              </a:rPr>
              <a:t>:  </a:t>
            </a:r>
          </a:p>
          <a:p>
            <a:pPr marL="463550" indent="-231775" fontAlgn="base">
              <a:spcBef>
                <a:spcPct val="0"/>
              </a:spcBef>
              <a:spcAft>
                <a:spcPct val="0"/>
              </a:spcAft>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Reduce Technology, Engineering, Integration, and Life Cycle Cost Risks, </a:t>
            </a:r>
          </a:p>
          <a:p>
            <a:pPr marL="463550" indent="-231775" fontAlgn="base">
              <a:spcBef>
                <a:spcPct val="0"/>
              </a:spcBef>
              <a:spcAft>
                <a:spcPct val="0"/>
              </a:spcAft>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Demonstrate Critical Technologies on Prototypes</a:t>
            </a:r>
          </a:p>
          <a:p>
            <a:pPr marL="463550" indent="-231775" fontAlgn="base">
              <a:spcBef>
                <a:spcPct val="0"/>
              </a:spcBef>
              <a:spcAft>
                <a:spcPct val="0"/>
              </a:spcAft>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Complete Preliminary Design</a:t>
            </a:r>
          </a:p>
        </p:txBody>
      </p:sp>
      <p:sp>
        <p:nvSpPr>
          <p:cNvPr id="28" name="Title 15"/>
          <p:cNvSpPr>
            <a:spLocks/>
          </p:cNvSpPr>
          <p:nvPr/>
        </p:nvSpPr>
        <p:spPr bwMode="auto">
          <a:xfrm>
            <a:off x="1274807" y="76200"/>
            <a:ext cx="4668793" cy="914400"/>
          </a:xfrm>
          <a:prstGeom prst="rect">
            <a:avLst/>
          </a:prstGeom>
          <a:noFill/>
          <a:ln w="9525">
            <a:noFill/>
            <a:miter lim="800000"/>
            <a:headEnd/>
            <a:tailEnd/>
          </a:ln>
        </p:spPr>
        <p:txBody>
          <a:bodyPr anchor="ctr"/>
          <a:lstStyle/>
          <a:p>
            <a:pPr fontAlgn="base">
              <a:spcBef>
                <a:spcPct val="0"/>
              </a:spcBef>
              <a:spcAft>
                <a:spcPct val="0"/>
              </a:spcAft>
            </a:pPr>
            <a:r>
              <a:rPr lang="en-US" sz="2400" b="1" dirty="0">
                <a:solidFill>
                  <a:srgbClr val="000000"/>
                </a:solidFill>
              </a:rPr>
              <a:t>Technology </a:t>
            </a:r>
            <a:r>
              <a:rPr lang="en-US" sz="2400" b="1" dirty="0">
                <a:solidFill>
                  <a:srgbClr val="000000"/>
                </a:solidFill>
                <a:cs typeface="Arial" charset="0"/>
              </a:rPr>
              <a:t>Maturation and </a:t>
            </a:r>
          </a:p>
          <a:p>
            <a:pPr fontAlgn="base">
              <a:spcBef>
                <a:spcPct val="0"/>
              </a:spcBef>
              <a:spcAft>
                <a:spcPct val="0"/>
              </a:spcAft>
            </a:pPr>
            <a:r>
              <a:rPr lang="en-US" sz="2400" b="1" dirty="0">
                <a:solidFill>
                  <a:srgbClr val="000000"/>
                </a:solidFill>
                <a:cs typeface="Arial" charset="0"/>
              </a:rPr>
              <a:t>Risk Reduction</a:t>
            </a:r>
            <a:r>
              <a:rPr lang="en-US" sz="2400" b="1" dirty="0">
                <a:solidFill>
                  <a:srgbClr val="000000"/>
                </a:solidFill>
              </a:rPr>
              <a:t> (TMRR) Phase</a:t>
            </a:r>
          </a:p>
        </p:txBody>
      </p:sp>
      <p:grpSp>
        <p:nvGrpSpPr>
          <p:cNvPr id="29" name="Group 28"/>
          <p:cNvGrpSpPr/>
          <p:nvPr/>
        </p:nvGrpSpPr>
        <p:grpSpPr>
          <a:xfrm>
            <a:off x="4520910" y="914400"/>
            <a:ext cx="3708690" cy="2530315"/>
            <a:chOff x="4069310" y="1051085"/>
            <a:chExt cx="3536934" cy="2302882"/>
          </a:xfrm>
        </p:grpSpPr>
        <p:sp>
          <p:nvSpPr>
            <p:cNvPr id="30" name="Text Box 29"/>
            <p:cNvSpPr txBox="1">
              <a:spLocks noChangeArrowheads="1"/>
            </p:cNvSpPr>
            <p:nvPr/>
          </p:nvSpPr>
          <p:spPr bwMode="auto">
            <a:xfrm>
              <a:off x="6822866" y="2925298"/>
              <a:ext cx="420716" cy="252101"/>
            </a:xfrm>
            <a:prstGeom prst="rect">
              <a:avLst/>
            </a:prstGeom>
            <a:noFill/>
            <a:ln w="9525">
              <a:noFill/>
              <a:miter lim="800000"/>
              <a:headEnd/>
              <a:tailEnd/>
            </a:ln>
          </p:spPr>
          <p:txBody>
            <a:bodyPr wrap="none">
              <a:spAutoFit/>
            </a:bodyPr>
            <a:lstStyle/>
            <a:p>
              <a:pPr algn="r" fontAlgn="base">
                <a:spcBef>
                  <a:spcPct val="0"/>
                </a:spcBef>
                <a:spcAft>
                  <a:spcPct val="0"/>
                </a:spcAft>
              </a:pPr>
              <a:r>
                <a:rPr lang="en-US" sz="1200" b="1" dirty="0">
                  <a:cs typeface="Arial" charset="0"/>
                </a:rPr>
                <a:t>TRA</a:t>
              </a:r>
            </a:p>
          </p:txBody>
        </p:sp>
        <p:sp>
          <p:nvSpPr>
            <p:cNvPr id="31" name="Rectangle 7"/>
            <p:cNvSpPr>
              <a:spLocks noChangeArrowheads="1"/>
            </p:cNvSpPr>
            <p:nvPr/>
          </p:nvSpPr>
          <p:spPr bwMode="auto">
            <a:xfrm>
              <a:off x="4304582" y="1887535"/>
              <a:ext cx="2009946" cy="1023879"/>
            </a:xfrm>
            <a:prstGeom prst="rect">
              <a:avLst/>
            </a:prstGeom>
            <a:solidFill>
              <a:srgbClr val="9BDEFF"/>
            </a:solidFill>
            <a:ln w="9525">
              <a:noFill/>
              <a:miter lim="800000"/>
              <a:headEnd type="none" w="sm" len="sm"/>
              <a:tailEnd type="none" w="sm" len="sm"/>
            </a:ln>
          </p:spPr>
          <p:txBody>
            <a:bodyPr wrap="none" anchor="ctr"/>
            <a:lstStyle/>
            <a:p>
              <a:pPr defTabSz="666140" eaLnBrk="0" fontAlgn="base" hangingPunct="0">
                <a:spcBef>
                  <a:spcPct val="0"/>
                </a:spcBef>
                <a:spcAft>
                  <a:spcPct val="0"/>
                </a:spcAft>
                <a:defRPr/>
              </a:pPr>
              <a:endParaRPr lang="en-US" sz="1300" b="1" kern="0">
                <a:solidFill>
                  <a:prstClr val="black"/>
                </a:solidFill>
                <a:latin typeface="Calibri"/>
              </a:endParaRPr>
            </a:p>
          </p:txBody>
        </p:sp>
        <p:sp>
          <p:nvSpPr>
            <p:cNvPr id="32" name="Rectangle 31"/>
            <p:cNvSpPr/>
            <p:nvPr/>
          </p:nvSpPr>
          <p:spPr>
            <a:xfrm>
              <a:off x="6195253" y="1903907"/>
              <a:ext cx="922464" cy="1007507"/>
            </a:xfrm>
            <a:prstGeom prst="rect">
              <a:avLst/>
            </a:prstGeom>
            <a:gradFill>
              <a:gsLst>
                <a:gs pos="0">
                  <a:srgbClr val="9BDEFF"/>
                </a:gs>
                <a:gs pos="32000">
                  <a:srgbClr val="CDE0E2"/>
                </a:gs>
                <a:gs pos="100000">
                  <a:srgbClr val="FFE2C5"/>
                </a:gs>
              </a:gsLst>
              <a:lin ang="0" scaled="1"/>
            </a:gradFill>
            <a:ln w="25400" cap="flat" cmpd="sng" algn="ctr">
              <a:noFill/>
              <a:prstDash val="solid"/>
            </a:ln>
            <a:effectLst/>
          </p:spPr>
          <p:txBody>
            <a:bodyPr rtlCol="0" anchor="ctr"/>
            <a:lstStyle/>
            <a:p>
              <a:pPr algn="ctr" defTabSz="666140" eaLnBrk="0" fontAlgn="base" hangingPunct="0">
                <a:spcBef>
                  <a:spcPct val="0"/>
                </a:spcBef>
                <a:spcAft>
                  <a:spcPct val="0"/>
                </a:spcAft>
                <a:defRPr/>
              </a:pPr>
              <a:endParaRPr lang="en-US" sz="1300" b="1" kern="0">
                <a:solidFill>
                  <a:prstClr val="white"/>
                </a:solidFill>
                <a:latin typeface="Calibri"/>
              </a:endParaRPr>
            </a:p>
          </p:txBody>
        </p:sp>
        <p:sp>
          <p:nvSpPr>
            <p:cNvPr id="33" name="Text Box 2"/>
            <p:cNvSpPr txBox="1">
              <a:spLocks noChangeArrowheads="1"/>
            </p:cNvSpPr>
            <p:nvPr/>
          </p:nvSpPr>
          <p:spPr bwMode="auto">
            <a:xfrm>
              <a:off x="4715010" y="1897198"/>
              <a:ext cx="1660135" cy="738664"/>
            </a:xfrm>
            <a:prstGeom prst="rect">
              <a:avLst/>
            </a:prstGeom>
            <a:noFill/>
            <a:ln w="9525">
              <a:noFill/>
              <a:miter lim="800000"/>
              <a:headEnd/>
              <a:tailEnd/>
            </a:ln>
          </p:spPr>
          <p:txBody>
            <a:bodyPr rot="0" vert="horz" wrap="square" lIns="0" tIns="0" rIns="0" bIns="0" anchor="t" anchorCtr="0">
              <a:spAutoFit/>
            </a:bodyPr>
            <a:lstStyle/>
            <a:p>
              <a:pPr algn="ctr" eaLnBrk="0" fontAlgn="base" hangingPunct="0">
                <a:spcBef>
                  <a:spcPct val="0"/>
                </a:spcBef>
                <a:spcAft>
                  <a:spcPct val="0"/>
                </a:spcAft>
              </a:pPr>
              <a:r>
                <a:rPr lang="en-US" sz="1600" b="1" dirty="0">
                  <a:solidFill>
                    <a:srgbClr val="000000"/>
                  </a:solidFill>
                  <a:ea typeface="Times New Roman"/>
                </a:rPr>
                <a:t>Technology Maturation &amp; Risk</a:t>
              </a:r>
              <a:br>
                <a:rPr lang="en-US" sz="1600" b="1" dirty="0">
                  <a:solidFill>
                    <a:srgbClr val="000000"/>
                  </a:solidFill>
                  <a:ea typeface="Times New Roman"/>
                </a:rPr>
              </a:br>
              <a:r>
                <a:rPr lang="en-US" sz="1600" b="1" dirty="0">
                  <a:solidFill>
                    <a:srgbClr val="000000"/>
                  </a:solidFill>
                  <a:ea typeface="Times New Roman"/>
                </a:rPr>
                <a:t>Reduction</a:t>
              </a:r>
              <a:endParaRPr lang="en-US" sz="1600" b="1" dirty="0">
                <a:solidFill>
                  <a:srgbClr val="000000"/>
                </a:solidFill>
                <a:latin typeface="Times New Roman"/>
                <a:ea typeface="Times New Roman"/>
              </a:endParaRPr>
            </a:p>
          </p:txBody>
        </p:sp>
        <p:cxnSp>
          <p:nvCxnSpPr>
            <p:cNvPr id="34" name="Straight Connector 33"/>
            <p:cNvCxnSpPr/>
            <p:nvPr/>
          </p:nvCxnSpPr>
          <p:spPr bwMode="auto">
            <a:xfrm>
              <a:off x="4283015" y="1755472"/>
              <a:ext cx="12077" cy="1164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35" name="Group 34"/>
            <p:cNvGrpSpPr/>
            <p:nvPr/>
          </p:nvGrpSpPr>
          <p:grpSpPr>
            <a:xfrm>
              <a:off x="4086434" y="1563904"/>
              <a:ext cx="475023" cy="371903"/>
              <a:chOff x="4106916" y="2948390"/>
              <a:chExt cx="475023" cy="371903"/>
            </a:xfrm>
          </p:grpSpPr>
          <p:sp>
            <p:nvSpPr>
              <p:cNvPr id="83" name="AutoShape 12"/>
              <p:cNvSpPr>
                <a:spLocks noChangeArrowheads="1"/>
              </p:cNvSpPr>
              <p:nvPr/>
            </p:nvSpPr>
            <p:spPr bwMode="auto">
              <a:xfrm>
                <a:off x="4106916" y="2948390"/>
                <a:ext cx="405450" cy="321584"/>
              </a:xfrm>
              <a:prstGeom prst="triangle">
                <a:avLst>
                  <a:gd name="adj" fmla="val 50000"/>
                </a:avLst>
              </a:prstGeom>
              <a:solidFill>
                <a:srgbClr val="FFFF00"/>
              </a:solidFill>
              <a:ln w="12700">
                <a:solidFill>
                  <a:sysClr val="windowText" lastClr="000000"/>
                </a:solidFill>
                <a:miter lim="800000"/>
                <a:headEnd type="none" w="sm" len="sm"/>
                <a:tailEnd type="none" w="sm" len="sm"/>
              </a:ln>
            </p:spPr>
            <p:txBody>
              <a:bodyPr wrap="none" anchor="ctr"/>
              <a:lstStyle/>
              <a:p>
                <a:pPr algn="ctr" defTabSz="666140" eaLnBrk="0" fontAlgn="base" hangingPunct="0">
                  <a:spcBef>
                    <a:spcPct val="0"/>
                  </a:spcBef>
                  <a:spcAft>
                    <a:spcPct val="0"/>
                  </a:spcAft>
                  <a:defRPr/>
                </a:pPr>
                <a:endParaRPr lang="en-US" sz="1100" b="1" kern="0" dirty="0">
                  <a:solidFill>
                    <a:prstClr val="black"/>
                  </a:solidFill>
                </a:endParaRPr>
              </a:p>
            </p:txBody>
          </p:sp>
          <p:sp>
            <p:nvSpPr>
              <p:cNvPr id="84" name="TextBox 83"/>
              <p:cNvSpPr txBox="1"/>
              <p:nvPr/>
            </p:nvSpPr>
            <p:spPr>
              <a:xfrm>
                <a:off x="4162447" y="2981739"/>
                <a:ext cx="419492" cy="338554"/>
              </a:xfrm>
              <a:prstGeom prst="rect">
                <a:avLst/>
              </a:prstGeom>
              <a:noFill/>
            </p:spPr>
            <p:txBody>
              <a:bodyPr wrap="square" rtlCol="0">
                <a:spAutoFit/>
              </a:bodyPr>
              <a:lstStyle/>
              <a:p>
                <a:pPr eaLnBrk="0" fontAlgn="base" hangingPunct="0">
                  <a:spcBef>
                    <a:spcPct val="0"/>
                  </a:spcBef>
                  <a:spcAft>
                    <a:spcPct val="0"/>
                  </a:spcAft>
                </a:pPr>
                <a:r>
                  <a:rPr lang="en-US" sz="1600" b="1" dirty="0">
                    <a:solidFill>
                      <a:srgbClr val="000000"/>
                    </a:solidFill>
                  </a:rPr>
                  <a:t>A</a:t>
                </a:r>
              </a:p>
            </p:txBody>
          </p:sp>
        </p:grpSp>
        <p:cxnSp>
          <p:nvCxnSpPr>
            <p:cNvPr id="36" name="Straight Connector 35"/>
            <p:cNvCxnSpPr/>
            <p:nvPr/>
          </p:nvCxnSpPr>
          <p:spPr bwMode="auto">
            <a:xfrm flipV="1">
              <a:off x="4295967" y="1893498"/>
              <a:ext cx="2885524" cy="4313"/>
            </a:xfrm>
            <a:prstGeom prst="line">
              <a:avLst/>
            </a:prstGeom>
            <a:gradFill rotWithShape="0">
              <a:gsLst>
                <a:gs pos="0">
                  <a:schemeClr val="accent1"/>
                </a:gs>
                <a:gs pos="100000">
                  <a:schemeClr val="accent1">
                    <a:gamma/>
                    <a:shade val="46275"/>
                    <a:invGamma/>
                  </a:schemeClr>
                </a:gs>
              </a:gsLst>
              <a:lin ang="5400000" scaled="1"/>
            </a:gradFill>
            <a:ln w="19050" cap="flat" cmpd="sng" algn="ctr">
              <a:solidFill>
                <a:srgbClr val="000000"/>
              </a:solidFill>
              <a:prstDash val="solid"/>
              <a:round/>
              <a:headEnd type="none" w="med" len="med"/>
              <a:tailEnd type="none" w="med" len="med"/>
            </a:ln>
            <a:effectLst/>
          </p:spPr>
        </p:cxnSp>
        <p:cxnSp>
          <p:nvCxnSpPr>
            <p:cNvPr id="37" name="Straight Connector 36"/>
            <p:cNvCxnSpPr/>
            <p:nvPr/>
          </p:nvCxnSpPr>
          <p:spPr bwMode="auto">
            <a:xfrm>
              <a:off x="4291642" y="2918807"/>
              <a:ext cx="2971800" cy="0"/>
            </a:xfrm>
            <a:prstGeom prst="line">
              <a:avLst/>
            </a:prstGeom>
            <a:gradFill rotWithShape="0">
              <a:gsLst>
                <a:gs pos="0">
                  <a:schemeClr val="accent1"/>
                </a:gs>
                <a:gs pos="100000">
                  <a:schemeClr val="accent1">
                    <a:gamma/>
                    <a:shade val="46275"/>
                    <a:invGamma/>
                  </a:schemeClr>
                </a:gs>
              </a:gsLst>
              <a:lin ang="5400000" scaled="1"/>
            </a:gradFill>
            <a:ln w="19050" cap="flat" cmpd="sng" algn="ctr">
              <a:solidFill>
                <a:srgbClr val="000000"/>
              </a:solidFill>
              <a:prstDash val="solid"/>
              <a:round/>
              <a:headEnd type="none" w="med" len="med"/>
              <a:tailEnd type="none" w="med" len="med"/>
            </a:ln>
            <a:effectLst/>
          </p:spPr>
        </p:cxnSp>
        <p:cxnSp>
          <p:nvCxnSpPr>
            <p:cNvPr id="38" name="Straight Connector 37"/>
            <p:cNvCxnSpPr/>
            <p:nvPr/>
          </p:nvCxnSpPr>
          <p:spPr bwMode="auto">
            <a:xfrm>
              <a:off x="6693507" y="1893552"/>
              <a:ext cx="544055" cy="966105"/>
            </a:xfrm>
            <a:prstGeom prst="line">
              <a:avLst/>
            </a:prstGeom>
            <a:solidFill>
              <a:schemeClr val="accent1"/>
            </a:solidFill>
            <a:ln w="19050" cap="flat" cmpd="sng" algn="ctr">
              <a:solidFill>
                <a:schemeClr val="tx1">
                  <a:lumMod val="50000"/>
                  <a:lumOff val="50000"/>
                </a:schemeClr>
              </a:solidFill>
              <a:prstDash val="dash"/>
              <a:round/>
              <a:headEnd type="none" w="med" len="med"/>
              <a:tailEnd type="none" w="med" len="med"/>
            </a:ln>
            <a:effectLst/>
          </p:spPr>
        </p:cxnSp>
        <p:grpSp>
          <p:nvGrpSpPr>
            <p:cNvPr id="39" name="Group 38"/>
            <p:cNvGrpSpPr/>
            <p:nvPr/>
          </p:nvGrpSpPr>
          <p:grpSpPr>
            <a:xfrm>
              <a:off x="6717432" y="1567219"/>
              <a:ext cx="475023" cy="371903"/>
              <a:chOff x="4106916" y="2948390"/>
              <a:chExt cx="475023" cy="371903"/>
            </a:xfrm>
          </p:grpSpPr>
          <p:sp>
            <p:nvSpPr>
              <p:cNvPr id="81" name="AutoShape 12"/>
              <p:cNvSpPr>
                <a:spLocks noChangeArrowheads="1"/>
              </p:cNvSpPr>
              <p:nvPr/>
            </p:nvSpPr>
            <p:spPr bwMode="auto">
              <a:xfrm>
                <a:off x="4106916" y="2948390"/>
                <a:ext cx="405450" cy="321584"/>
              </a:xfrm>
              <a:prstGeom prst="triangle">
                <a:avLst>
                  <a:gd name="adj" fmla="val 50000"/>
                </a:avLst>
              </a:prstGeom>
              <a:solidFill>
                <a:srgbClr val="FFFF00"/>
              </a:solidFill>
              <a:ln w="12700">
                <a:solidFill>
                  <a:sysClr val="windowText" lastClr="000000"/>
                </a:solidFill>
                <a:miter lim="800000"/>
                <a:headEnd type="none" w="sm" len="sm"/>
                <a:tailEnd type="none" w="sm" len="sm"/>
              </a:ln>
            </p:spPr>
            <p:txBody>
              <a:bodyPr wrap="none" anchor="ctr"/>
              <a:lstStyle/>
              <a:p>
                <a:pPr algn="ctr" defTabSz="666140" eaLnBrk="0" fontAlgn="base" hangingPunct="0">
                  <a:spcBef>
                    <a:spcPct val="0"/>
                  </a:spcBef>
                  <a:spcAft>
                    <a:spcPct val="0"/>
                  </a:spcAft>
                  <a:defRPr/>
                </a:pPr>
                <a:endParaRPr lang="en-US" sz="1100" b="1" kern="0" dirty="0">
                  <a:solidFill>
                    <a:prstClr val="black"/>
                  </a:solidFill>
                </a:endParaRPr>
              </a:p>
            </p:txBody>
          </p:sp>
          <p:sp>
            <p:nvSpPr>
              <p:cNvPr id="82" name="TextBox 81"/>
              <p:cNvSpPr txBox="1"/>
              <p:nvPr/>
            </p:nvSpPr>
            <p:spPr>
              <a:xfrm>
                <a:off x="4162447" y="2981739"/>
                <a:ext cx="419492" cy="338554"/>
              </a:xfrm>
              <a:prstGeom prst="rect">
                <a:avLst/>
              </a:prstGeom>
              <a:noFill/>
            </p:spPr>
            <p:txBody>
              <a:bodyPr wrap="square" rtlCol="0">
                <a:spAutoFit/>
              </a:bodyPr>
              <a:lstStyle/>
              <a:p>
                <a:pPr eaLnBrk="0" fontAlgn="base" hangingPunct="0">
                  <a:spcBef>
                    <a:spcPct val="0"/>
                  </a:spcBef>
                  <a:spcAft>
                    <a:spcPct val="0"/>
                  </a:spcAft>
                </a:pPr>
                <a:r>
                  <a:rPr lang="en-US" sz="1600" b="1" dirty="0">
                    <a:solidFill>
                      <a:srgbClr val="000000"/>
                    </a:solidFill>
                  </a:rPr>
                  <a:t>B</a:t>
                </a:r>
              </a:p>
            </p:txBody>
          </p:sp>
        </p:grpSp>
        <p:cxnSp>
          <p:nvCxnSpPr>
            <p:cNvPr id="40" name="Straight Arrow Connector 39"/>
            <p:cNvCxnSpPr/>
            <p:nvPr/>
          </p:nvCxnSpPr>
          <p:spPr>
            <a:xfrm flipH="1">
              <a:off x="6626383" y="1459184"/>
              <a:ext cx="80655" cy="21009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AutoShape 35"/>
            <p:cNvSpPr>
              <a:spLocks noChangeArrowheads="1"/>
            </p:cNvSpPr>
            <p:nvPr/>
          </p:nvSpPr>
          <p:spPr bwMode="auto">
            <a:xfrm>
              <a:off x="6420437" y="1615969"/>
              <a:ext cx="263916" cy="266669"/>
            </a:xfrm>
            <a:prstGeom prst="diamond">
              <a:avLst/>
            </a:prstGeom>
            <a:solidFill>
              <a:srgbClr val="FFFF00"/>
            </a:solidFill>
            <a:ln w="12700">
              <a:solidFill>
                <a:sysClr val="windowText" lastClr="000000"/>
              </a:solidFill>
              <a:miter lim="800000"/>
              <a:headEnd type="none" w="sm" len="sm"/>
              <a:tailEnd type="none" w="sm" len="sm"/>
            </a:ln>
          </p:spPr>
          <p:txBody>
            <a:bodyPr wrap="none" anchor="ctr"/>
            <a:lstStyle/>
            <a:p>
              <a:pPr defTabSz="666140" eaLnBrk="0" fontAlgn="base" hangingPunct="0">
                <a:spcBef>
                  <a:spcPct val="0"/>
                </a:spcBef>
                <a:spcAft>
                  <a:spcPct val="0"/>
                </a:spcAft>
                <a:defRPr/>
              </a:pPr>
              <a:endParaRPr lang="en-US" sz="1300" b="1" kern="0">
                <a:solidFill>
                  <a:prstClr val="black"/>
                </a:solidFill>
                <a:latin typeface="Calibri"/>
              </a:endParaRPr>
            </a:p>
          </p:txBody>
        </p:sp>
        <p:sp>
          <p:nvSpPr>
            <p:cNvPr id="42" name="AutoShape 35"/>
            <p:cNvSpPr>
              <a:spLocks noChangeArrowheads="1"/>
            </p:cNvSpPr>
            <p:nvPr/>
          </p:nvSpPr>
          <p:spPr bwMode="auto">
            <a:xfrm>
              <a:off x="5781220" y="1615711"/>
              <a:ext cx="263916" cy="266669"/>
            </a:xfrm>
            <a:prstGeom prst="diamond">
              <a:avLst/>
            </a:prstGeom>
            <a:solidFill>
              <a:srgbClr val="FFFF00"/>
            </a:solidFill>
            <a:ln w="12700">
              <a:solidFill>
                <a:sysClr val="windowText" lastClr="000000"/>
              </a:solidFill>
              <a:miter lim="800000"/>
              <a:headEnd type="none" w="sm" len="sm"/>
              <a:tailEnd type="none" w="sm" len="sm"/>
            </a:ln>
          </p:spPr>
          <p:txBody>
            <a:bodyPr wrap="none" anchor="ctr"/>
            <a:lstStyle/>
            <a:p>
              <a:pPr defTabSz="666140" eaLnBrk="0" fontAlgn="base" hangingPunct="0">
                <a:spcBef>
                  <a:spcPct val="0"/>
                </a:spcBef>
                <a:spcAft>
                  <a:spcPct val="0"/>
                </a:spcAft>
                <a:defRPr/>
              </a:pPr>
              <a:endParaRPr lang="en-US" sz="1300" b="1" kern="0">
                <a:solidFill>
                  <a:prstClr val="black"/>
                </a:solidFill>
                <a:latin typeface="Calibri"/>
              </a:endParaRPr>
            </a:p>
          </p:txBody>
        </p:sp>
        <p:sp>
          <p:nvSpPr>
            <p:cNvPr id="64" name="TextBox 63"/>
            <p:cNvSpPr txBox="1"/>
            <p:nvPr/>
          </p:nvSpPr>
          <p:spPr>
            <a:xfrm>
              <a:off x="4917415" y="1051085"/>
              <a:ext cx="1214476" cy="364147"/>
            </a:xfrm>
            <a:prstGeom prst="rect">
              <a:avLst/>
            </a:prstGeom>
            <a:noFill/>
          </p:spPr>
          <p:txBody>
            <a:bodyPr wrap="square" rtlCol="0">
              <a:spAutoFit/>
            </a:bodyPr>
            <a:lstStyle/>
            <a:p>
              <a:pPr algn="ctr" eaLnBrk="0" fontAlgn="base" hangingPunct="0">
                <a:lnSpc>
                  <a:spcPts val="1200"/>
                </a:lnSpc>
                <a:spcBef>
                  <a:spcPct val="0"/>
                </a:spcBef>
                <a:spcAft>
                  <a:spcPct val="0"/>
                </a:spcAft>
              </a:pPr>
              <a:r>
                <a:rPr lang="en-US" sz="1200" b="1" dirty="0">
                  <a:solidFill>
                    <a:srgbClr val="000000"/>
                  </a:solidFill>
                </a:rPr>
                <a:t>CDD</a:t>
              </a:r>
            </a:p>
            <a:p>
              <a:pPr algn="ctr" eaLnBrk="0" fontAlgn="base" hangingPunct="0">
                <a:lnSpc>
                  <a:spcPts val="1200"/>
                </a:lnSpc>
                <a:spcBef>
                  <a:spcPct val="0"/>
                </a:spcBef>
                <a:spcAft>
                  <a:spcPct val="0"/>
                </a:spcAft>
              </a:pPr>
              <a:r>
                <a:rPr lang="en-US" sz="1200" b="1" dirty="0">
                  <a:solidFill>
                    <a:srgbClr val="000000"/>
                  </a:solidFill>
                </a:rPr>
                <a:t>Validation</a:t>
              </a:r>
            </a:p>
          </p:txBody>
        </p:sp>
        <p:sp>
          <p:nvSpPr>
            <p:cNvPr id="65" name="TextBox 64"/>
            <p:cNvSpPr txBox="1"/>
            <p:nvPr/>
          </p:nvSpPr>
          <p:spPr>
            <a:xfrm>
              <a:off x="6391768" y="1051085"/>
              <a:ext cx="1214476" cy="364147"/>
            </a:xfrm>
            <a:prstGeom prst="rect">
              <a:avLst/>
            </a:prstGeom>
            <a:noFill/>
          </p:spPr>
          <p:txBody>
            <a:bodyPr wrap="square" rtlCol="0">
              <a:spAutoFit/>
            </a:bodyPr>
            <a:lstStyle/>
            <a:p>
              <a:pPr algn="ctr" eaLnBrk="0" fontAlgn="base" hangingPunct="0">
                <a:lnSpc>
                  <a:spcPts val="1200"/>
                </a:lnSpc>
                <a:spcBef>
                  <a:spcPct val="0"/>
                </a:spcBef>
                <a:spcAft>
                  <a:spcPct val="0"/>
                </a:spcAft>
              </a:pPr>
              <a:r>
                <a:rPr lang="en-US" sz="1200" b="1" dirty="0">
                  <a:solidFill>
                    <a:srgbClr val="000000"/>
                  </a:solidFill>
                </a:rPr>
                <a:t>Development</a:t>
              </a:r>
            </a:p>
            <a:p>
              <a:pPr algn="ctr" eaLnBrk="0" fontAlgn="base" hangingPunct="0">
                <a:lnSpc>
                  <a:spcPts val="1200"/>
                </a:lnSpc>
                <a:spcBef>
                  <a:spcPct val="0"/>
                </a:spcBef>
                <a:spcAft>
                  <a:spcPct val="0"/>
                </a:spcAft>
              </a:pPr>
              <a:r>
                <a:rPr lang="en-US" sz="1200" b="1" dirty="0">
                  <a:solidFill>
                    <a:srgbClr val="000000"/>
                  </a:solidFill>
                </a:rPr>
                <a:t>RFP Release</a:t>
              </a:r>
            </a:p>
          </p:txBody>
        </p:sp>
        <p:cxnSp>
          <p:nvCxnSpPr>
            <p:cNvPr id="66" name="Straight Arrow Connector 65"/>
            <p:cNvCxnSpPr/>
            <p:nvPr/>
          </p:nvCxnSpPr>
          <p:spPr>
            <a:xfrm>
              <a:off x="5732827" y="1459253"/>
              <a:ext cx="102921" cy="21649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4069310" y="1861077"/>
              <a:ext cx="461985" cy="420610"/>
              <a:chOff x="4302212" y="1861077"/>
              <a:chExt cx="461985" cy="420610"/>
            </a:xfrm>
          </p:grpSpPr>
          <p:sp>
            <p:nvSpPr>
              <p:cNvPr id="79" name="Flowchart: Document 78"/>
              <p:cNvSpPr/>
              <p:nvPr/>
            </p:nvSpPr>
            <p:spPr bwMode="auto">
              <a:xfrm>
                <a:off x="4364967" y="1911411"/>
                <a:ext cx="345056" cy="370276"/>
              </a:xfrm>
              <a:prstGeom prst="flowChartDocument">
                <a:avLst/>
              </a:prstGeom>
              <a:solidFill>
                <a:schemeClr val="bg1"/>
              </a:solidFill>
              <a:ln w="1270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i="1">
                  <a:solidFill>
                    <a:srgbClr val="000000"/>
                  </a:solidFill>
                  <a:latin typeface="Arial Narrow" pitchFamily="34" charset="0"/>
                </a:endParaRPr>
              </a:p>
            </p:txBody>
          </p:sp>
          <p:sp>
            <p:nvSpPr>
              <p:cNvPr id="80" name="TextBox 79"/>
              <p:cNvSpPr txBox="1"/>
              <p:nvPr/>
            </p:nvSpPr>
            <p:spPr>
              <a:xfrm>
                <a:off x="4302212" y="1861077"/>
                <a:ext cx="461985" cy="400110"/>
              </a:xfrm>
              <a:prstGeom prst="rect">
                <a:avLst/>
              </a:prstGeom>
              <a:noFill/>
            </p:spPr>
            <p:txBody>
              <a:bodyPr wrap="none" rtlCol="0">
                <a:spAutoFit/>
              </a:bodyPr>
              <a:lstStyle/>
              <a:p>
                <a:pPr algn="ctr" eaLnBrk="0" fontAlgn="base" hangingPunct="0">
                  <a:lnSpc>
                    <a:spcPts val="1200"/>
                  </a:lnSpc>
                  <a:spcBef>
                    <a:spcPct val="0"/>
                  </a:spcBef>
                  <a:spcAft>
                    <a:spcPct val="0"/>
                  </a:spcAft>
                </a:pPr>
                <a:r>
                  <a:rPr lang="en-US" sz="1050" b="1" dirty="0">
                    <a:solidFill>
                      <a:srgbClr val="000000"/>
                    </a:solidFill>
                    <a:latin typeface="Calibri" panose="020F0502020204030204" pitchFamily="34" charset="0"/>
                  </a:rPr>
                  <a:t>draft</a:t>
                </a:r>
              </a:p>
              <a:p>
                <a:pPr algn="ctr" eaLnBrk="0" fontAlgn="base" hangingPunct="0">
                  <a:lnSpc>
                    <a:spcPts val="1200"/>
                  </a:lnSpc>
                  <a:spcBef>
                    <a:spcPct val="0"/>
                  </a:spcBef>
                  <a:spcAft>
                    <a:spcPct val="0"/>
                  </a:spcAft>
                </a:pPr>
                <a:r>
                  <a:rPr lang="en-US" sz="1200" b="1" dirty="0">
                    <a:solidFill>
                      <a:srgbClr val="000000"/>
                    </a:solidFill>
                    <a:latin typeface="Calibri" panose="020F0502020204030204" pitchFamily="34" charset="0"/>
                  </a:rPr>
                  <a:t>CDD</a:t>
                </a:r>
              </a:p>
            </p:txBody>
          </p:sp>
        </p:grpSp>
        <p:sp>
          <p:nvSpPr>
            <p:cNvPr id="68" name="Rectangle 79"/>
            <p:cNvSpPr>
              <a:spLocks noChangeArrowheads="1"/>
            </p:cNvSpPr>
            <p:nvPr/>
          </p:nvSpPr>
          <p:spPr bwMode="auto">
            <a:xfrm>
              <a:off x="6262972" y="2676250"/>
              <a:ext cx="892473" cy="184666"/>
            </a:xfrm>
            <a:prstGeom prst="rect">
              <a:avLst/>
            </a:prstGeom>
            <a:noFill/>
            <a:ln w="9525">
              <a:noFill/>
              <a:miter lim="800000"/>
              <a:headEnd/>
              <a:tailEnd/>
            </a:ln>
          </p:spPr>
          <p:txBody>
            <a:bodyPr wrap="square" lIns="0" tIns="0" rIns="0" bIns="0">
              <a:spAutoFit/>
            </a:bodyPr>
            <a:lstStyle/>
            <a:p>
              <a:pPr algn="ctr" fontAlgn="base">
                <a:spcBef>
                  <a:spcPct val="0"/>
                </a:spcBef>
                <a:spcAft>
                  <a:spcPct val="0"/>
                </a:spcAft>
              </a:pPr>
              <a:r>
                <a:rPr lang="en-US" sz="1200" b="1" dirty="0">
                  <a:solidFill>
                    <a:srgbClr val="000000"/>
                  </a:solidFill>
                </a:rPr>
                <a:t>PDR </a:t>
              </a:r>
              <a:endParaRPr lang="en-US" sz="1200" i="1" dirty="0">
                <a:solidFill>
                  <a:srgbClr val="000000"/>
                </a:solidFill>
                <a:latin typeface="Arial Narrow" pitchFamily="34" charset="0"/>
              </a:endParaRPr>
            </a:p>
          </p:txBody>
        </p:sp>
        <p:sp>
          <p:nvSpPr>
            <p:cNvPr id="69" name="Rectangle 80"/>
            <p:cNvSpPr>
              <a:spLocks noChangeArrowheads="1"/>
            </p:cNvSpPr>
            <p:nvPr/>
          </p:nvSpPr>
          <p:spPr bwMode="auto">
            <a:xfrm>
              <a:off x="6618774" y="2506800"/>
              <a:ext cx="142875" cy="142875"/>
            </a:xfrm>
            <a:prstGeom prst="rect">
              <a:avLst/>
            </a:prstGeom>
            <a:solidFill>
              <a:schemeClr val="bg2"/>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100" b="1">
                <a:solidFill>
                  <a:srgbClr val="000000"/>
                </a:solidFill>
              </a:endParaRPr>
            </a:p>
          </p:txBody>
        </p:sp>
        <p:cxnSp>
          <p:nvCxnSpPr>
            <p:cNvPr id="70" name="Straight Arrow Connector 69"/>
            <p:cNvCxnSpPr/>
            <p:nvPr/>
          </p:nvCxnSpPr>
          <p:spPr bwMode="auto">
            <a:xfrm>
              <a:off x="6780700" y="2574846"/>
              <a:ext cx="567890" cy="0"/>
            </a:xfrm>
            <a:prstGeom prst="straightConnector1">
              <a:avLst/>
            </a:prstGeom>
            <a:gradFill rotWithShape="0">
              <a:gsLst>
                <a:gs pos="0">
                  <a:schemeClr val="accent1"/>
                </a:gs>
                <a:gs pos="100000">
                  <a:schemeClr val="accent1">
                    <a:gamma/>
                    <a:shade val="46275"/>
                    <a:invGamma/>
                  </a:schemeClr>
                </a:gs>
              </a:gsLst>
              <a:lin ang="5400000" scaled="1"/>
            </a:gradFill>
            <a:ln w="19050" cap="flat" cmpd="sng" algn="ctr">
              <a:solidFill>
                <a:schemeClr val="tx1"/>
              </a:solidFill>
              <a:prstDash val="dash"/>
              <a:round/>
              <a:headEnd type="none" w="med" len="med"/>
              <a:tailEnd type="arrow"/>
            </a:ln>
            <a:effectLst/>
          </p:spPr>
        </p:cxnSp>
        <p:sp>
          <p:nvSpPr>
            <p:cNvPr id="71" name="AutoShape 21"/>
            <p:cNvSpPr>
              <a:spLocks noChangeArrowheads="1"/>
            </p:cNvSpPr>
            <p:nvPr/>
          </p:nvSpPr>
          <p:spPr bwMode="auto">
            <a:xfrm>
              <a:off x="5232917" y="2725945"/>
              <a:ext cx="198012" cy="157122"/>
            </a:xfrm>
            <a:prstGeom prst="triangle">
              <a:avLst>
                <a:gd name="adj" fmla="val 50000"/>
              </a:avLst>
            </a:prstGeom>
            <a:solidFill>
              <a:schemeClr val="bg2"/>
            </a:solidFill>
            <a:ln w="12700">
              <a:solidFill>
                <a:srgbClr val="000000"/>
              </a:solidFill>
              <a:miter lim="800000"/>
              <a:headEnd type="none" w="sm" len="sm"/>
              <a:tailEnd type="none" w="sm" len="sm"/>
            </a:ln>
          </p:spPr>
          <p:txBody>
            <a:bodyPr wrap="none" anchor="ctr"/>
            <a:lstStyle/>
            <a:p>
              <a:pPr algn="r" fontAlgn="base">
                <a:spcBef>
                  <a:spcPct val="0"/>
                </a:spcBef>
                <a:spcAft>
                  <a:spcPct val="0"/>
                </a:spcAft>
              </a:pPr>
              <a:endParaRPr lang="en-US" sz="2000">
                <a:solidFill>
                  <a:srgbClr val="000000"/>
                </a:solidFill>
                <a:latin typeface="Arial" pitchFamily="34" charset="0"/>
                <a:cs typeface="Arial" charset="0"/>
              </a:endParaRPr>
            </a:p>
          </p:txBody>
        </p:sp>
        <p:sp>
          <p:nvSpPr>
            <p:cNvPr id="72" name="TextBox 71"/>
            <p:cNvSpPr txBox="1"/>
            <p:nvPr/>
          </p:nvSpPr>
          <p:spPr>
            <a:xfrm>
              <a:off x="4319231" y="2438103"/>
              <a:ext cx="828896" cy="420169"/>
            </a:xfrm>
            <a:prstGeom prst="rect">
              <a:avLst/>
            </a:prstGeom>
            <a:noFill/>
          </p:spPr>
          <p:txBody>
            <a:bodyPr wrap="none" rtlCol="0">
              <a:spAutoFit/>
            </a:bodyPr>
            <a:lstStyle/>
            <a:p>
              <a:pPr algn="ctr" fontAlgn="base">
                <a:spcBef>
                  <a:spcPct val="0"/>
                </a:spcBef>
                <a:spcAft>
                  <a:spcPct val="0"/>
                </a:spcAft>
              </a:pPr>
              <a:r>
                <a:rPr lang="en-US" sz="1200" b="1" i="1" dirty="0">
                  <a:solidFill>
                    <a:srgbClr val="000000"/>
                  </a:solidFill>
                  <a:latin typeface="Arial" pitchFamily="34" charset="0"/>
                </a:rPr>
                <a:t>Source </a:t>
              </a:r>
            </a:p>
            <a:p>
              <a:pPr algn="ctr" fontAlgn="base">
                <a:spcBef>
                  <a:spcPct val="0"/>
                </a:spcBef>
                <a:spcAft>
                  <a:spcPct val="0"/>
                </a:spcAft>
              </a:pPr>
              <a:r>
                <a:rPr lang="en-US" sz="1200" b="1" i="1" dirty="0">
                  <a:solidFill>
                    <a:srgbClr val="000000"/>
                  </a:solidFill>
                  <a:latin typeface="Arial" pitchFamily="34" charset="0"/>
                </a:rPr>
                <a:t>Selection</a:t>
              </a:r>
            </a:p>
          </p:txBody>
        </p:sp>
        <p:sp>
          <p:nvSpPr>
            <p:cNvPr id="73" name="TextBox 72"/>
            <p:cNvSpPr txBox="1"/>
            <p:nvPr/>
          </p:nvSpPr>
          <p:spPr>
            <a:xfrm>
              <a:off x="4917415" y="2892302"/>
              <a:ext cx="816249" cy="461665"/>
            </a:xfrm>
            <a:prstGeom prst="rect">
              <a:avLst/>
            </a:prstGeom>
            <a:noFill/>
          </p:spPr>
          <p:txBody>
            <a:bodyPr wrap="none" rtlCol="0">
              <a:spAutoFit/>
            </a:bodyPr>
            <a:lstStyle/>
            <a:p>
              <a:pPr algn="ctr" fontAlgn="base">
                <a:spcBef>
                  <a:spcPct val="0"/>
                </a:spcBef>
                <a:spcAft>
                  <a:spcPct val="0"/>
                </a:spcAft>
              </a:pPr>
              <a:r>
                <a:rPr lang="en-US" sz="1200" b="1" i="1" dirty="0">
                  <a:solidFill>
                    <a:srgbClr val="000000"/>
                  </a:solidFill>
                  <a:latin typeface="Arial" pitchFamily="34" charset="0"/>
                </a:rPr>
                <a:t>Contract</a:t>
              </a:r>
            </a:p>
            <a:p>
              <a:pPr algn="ctr" fontAlgn="base">
                <a:spcBef>
                  <a:spcPct val="0"/>
                </a:spcBef>
                <a:spcAft>
                  <a:spcPct val="0"/>
                </a:spcAft>
              </a:pPr>
              <a:r>
                <a:rPr lang="en-US" sz="1200" b="1" i="1" dirty="0">
                  <a:solidFill>
                    <a:srgbClr val="000000"/>
                  </a:solidFill>
                  <a:latin typeface="Arial" pitchFamily="34" charset="0"/>
                </a:rPr>
                <a:t>award</a:t>
              </a:r>
            </a:p>
          </p:txBody>
        </p:sp>
        <p:cxnSp>
          <p:nvCxnSpPr>
            <p:cNvPr id="74" name="Straight Arrow Connector 73"/>
            <p:cNvCxnSpPr/>
            <p:nvPr/>
          </p:nvCxnSpPr>
          <p:spPr bwMode="auto">
            <a:xfrm>
              <a:off x="4410671" y="2853107"/>
              <a:ext cx="737456" cy="0"/>
            </a:xfrm>
            <a:prstGeom prst="straightConnector1">
              <a:avLst/>
            </a:prstGeom>
            <a:solidFill>
              <a:schemeClr val="accent1"/>
            </a:solidFill>
            <a:ln w="9525" cap="flat" cmpd="sng" algn="ctr">
              <a:solidFill>
                <a:schemeClr val="tx1"/>
              </a:solidFill>
              <a:prstDash val="solid"/>
              <a:round/>
              <a:headEnd type="none" w="med" len="med"/>
              <a:tailEnd type="stealth" w="lg" len="lg"/>
            </a:ln>
            <a:effectLst/>
          </p:spPr>
        </p:cxnSp>
        <p:grpSp>
          <p:nvGrpSpPr>
            <p:cNvPr id="75" name="Group 74"/>
            <p:cNvGrpSpPr/>
            <p:nvPr/>
          </p:nvGrpSpPr>
          <p:grpSpPr>
            <a:xfrm>
              <a:off x="6313604" y="1917169"/>
              <a:ext cx="461985" cy="370276"/>
              <a:chOff x="4302212" y="1911411"/>
              <a:chExt cx="461985" cy="370276"/>
            </a:xfrm>
          </p:grpSpPr>
          <p:sp>
            <p:nvSpPr>
              <p:cNvPr id="77" name="Flowchart: Document 76"/>
              <p:cNvSpPr/>
              <p:nvPr/>
            </p:nvSpPr>
            <p:spPr bwMode="auto">
              <a:xfrm>
                <a:off x="4364967" y="1911411"/>
                <a:ext cx="345056" cy="370276"/>
              </a:xfrm>
              <a:prstGeom prst="flowChartDocument">
                <a:avLst/>
              </a:prstGeom>
              <a:solidFill>
                <a:schemeClr val="bg1"/>
              </a:solidFill>
              <a:ln w="1270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i="1">
                  <a:solidFill>
                    <a:srgbClr val="000000"/>
                  </a:solidFill>
                  <a:latin typeface="Arial Narrow" pitchFamily="34" charset="0"/>
                </a:endParaRPr>
              </a:p>
            </p:txBody>
          </p:sp>
          <p:sp>
            <p:nvSpPr>
              <p:cNvPr id="78" name="TextBox 77"/>
              <p:cNvSpPr txBox="1"/>
              <p:nvPr/>
            </p:nvSpPr>
            <p:spPr>
              <a:xfrm>
                <a:off x="4302212" y="1912833"/>
                <a:ext cx="461985" cy="248401"/>
              </a:xfrm>
              <a:prstGeom prst="rect">
                <a:avLst/>
              </a:prstGeom>
              <a:noFill/>
            </p:spPr>
            <p:txBody>
              <a:bodyPr wrap="none" rtlCol="0">
                <a:spAutoFit/>
              </a:bodyPr>
              <a:lstStyle/>
              <a:p>
                <a:pPr algn="ctr" eaLnBrk="0" fontAlgn="base" hangingPunct="0">
                  <a:lnSpc>
                    <a:spcPts val="1200"/>
                  </a:lnSpc>
                  <a:spcBef>
                    <a:spcPct val="0"/>
                  </a:spcBef>
                  <a:spcAft>
                    <a:spcPct val="0"/>
                  </a:spcAft>
                </a:pPr>
                <a:r>
                  <a:rPr lang="en-US" sz="1200" b="1" dirty="0">
                    <a:solidFill>
                      <a:srgbClr val="000000"/>
                    </a:solidFill>
                    <a:latin typeface="Calibri" panose="020F0502020204030204" pitchFamily="34" charset="0"/>
                  </a:rPr>
                  <a:t>CDD</a:t>
                </a:r>
              </a:p>
            </p:txBody>
          </p:sp>
        </p:grpSp>
        <p:sp>
          <p:nvSpPr>
            <p:cNvPr id="76" name="AutoShape 21"/>
            <p:cNvSpPr>
              <a:spLocks noChangeArrowheads="1"/>
            </p:cNvSpPr>
            <p:nvPr/>
          </p:nvSpPr>
          <p:spPr bwMode="auto">
            <a:xfrm>
              <a:off x="6873821" y="2733970"/>
              <a:ext cx="198012" cy="157122"/>
            </a:xfrm>
            <a:prstGeom prst="triangle">
              <a:avLst>
                <a:gd name="adj" fmla="val 50000"/>
              </a:avLst>
            </a:prstGeom>
            <a:solidFill>
              <a:schemeClr val="bg2"/>
            </a:solidFill>
            <a:ln w="12700">
              <a:solidFill>
                <a:srgbClr val="000000"/>
              </a:solidFill>
              <a:miter lim="800000"/>
              <a:headEnd type="none" w="sm" len="sm"/>
              <a:tailEnd type="none" w="sm" len="sm"/>
            </a:ln>
          </p:spPr>
          <p:txBody>
            <a:bodyPr wrap="none" anchor="ctr"/>
            <a:lstStyle/>
            <a:p>
              <a:pPr algn="r" fontAlgn="base">
                <a:spcBef>
                  <a:spcPct val="0"/>
                </a:spcBef>
                <a:spcAft>
                  <a:spcPct val="0"/>
                </a:spcAft>
              </a:pPr>
              <a:endParaRPr lang="en-US" sz="2000">
                <a:solidFill>
                  <a:srgbClr val="000000"/>
                </a:solidFill>
                <a:latin typeface="Arial" pitchFamily="34" charset="0"/>
                <a:cs typeface="Arial" charset="0"/>
              </a:endParaRPr>
            </a:p>
          </p:txBody>
        </p:sp>
      </p:grpSp>
      <p:sp>
        <p:nvSpPr>
          <p:cNvPr id="85" name="Rectangle 84"/>
          <p:cNvSpPr/>
          <p:nvPr/>
        </p:nvSpPr>
        <p:spPr>
          <a:xfrm>
            <a:off x="5457951" y="152400"/>
            <a:ext cx="3228849" cy="646331"/>
          </a:xfrm>
          <a:prstGeom prst="rect">
            <a:avLst/>
          </a:prstGeom>
          <a:ln>
            <a:solidFill>
              <a:schemeClr val="accent1"/>
            </a:solidFill>
          </a:ln>
        </p:spPr>
        <p:txBody>
          <a:bodyPr wrap="square">
            <a:spAutoFit/>
          </a:bodyPr>
          <a:lstStyle/>
          <a:p>
            <a:pPr marL="166688" indent="-166688" algn="ctr" eaLnBrk="0" fontAlgn="base" hangingPunct="0">
              <a:spcBef>
                <a:spcPct val="0"/>
              </a:spcBef>
              <a:spcAft>
                <a:spcPct val="45000"/>
              </a:spcAft>
              <a:buSzPct val="110000"/>
              <a:buFont typeface="Arial" panose="020B0604020202020204" pitchFamily="34" charset="0"/>
              <a:buChar char="•"/>
            </a:pPr>
            <a:r>
              <a:rPr lang="en-US" b="1" u="sng" dirty="0">
                <a:solidFill>
                  <a:srgbClr val="0000FF"/>
                </a:solidFill>
                <a:latin typeface="Arial" panose="020B0604020202020204" pitchFamily="34" charset="0"/>
                <a:cs typeface="Arial" panose="020B0604020202020204" pitchFamily="34" charset="0"/>
              </a:rPr>
              <a:t>Guided by</a:t>
            </a:r>
            <a:r>
              <a:rPr lang="en-US" dirty="0">
                <a:solidFill>
                  <a:srgbClr val="0000FF"/>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AS, Draft CDD, SEP, PPP, &amp; CS </a:t>
            </a:r>
          </a:p>
        </p:txBody>
      </p:sp>
      <p:sp>
        <p:nvSpPr>
          <p:cNvPr id="86" name="Rectangle 85"/>
          <p:cNvSpPr/>
          <p:nvPr/>
        </p:nvSpPr>
        <p:spPr>
          <a:xfrm>
            <a:off x="1064932" y="5867400"/>
            <a:ext cx="7025512" cy="584775"/>
          </a:xfrm>
          <a:prstGeom prst="rect">
            <a:avLst/>
          </a:prstGeom>
          <a:ln>
            <a:solidFill>
              <a:schemeClr val="accent1"/>
            </a:solidFill>
          </a:ln>
        </p:spPr>
        <p:txBody>
          <a:bodyPr wrap="square">
            <a:spAutoFit/>
          </a:bodyPr>
          <a:lstStyle/>
          <a:p>
            <a:pPr lvl="1" algn="ctr" eaLnBrk="0" fontAlgn="base" hangingPunct="0">
              <a:spcBef>
                <a:spcPct val="0"/>
              </a:spcBef>
              <a:spcAft>
                <a:spcPct val="20000"/>
              </a:spcAft>
              <a:buSzPct val="90000"/>
            </a:pPr>
            <a:r>
              <a:rPr lang="en-US" sz="1600" u="sng" dirty="0">
                <a:solidFill>
                  <a:srgbClr val="FF0000"/>
                </a:solidFill>
              </a:rPr>
              <a:t>Competitive prototyping</a:t>
            </a:r>
            <a:r>
              <a:rPr lang="en-US" sz="1600" dirty="0">
                <a:solidFill>
                  <a:srgbClr val="FF0000"/>
                </a:solidFill>
              </a:rPr>
              <a:t> </a:t>
            </a:r>
            <a:r>
              <a:rPr lang="en-US" sz="1600" dirty="0">
                <a:solidFill>
                  <a:srgbClr val="000000"/>
                </a:solidFill>
              </a:rPr>
              <a:t>of the system, or critical sub-systems is a statutory requirement for MDAPs and a regulatory requirement for all other programs</a:t>
            </a:r>
          </a:p>
        </p:txBody>
      </p:sp>
      <p:sp>
        <p:nvSpPr>
          <p:cNvPr id="87" name="TextBox 86"/>
          <p:cNvSpPr txBox="1"/>
          <p:nvPr/>
        </p:nvSpPr>
        <p:spPr>
          <a:xfrm>
            <a:off x="1390261" y="5830076"/>
            <a:ext cx="324128" cy="523220"/>
          </a:xfrm>
          <a:prstGeom prst="rect">
            <a:avLst/>
          </a:prstGeom>
          <a:noFill/>
        </p:spPr>
        <p:txBody>
          <a:bodyPr wrap="none" rtlCol="0">
            <a:spAutoFit/>
          </a:bodyPr>
          <a:lstStyle/>
          <a:p>
            <a:r>
              <a:rPr lang="en-US" sz="2800" b="1" dirty="0">
                <a:solidFill>
                  <a:srgbClr val="FF0000"/>
                </a:solidFill>
              </a:rPr>
              <a:t>*</a:t>
            </a:r>
          </a:p>
        </p:txBody>
      </p:sp>
      <p:sp>
        <p:nvSpPr>
          <p:cNvPr id="88" name="TextBox 87"/>
          <p:cNvSpPr txBox="1"/>
          <p:nvPr/>
        </p:nvSpPr>
        <p:spPr>
          <a:xfrm>
            <a:off x="4565372" y="3695700"/>
            <a:ext cx="324128" cy="523220"/>
          </a:xfrm>
          <a:prstGeom prst="rect">
            <a:avLst/>
          </a:prstGeom>
          <a:noFill/>
        </p:spPr>
        <p:txBody>
          <a:bodyPr wrap="none" rtlCol="0">
            <a:spAutoFit/>
          </a:bodyPr>
          <a:lstStyle/>
          <a:p>
            <a:r>
              <a:rPr lang="en-US" sz="2800" b="1" dirty="0">
                <a:solidFill>
                  <a:srgbClr val="FF0000"/>
                </a:solidFill>
              </a:rPr>
              <a:t>*</a:t>
            </a:r>
          </a:p>
        </p:txBody>
      </p:sp>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1303283" cy="709761"/>
          </a:xfrm>
          <a:prstGeom prst="rect">
            <a:avLst/>
          </a:prstGeom>
        </p:spPr>
      </p:pic>
      <p:grpSp>
        <p:nvGrpSpPr>
          <p:cNvPr id="58" name="Group 57"/>
          <p:cNvGrpSpPr/>
          <p:nvPr/>
        </p:nvGrpSpPr>
        <p:grpSpPr>
          <a:xfrm>
            <a:off x="8495953" y="5595009"/>
            <a:ext cx="588119" cy="555765"/>
            <a:chOff x="8495953" y="6173511"/>
            <a:chExt cx="588119" cy="555765"/>
          </a:xfrm>
        </p:grpSpPr>
        <p:sp>
          <p:nvSpPr>
            <p:cNvPr id="59" name="Right Arrow 58">
              <a:hlinkClick r:id="rId5"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hlinkClick r:id="rId5"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61" name="Group 60"/>
          <p:cNvGrpSpPr/>
          <p:nvPr/>
        </p:nvGrpSpPr>
        <p:grpSpPr>
          <a:xfrm>
            <a:off x="8407151" y="6228894"/>
            <a:ext cx="802977" cy="535497"/>
            <a:chOff x="8407151" y="6228894"/>
            <a:chExt cx="802977" cy="535497"/>
          </a:xfrm>
        </p:grpSpPr>
        <p:sp>
          <p:nvSpPr>
            <p:cNvPr id="62" name="Right Arrow 61">
              <a:hlinkClick r:id="rId6"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55" name="TextBox 54"/>
          <p:cNvSpPr txBox="1"/>
          <p:nvPr/>
        </p:nvSpPr>
        <p:spPr>
          <a:xfrm>
            <a:off x="3274451" y="6575898"/>
            <a:ext cx="2573140" cy="261610"/>
          </a:xfrm>
          <a:prstGeom prst="rect">
            <a:avLst/>
          </a:prstGeom>
          <a:noFill/>
        </p:spPr>
        <p:txBody>
          <a:bodyPr wrap="none" rtlCol="0">
            <a:spAutoFit/>
          </a:bodyPr>
          <a:lstStyle/>
          <a:p>
            <a:r>
              <a:rPr lang="en-US" sz="1100" b="1" dirty="0"/>
              <a:t>PMT352B – DSS Seminar </a:t>
            </a:r>
            <a:r>
              <a:rPr lang="en-US" sz="1100" b="1" dirty="0" err="1"/>
              <a:t>Ver</a:t>
            </a:r>
            <a:r>
              <a:rPr lang="en-US" sz="1100" b="1" dirty="0"/>
              <a:t> 4.9  1.05.17</a:t>
            </a:r>
          </a:p>
        </p:txBody>
      </p:sp>
    </p:spTree>
    <p:custDataLst>
      <p:tags r:id="rId1"/>
    </p:custDataLst>
    <p:extLst>
      <p:ext uri="{BB962C8B-B14F-4D97-AF65-F5344CB8AC3E}">
        <p14:creationId xmlns:p14="http://schemas.microsoft.com/office/powerpoint/2010/main" val="1126768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868" y="1147442"/>
            <a:ext cx="8988615" cy="5119350"/>
          </a:xfrm>
          <a:prstGeom prst="rect">
            <a:avLst/>
          </a:prstGeom>
          <a:noFill/>
        </p:spPr>
        <p:txBody>
          <a:bodyPr wrap="square" rtlCol="0">
            <a:spAutoFit/>
          </a:bodyPr>
          <a:lstStyle/>
          <a:p>
            <a:pPr>
              <a:lnSpc>
                <a:spcPts val="2200"/>
              </a:lnSpc>
            </a:pPr>
            <a:r>
              <a:rPr lang="en-US" sz="2000" b="1" dirty="0">
                <a:solidFill>
                  <a:srgbClr val="0070C0"/>
                </a:solidFill>
              </a:rPr>
              <a:t>Authorization Decision Document:</a:t>
            </a:r>
          </a:p>
          <a:p>
            <a:endParaRPr lang="en-US" dirty="0"/>
          </a:p>
          <a:p>
            <a:pPr marL="285750" indent="-285750">
              <a:buFont typeface="Arial" panose="020B0604020202020204" pitchFamily="34" charset="0"/>
              <a:buChar char="•"/>
            </a:pPr>
            <a:r>
              <a:rPr lang="en-US" dirty="0"/>
              <a:t>Transmits the final security authorization decision from the AO to the Information System Owner (ISO) or common control provider and other key organizational officials, as appropriate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Contains the following information: </a:t>
            </a:r>
          </a:p>
          <a:p>
            <a:pPr marL="684213" lvl="1" indent="-227013">
              <a:buSzPct val="85000"/>
              <a:buFont typeface="Calibri" panose="020F0502020204030204" pitchFamily="34" charset="0"/>
              <a:buChar char="−"/>
            </a:pPr>
            <a:r>
              <a:rPr lang="en-US" sz="1600" dirty="0"/>
              <a:t>Authorization decision; </a:t>
            </a:r>
          </a:p>
          <a:p>
            <a:pPr marL="684213" lvl="1" indent="-227013">
              <a:buSzPct val="85000"/>
              <a:buFont typeface="Calibri" panose="020F0502020204030204" pitchFamily="34" charset="0"/>
              <a:buChar char="−"/>
            </a:pPr>
            <a:r>
              <a:rPr lang="en-US" sz="1600" dirty="0"/>
              <a:t>Terms and conditions for the authorization; </a:t>
            </a:r>
          </a:p>
          <a:p>
            <a:pPr marL="684213" lvl="1" indent="-227013">
              <a:buSzPct val="85000"/>
              <a:buFont typeface="Calibri" panose="020F0502020204030204" pitchFamily="34" charset="0"/>
              <a:buChar char="−"/>
            </a:pPr>
            <a:r>
              <a:rPr lang="en-US" sz="1600" dirty="0"/>
              <a:t>Authorization termination date; and </a:t>
            </a:r>
          </a:p>
          <a:p>
            <a:pPr marL="684213" lvl="1" indent="-227013">
              <a:buSzPct val="85000"/>
              <a:buFont typeface="Calibri" panose="020F0502020204030204" pitchFamily="34" charset="0"/>
              <a:buChar char="−"/>
            </a:pPr>
            <a:r>
              <a:rPr lang="en-US" sz="1600" dirty="0"/>
              <a:t>Risk executive (function) input (if provided)</a:t>
            </a:r>
          </a:p>
          <a:p>
            <a:pPr marL="684213" lvl="1" indent="-227013">
              <a:buSzPct val="85000"/>
              <a:buFont typeface="Calibri" panose="020F0502020204030204" pitchFamily="34" charset="0"/>
              <a:buChar char="−"/>
            </a:pPr>
            <a:endParaRPr lang="en-US" dirty="0"/>
          </a:p>
          <a:p>
            <a:pPr marL="285750" indent="-285750">
              <a:buSzPct val="85000"/>
              <a:buFont typeface="Arial" panose="020B0604020202020204" pitchFamily="34" charset="0"/>
              <a:buChar char="•"/>
            </a:pPr>
            <a:r>
              <a:rPr lang="en-US" dirty="0"/>
              <a:t>The final security authorization decision will be one of the following:</a:t>
            </a:r>
          </a:p>
          <a:p>
            <a:pPr marL="742950" lvl="1" indent="-285750">
              <a:buSzPct val="85000"/>
              <a:buFont typeface="Calibri" panose="020F0502020204030204" pitchFamily="34" charset="0"/>
              <a:buChar char="−"/>
            </a:pPr>
            <a:r>
              <a:rPr lang="en-US" sz="1600" dirty="0"/>
              <a:t>Authorization to Operate (ATO) </a:t>
            </a:r>
          </a:p>
          <a:p>
            <a:pPr marL="742950" lvl="1" indent="-285750">
              <a:buSzPct val="85000"/>
              <a:buFont typeface="Calibri" panose="020F0502020204030204" pitchFamily="34" charset="0"/>
              <a:buChar char="−"/>
            </a:pPr>
            <a:r>
              <a:rPr lang="en-US" sz="1600" dirty="0"/>
              <a:t>Authorization to Operate with conditions </a:t>
            </a:r>
          </a:p>
          <a:p>
            <a:pPr marL="742950" lvl="1" indent="-285750">
              <a:buSzPct val="85000"/>
              <a:buFont typeface="Calibri" panose="020F0502020204030204" pitchFamily="34" charset="0"/>
              <a:buChar char="−"/>
            </a:pPr>
            <a:r>
              <a:rPr lang="en-US" sz="1600" dirty="0"/>
              <a:t>Interim Authority to Test (IATT)</a:t>
            </a:r>
          </a:p>
          <a:p>
            <a:pPr marL="742950" lvl="1" indent="-285750">
              <a:buSzPct val="85000"/>
              <a:buFont typeface="Calibri" panose="020F0502020204030204" pitchFamily="34" charset="0"/>
              <a:buChar char="−"/>
            </a:pPr>
            <a:r>
              <a:rPr lang="en-US" sz="1600" dirty="0"/>
              <a:t>Denial of Authorization to Operate (DATO)</a:t>
            </a:r>
          </a:p>
          <a:p>
            <a:pPr marL="742950" lvl="1" indent="-285750">
              <a:buSzPct val="85000"/>
              <a:buFont typeface="Arial" panose="020B0604020202020204" pitchFamily="34" charset="0"/>
              <a:buChar char="•"/>
            </a:pPr>
            <a:endParaRPr lang="en-US" dirty="0"/>
          </a:p>
          <a:p>
            <a:pPr marL="684213" indent="-227013">
              <a:lnSpc>
                <a:spcPts val="2200"/>
              </a:lnSpc>
            </a:pPr>
            <a:endParaRPr lang="en-US" sz="2000" b="1" dirty="0">
              <a:solidFill>
                <a:srgbClr val="0070C0"/>
              </a:solidFill>
            </a:endParaRPr>
          </a:p>
        </p:txBody>
      </p:sp>
      <p:sp>
        <p:nvSpPr>
          <p:cNvPr id="20" name="Rounded Rectangle 19"/>
          <p:cNvSpPr/>
          <p:nvPr/>
        </p:nvSpPr>
        <p:spPr>
          <a:xfrm>
            <a:off x="3221073" y="6446979"/>
            <a:ext cx="2726962" cy="317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Source:  </a:t>
            </a:r>
            <a:r>
              <a:rPr lang="en-US" sz="1400" b="1" dirty="0">
                <a:solidFill>
                  <a:schemeClr val="tx1"/>
                </a:solidFill>
                <a:hlinkClick r:id="rId2"/>
              </a:rPr>
              <a:t>RMF Knowledge Service</a:t>
            </a:r>
            <a:endParaRPr lang="en-US" sz="1400" b="1" dirty="0">
              <a:solidFill>
                <a:schemeClr val="tx1"/>
              </a:solidFill>
            </a:endParaRPr>
          </a:p>
        </p:txBody>
      </p:sp>
      <p:sp>
        <p:nvSpPr>
          <p:cNvPr id="10" name="Title 1"/>
          <p:cNvSpPr>
            <a:spLocks noGrp="1"/>
          </p:cNvSpPr>
          <p:nvPr>
            <p:ph type="title"/>
          </p:nvPr>
        </p:nvSpPr>
        <p:spPr>
          <a:xfrm>
            <a:off x="1162134" y="88777"/>
            <a:ext cx="6845520" cy="685800"/>
          </a:xfrm>
        </p:spPr>
        <p:txBody>
          <a:bodyPr>
            <a:noAutofit/>
          </a:bodyPr>
          <a:lstStyle/>
          <a:p>
            <a:pPr algn="ctr">
              <a:lnSpc>
                <a:spcPts val="2500"/>
              </a:lnSpc>
            </a:pPr>
            <a:r>
              <a:rPr lang="en-US" sz="2800" b="1" dirty="0">
                <a:latin typeface="+mn-lt"/>
              </a:rPr>
              <a:t>Security Authorization Package - Continued</a:t>
            </a:r>
          </a:p>
        </p:txBody>
      </p:sp>
      <p:grpSp>
        <p:nvGrpSpPr>
          <p:cNvPr id="2" name="Group 1"/>
          <p:cNvGrpSpPr/>
          <p:nvPr/>
        </p:nvGrpSpPr>
        <p:grpSpPr>
          <a:xfrm>
            <a:off x="7782303" y="6191983"/>
            <a:ext cx="1114279" cy="537293"/>
            <a:chOff x="7911044" y="6191983"/>
            <a:chExt cx="1114279" cy="537293"/>
          </a:xfrm>
        </p:grpSpPr>
        <p:sp>
          <p:nvSpPr>
            <p:cNvPr id="12" name="Right Arrow 11">
              <a:hlinkClick r:id="rId3" action="ppaction://hlinksldjump"/>
            </p:cNvPr>
            <p:cNvSpPr/>
            <p:nvPr/>
          </p:nvSpPr>
          <p:spPr>
            <a:xfrm rot="10800000">
              <a:off x="8191156"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p:cNvPr>
            <p:cNvSpPr txBox="1"/>
            <p:nvPr/>
          </p:nvSpPr>
          <p:spPr>
            <a:xfrm>
              <a:off x="7911044" y="6191983"/>
              <a:ext cx="1114279" cy="307777"/>
            </a:xfrm>
            <a:prstGeom prst="rect">
              <a:avLst/>
            </a:prstGeom>
            <a:noFill/>
          </p:spPr>
          <p:txBody>
            <a:bodyPr wrap="none" rtlCol="0">
              <a:spAutoFit/>
            </a:bodyPr>
            <a:lstStyle/>
            <a:p>
              <a:r>
                <a:rPr lang="en-US" sz="1400" b="1" dirty="0"/>
                <a:t>Back to Map</a:t>
              </a:r>
            </a:p>
          </p:txBody>
        </p:sp>
      </p:grpSp>
      <p:grpSp>
        <p:nvGrpSpPr>
          <p:cNvPr id="3" name="Group 2"/>
          <p:cNvGrpSpPr/>
          <p:nvPr/>
        </p:nvGrpSpPr>
        <p:grpSpPr>
          <a:xfrm>
            <a:off x="7620673" y="5513110"/>
            <a:ext cx="1467261" cy="601945"/>
            <a:chOff x="7583159" y="5420750"/>
            <a:chExt cx="1467261" cy="601945"/>
          </a:xfrm>
        </p:grpSpPr>
        <p:sp>
          <p:nvSpPr>
            <p:cNvPr id="8" name="Right Arrow 7">
              <a:hlinkClick r:id="rId4" action="ppaction://hlinksldjump"/>
            </p:cNvPr>
            <p:cNvSpPr/>
            <p:nvPr/>
          </p:nvSpPr>
          <p:spPr>
            <a:xfrm rot="10800000">
              <a:off x="8011053" y="5756365"/>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5" action="ppaction://hlinksldjump"/>
            </p:cNvPr>
            <p:cNvSpPr txBox="1"/>
            <p:nvPr/>
          </p:nvSpPr>
          <p:spPr>
            <a:xfrm>
              <a:off x="7583159" y="5420750"/>
              <a:ext cx="1467261" cy="369332"/>
            </a:xfrm>
            <a:prstGeom prst="rect">
              <a:avLst/>
            </a:prstGeom>
            <a:noFill/>
          </p:spPr>
          <p:txBody>
            <a:bodyPr wrap="none" rtlCol="0">
              <a:spAutoFit/>
            </a:bodyPr>
            <a:lstStyle/>
            <a:p>
              <a:r>
                <a:rPr lang="en-US" sz="1400" b="1" dirty="0"/>
                <a:t>Back to Previous</a:t>
              </a:r>
              <a:r>
                <a:rPr lang="en-US" dirty="0"/>
                <a:t> </a:t>
              </a:r>
            </a:p>
          </p:txBody>
        </p:sp>
      </p:grpSp>
    </p:spTree>
    <p:extLst>
      <p:ext uri="{BB962C8B-B14F-4D97-AF65-F5344CB8AC3E}">
        <p14:creationId xmlns:p14="http://schemas.microsoft.com/office/powerpoint/2010/main" val="3253666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326313" y="6347537"/>
            <a:ext cx="151883" cy="452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3" action="ppaction://hlinksldjump"/>
          </p:cNvPr>
          <p:cNvSpPr txBox="1"/>
          <p:nvPr/>
        </p:nvSpPr>
        <p:spPr>
          <a:xfrm>
            <a:off x="826477" y="1358355"/>
            <a:ext cx="7499837" cy="5101397"/>
          </a:xfrm>
          <a:prstGeom prst="rect">
            <a:avLst/>
          </a:prstGeom>
          <a:solidFill>
            <a:srgbClr val="D8FFA4"/>
          </a:solidFill>
          <a:ln>
            <a:solidFill>
              <a:schemeClr val="tx1"/>
            </a:solidFill>
          </a:ln>
        </p:spPr>
        <p:txBody>
          <a:bodyPr wrap="square" rtlCol="0">
            <a:spAutoFit/>
          </a:bodyPr>
          <a:lstStyle/>
          <a:p>
            <a:r>
              <a:rPr lang="en-US" sz="1400" b="1" dirty="0"/>
              <a:t>RMF Step 6, </a:t>
            </a:r>
            <a:r>
              <a:rPr lang="en-US" sz="1400" b="1" dirty="0">
                <a:solidFill>
                  <a:srgbClr val="0000FF"/>
                </a:solidFill>
              </a:rPr>
              <a:t>Monitor The System</a:t>
            </a:r>
            <a:endParaRPr lang="en-US" sz="1400" dirty="0"/>
          </a:p>
          <a:p>
            <a:r>
              <a:rPr lang="en-US" sz="1400" dirty="0"/>
              <a:t>The ISSM, PM, and network system administrator monitor and assess selected security controls in the information system on an ongoing basis, including assessing security control effectiveness, documenting changes to the system or environment of operation, conducting security impact analyses of the associated changes, reporting the security state of the system officials and conducting annual assessments. </a:t>
            </a:r>
          </a:p>
          <a:p>
            <a:endParaRPr lang="en-US" sz="1400" dirty="0"/>
          </a:p>
          <a:p>
            <a:pPr>
              <a:lnSpc>
                <a:spcPts val="2100"/>
              </a:lnSpc>
            </a:pPr>
            <a:r>
              <a:rPr lang="en-US" sz="1400" dirty="0"/>
              <a:t>Key Activities in </a:t>
            </a:r>
            <a:r>
              <a:rPr lang="en-US" sz="1400" b="1" dirty="0"/>
              <a:t>RMF Step 6, </a:t>
            </a:r>
            <a:r>
              <a:rPr lang="en-US" sz="1400" b="1" dirty="0">
                <a:solidFill>
                  <a:srgbClr val="0000FF"/>
                </a:solidFill>
              </a:rPr>
              <a:t>Monitor The System </a:t>
            </a:r>
            <a:r>
              <a:rPr lang="en-US" sz="1400" dirty="0">
                <a:solidFill>
                  <a:srgbClr val="262F13"/>
                </a:solidFill>
              </a:rPr>
              <a:t>include:</a:t>
            </a:r>
          </a:p>
          <a:p>
            <a:r>
              <a:rPr lang="en-US" sz="1400" dirty="0"/>
              <a:t>(1) Determine the security impact of proposed or actual changes to the information system or Platform Information Technology (PIT) system and its environment of operation.</a:t>
            </a:r>
          </a:p>
          <a:p>
            <a:r>
              <a:rPr lang="en-US" sz="1400" dirty="0"/>
              <a:t>(2) Assess a subset of the security controls employed within and inherited by the information system or PIT system IAW the AO-approved system-level continuous monitoring strategy.</a:t>
            </a:r>
          </a:p>
          <a:p>
            <a:r>
              <a:rPr lang="en-US" sz="1400" dirty="0"/>
              <a:t>(3) Conduct remediation actions based on the results of ongoing monitoring activities, assessment of risk, and outstanding items in the RMF POA&amp;M.</a:t>
            </a:r>
          </a:p>
          <a:p>
            <a:r>
              <a:rPr lang="en-US" sz="1400" dirty="0"/>
              <a:t>(4) The PM/System Manager ensures the security plan and RMF</a:t>
            </a:r>
            <a:r>
              <a:rPr lang="en-US" sz="1400" dirty="0">
                <a:solidFill>
                  <a:srgbClr val="FF0000"/>
                </a:solidFill>
              </a:rPr>
              <a:t> </a:t>
            </a:r>
            <a:r>
              <a:rPr lang="en-US" sz="1400" dirty="0"/>
              <a:t>POA&amp;M are updated based on the results of the system-level continuous monitoring process.</a:t>
            </a:r>
          </a:p>
          <a:p>
            <a:r>
              <a:rPr lang="en-US" sz="1400" dirty="0"/>
              <a:t>(5) Report the security status of the system (including the effectiveness of security controls) to the AO and other appropriate officials on an ongoing basis IAW the continuous monitoring strategy.</a:t>
            </a:r>
          </a:p>
          <a:p>
            <a:r>
              <a:rPr lang="en-US" sz="1400" dirty="0"/>
              <a:t>(6) The AO reviews the reported security status of the system (including the effectiveness of security controls employed within and inherited by the system) on an ongoing basis IAW the continuous monitoring strategy to determine whether the risk to organizational operations, organizational assets, individuals, other organizations, or the nation remains acceptable.</a:t>
            </a:r>
          </a:p>
          <a:p>
            <a:r>
              <a:rPr lang="en-US" sz="1400" dirty="0"/>
              <a:t>(7) Implement a system decommissioning strategy, when needed.</a:t>
            </a:r>
          </a:p>
        </p:txBody>
      </p:sp>
      <p:sp>
        <p:nvSpPr>
          <p:cNvPr id="10" name="TextBox 9"/>
          <p:cNvSpPr txBox="1"/>
          <p:nvPr/>
        </p:nvSpPr>
        <p:spPr>
          <a:xfrm>
            <a:off x="3212335" y="386906"/>
            <a:ext cx="2726872" cy="584775"/>
          </a:xfrm>
          <a:prstGeom prst="rect">
            <a:avLst/>
          </a:prstGeom>
          <a:gradFill>
            <a:gsLst>
              <a:gs pos="0">
                <a:srgbClr val="FFE8D1"/>
              </a:gs>
              <a:gs pos="100000">
                <a:srgbClr val="C2E49C"/>
              </a:gs>
            </a:gsLst>
            <a:lin ang="0" scaled="0"/>
          </a:gradFill>
          <a:ln w="38100">
            <a:solidFill>
              <a:srgbClr val="EEECE1">
                <a:lumMod val="75000"/>
              </a:srgbClr>
            </a:solidFill>
          </a:ln>
          <a:scene3d>
            <a:camera prst="orthographicFront"/>
            <a:lightRig rig="threePt" dir="t"/>
          </a:scene3d>
          <a:sp3d>
            <a:bevelT/>
          </a:sp3d>
        </p:spPr>
        <p:txBody>
          <a:bodyPr wrap="square" rtlCol="0">
            <a:spAutoFit/>
          </a:bodyPr>
          <a:lstStyle/>
          <a:p>
            <a:pPr algn="ctr" eaLnBrk="0" fontAlgn="base" hangingPunct="0">
              <a:spcBef>
                <a:spcPct val="0"/>
              </a:spcBef>
              <a:spcAft>
                <a:spcPct val="0"/>
              </a:spcAft>
              <a:defRPr/>
            </a:pPr>
            <a:r>
              <a:rPr lang="en-US" sz="1600" b="1" kern="0" dirty="0">
                <a:solidFill>
                  <a:srgbClr val="FF0000"/>
                </a:solidFill>
                <a:latin typeface="Trebuchet MS" panose="020B0603020202020204" pitchFamily="34" charset="0"/>
                <a:ea typeface="Verdana" pitchFamily="34" charset="0"/>
                <a:cs typeface="Verdana" pitchFamily="34" charset="0"/>
              </a:rPr>
              <a:t>6 </a:t>
            </a:r>
          </a:p>
          <a:p>
            <a:pPr algn="ctr" eaLnBrk="0" fontAlgn="base" hangingPunct="0">
              <a:spcBef>
                <a:spcPct val="0"/>
              </a:spcBef>
              <a:spcAft>
                <a:spcPct val="0"/>
              </a:spcAft>
              <a:defRPr/>
            </a:pPr>
            <a:r>
              <a:rPr lang="en-US" sz="1600" b="1" kern="0" dirty="0">
                <a:solidFill>
                  <a:prstClr val="black"/>
                </a:solidFill>
                <a:latin typeface="Trebuchet MS" panose="020B0603020202020204" pitchFamily="34" charset="0"/>
                <a:ea typeface="Verdana" pitchFamily="34" charset="0"/>
                <a:cs typeface="Verdana" pitchFamily="34" charset="0"/>
              </a:rPr>
              <a:t>MONITOR The System</a:t>
            </a:r>
          </a:p>
        </p:txBody>
      </p:sp>
      <p:grpSp>
        <p:nvGrpSpPr>
          <p:cNvPr id="8" name="Group 7"/>
          <p:cNvGrpSpPr/>
          <p:nvPr/>
        </p:nvGrpSpPr>
        <p:grpSpPr>
          <a:xfrm>
            <a:off x="8495953" y="6173511"/>
            <a:ext cx="674681" cy="555765"/>
            <a:chOff x="8495953" y="6173511"/>
            <a:chExt cx="674681" cy="555765"/>
          </a:xfrm>
        </p:grpSpPr>
        <p:sp>
          <p:nvSpPr>
            <p:cNvPr id="9" name="Right Arrow 8">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3" action="ppaction://hlinksldjump"/>
            </p:cNvPr>
            <p:cNvSpPr txBox="1"/>
            <p:nvPr/>
          </p:nvSpPr>
          <p:spPr>
            <a:xfrm>
              <a:off x="8548348" y="6173511"/>
              <a:ext cx="622286" cy="369332"/>
            </a:xfrm>
            <a:prstGeom prst="rect">
              <a:avLst/>
            </a:prstGeom>
            <a:noFill/>
          </p:spPr>
          <p:txBody>
            <a:bodyPr wrap="none" rtlCol="0">
              <a:spAutoFit/>
            </a:bodyPr>
            <a:lstStyle/>
            <a:p>
              <a:r>
                <a:rPr lang="en-US" dirty="0"/>
                <a:t>Back</a:t>
              </a:r>
            </a:p>
          </p:txBody>
        </p:sp>
      </p:grpSp>
      <p:sp>
        <p:nvSpPr>
          <p:cNvPr id="12" name="TextBox 11"/>
          <p:cNvSpPr txBox="1"/>
          <p:nvPr/>
        </p:nvSpPr>
        <p:spPr>
          <a:xfrm>
            <a:off x="3367268" y="6551996"/>
            <a:ext cx="2421497" cy="276999"/>
          </a:xfrm>
          <a:prstGeom prst="rect">
            <a:avLst/>
          </a:prstGeom>
          <a:noFill/>
        </p:spPr>
        <p:txBody>
          <a:bodyPr wrap="none" rtlCol="0">
            <a:spAutoFit/>
          </a:bodyPr>
          <a:lstStyle/>
          <a:p>
            <a:r>
              <a:rPr lang="en-US" sz="1200" b="1" dirty="0"/>
              <a:t>ISA 220 – RMF Practitioners Course</a:t>
            </a:r>
          </a:p>
        </p:txBody>
      </p:sp>
    </p:spTree>
    <p:extLst>
      <p:ext uri="{BB962C8B-B14F-4D97-AF65-F5344CB8AC3E}">
        <p14:creationId xmlns:p14="http://schemas.microsoft.com/office/powerpoint/2010/main" val="118573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927" y="1217849"/>
            <a:ext cx="2311191" cy="970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Is Cybersecurity integrated into solution architectures &amp; aligned with enterprise/reference architectures?</a:t>
            </a:r>
          </a:p>
          <a:p>
            <a:endParaRPr lang="en-US" sz="788" b="1" dirty="0"/>
          </a:p>
        </p:txBody>
      </p:sp>
      <p:sp>
        <p:nvSpPr>
          <p:cNvPr id="5" name="Rounded Rectangle 4"/>
          <p:cNvSpPr/>
          <p:nvPr/>
        </p:nvSpPr>
        <p:spPr>
          <a:xfrm>
            <a:off x="3406919" y="1217849"/>
            <a:ext cx="2321717" cy="970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r>
              <a:rPr lang="en-US" sz="900" b="1" dirty="0"/>
              <a:t>To what level and how well has the developer and/or Chief Engineer/Lead Systems Engineer/SSE tried to model or assess the mission impact of cyber incidents?</a:t>
            </a:r>
          </a:p>
          <a:p>
            <a:pPr>
              <a:lnSpc>
                <a:spcPts val="975"/>
              </a:lnSpc>
            </a:pPr>
            <a:endParaRPr lang="en-US" sz="900" b="1" dirty="0"/>
          </a:p>
        </p:txBody>
      </p:sp>
      <p:sp>
        <p:nvSpPr>
          <p:cNvPr id="6" name="Rounded Rectangle 5"/>
          <p:cNvSpPr/>
          <p:nvPr/>
        </p:nvSpPr>
        <p:spPr>
          <a:xfrm>
            <a:off x="6689639" y="1217849"/>
            <a:ext cx="2243645" cy="970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Did you appoint an ISSM (IA Manager under DIACAP) in writing?</a:t>
            </a:r>
          </a:p>
        </p:txBody>
      </p:sp>
      <p:sp>
        <p:nvSpPr>
          <p:cNvPr id="7" name="Rounded Rectangle 6"/>
          <p:cNvSpPr/>
          <p:nvPr/>
        </p:nvSpPr>
        <p:spPr>
          <a:xfrm>
            <a:off x="188674" y="2338642"/>
            <a:ext cx="2311697" cy="1046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r>
              <a:rPr lang="en-US" sz="900" b="1" dirty="0"/>
              <a:t>Did you establish a Cybersecurity WIPT during the MSA phase?  WIPT focus = Cybersecurity Strategy (CSS)</a:t>
            </a:r>
          </a:p>
          <a:p>
            <a:pPr>
              <a:lnSpc>
                <a:spcPts val="975"/>
              </a:lnSpc>
            </a:pPr>
            <a:endParaRPr lang="en-US" sz="900" b="1" dirty="0"/>
          </a:p>
        </p:txBody>
      </p:sp>
      <p:sp>
        <p:nvSpPr>
          <p:cNvPr id="8" name="Rounded Rectangle 7"/>
          <p:cNvSpPr/>
          <p:nvPr/>
        </p:nvSpPr>
        <p:spPr>
          <a:xfrm>
            <a:off x="3410525" y="2339452"/>
            <a:ext cx="2314505" cy="1044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25"/>
              </a:lnSpc>
            </a:pPr>
            <a:r>
              <a:rPr lang="en-US" sz="900" b="1" dirty="0"/>
              <a:t>How well and in what ways does the CSS describe the overall technical approach to secure the system? </a:t>
            </a:r>
          </a:p>
          <a:p>
            <a:pPr>
              <a:lnSpc>
                <a:spcPts val="825"/>
              </a:lnSpc>
            </a:pPr>
            <a:endParaRPr lang="en-US" sz="900" b="1" dirty="0"/>
          </a:p>
          <a:p>
            <a:pPr>
              <a:lnSpc>
                <a:spcPts val="825"/>
              </a:lnSpc>
            </a:pPr>
            <a:r>
              <a:rPr lang="en-US" sz="900" b="1" dirty="0"/>
              <a:t>How will Cybersecurity risk be assessed and management during the lifecycle?</a:t>
            </a:r>
          </a:p>
          <a:p>
            <a:pPr algn="ctr">
              <a:lnSpc>
                <a:spcPts val="825"/>
              </a:lnSpc>
            </a:pPr>
            <a:endParaRPr lang="en-US" sz="900" b="1" dirty="0">
              <a:solidFill>
                <a:srgbClr val="FF0000"/>
              </a:solidFill>
            </a:endParaRPr>
          </a:p>
        </p:txBody>
      </p:sp>
      <p:sp>
        <p:nvSpPr>
          <p:cNvPr id="9" name="Rounded Rectangle 8"/>
          <p:cNvSpPr/>
          <p:nvPr/>
        </p:nvSpPr>
        <p:spPr>
          <a:xfrm>
            <a:off x="6689639" y="2340260"/>
            <a:ext cx="2243645" cy="1043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How well is the Cybersecurity Strategy (CSS) integrated and managed with other governing program documents (</a:t>
            </a:r>
            <a:r>
              <a:rPr lang="en-US" sz="900" b="1" dirty="0" err="1"/>
              <a:t>Acq</a:t>
            </a:r>
            <a:r>
              <a:rPr lang="en-US" sz="900" b="1" dirty="0"/>
              <a:t> Strategy, SEP, PPP, TEMP, LCSP, </a:t>
            </a:r>
            <a:r>
              <a:rPr lang="en-US" sz="900" b="1" dirty="0" err="1"/>
              <a:t>etc</a:t>
            </a:r>
            <a:r>
              <a:rPr lang="en-US" sz="900" b="1" dirty="0"/>
              <a:t>)?</a:t>
            </a:r>
          </a:p>
          <a:p>
            <a:endParaRPr lang="en-US" sz="900" b="1" dirty="0"/>
          </a:p>
        </p:txBody>
      </p:sp>
      <p:sp>
        <p:nvSpPr>
          <p:cNvPr id="10" name="Rounded Rectangle 9"/>
          <p:cNvSpPr/>
          <p:nvPr/>
        </p:nvSpPr>
        <p:spPr>
          <a:xfrm>
            <a:off x="188423" y="3541669"/>
            <a:ext cx="2312201" cy="103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25"/>
              </a:lnSpc>
            </a:pPr>
            <a:r>
              <a:rPr lang="en-US" sz="900" b="1" dirty="0"/>
              <a:t>Have the Cybersecurity Strategy, SEP, TEMP, PPP, ISP, ICD/CDD/</a:t>
            </a:r>
          </a:p>
          <a:p>
            <a:pPr>
              <a:lnSpc>
                <a:spcPts val="825"/>
              </a:lnSpc>
            </a:pPr>
            <a:r>
              <a:rPr lang="en-US" sz="900" b="1" dirty="0"/>
              <a:t>CPD/CONOPS/capability requirements, Acquisition Strategy, and RMF Security Plan informed the RFP throughout the lifecycle?</a:t>
            </a:r>
          </a:p>
          <a:p>
            <a:pPr>
              <a:lnSpc>
                <a:spcPts val="825"/>
              </a:lnSpc>
            </a:pPr>
            <a:endParaRPr lang="en-US" sz="900" b="1" dirty="0">
              <a:solidFill>
                <a:srgbClr val="FF0000"/>
              </a:solidFill>
              <a:hlinkClick r:id="rId2"/>
            </a:endParaRPr>
          </a:p>
        </p:txBody>
      </p:sp>
      <p:sp>
        <p:nvSpPr>
          <p:cNvPr id="11" name="Rounded Rectangle 10"/>
          <p:cNvSpPr/>
          <p:nvPr/>
        </p:nvSpPr>
        <p:spPr>
          <a:xfrm>
            <a:off x="3406919" y="3541669"/>
            <a:ext cx="2321717" cy="103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Was preference given to the acquisition of COTS Cybersecurity and Cybersecurity-enabled products, which have been evaluated and validated as appropriate, to be used on systems entering, processing, storing, displaying, or transmitting national security information?</a:t>
            </a:r>
            <a:endParaRPr lang="en-US" sz="900" b="1" dirty="0">
              <a:solidFill>
                <a:srgbClr val="FF0000"/>
              </a:solidFill>
            </a:endParaRPr>
          </a:p>
        </p:txBody>
      </p:sp>
      <p:sp>
        <p:nvSpPr>
          <p:cNvPr id="12" name="Rounded Rectangle 11"/>
          <p:cNvSpPr/>
          <p:nvPr/>
        </p:nvSpPr>
        <p:spPr>
          <a:xfrm>
            <a:off x="6690991" y="3541669"/>
            <a:ext cx="2240941" cy="103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Are current Cybersecurity threats included in the PPP threat table?</a:t>
            </a:r>
            <a:endParaRPr lang="en-US" sz="900" b="1" dirty="0">
              <a:solidFill>
                <a:srgbClr val="FF0000"/>
              </a:solidFill>
            </a:endParaRPr>
          </a:p>
        </p:txBody>
      </p:sp>
      <p:sp>
        <p:nvSpPr>
          <p:cNvPr id="13" name="Rounded Rectangle 12"/>
          <p:cNvSpPr/>
          <p:nvPr/>
        </p:nvSpPr>
        <p:spPr>
          <a:xfrm>
            <a:off x="175436" y="4714920"/>
            <a:ext cx="2338173" cy="1179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How is Cybersecurity included/integrated in the program budget for each phase of the acquisition lifecycle? </a:t>
            </a:r>
          </a:p>
          <a:p>
            <a:endParaRPr lang="en-US" sz="900" b="1" dirty="0"/>
          </a:p>
          <a:p>
            <a:r>
              <a:rPr lang="en-US" sz="900" b="1" dirty="0"/>
              <a:t>Cybersecurity should be included as an identifiable line in the budget and include SE, T&amp;E, procurement, maintenance, sustainment and RMF related costs. </a:t>
            </a:r>
            <a:endParaRPr lang="en-US" sz="900" b="1" dirty="0">
              <a:solidFill>
                <a:srgbClr val="FF0000"/>
              </a:solidFill>
            </a:endParaRPr>
          </a:p>
        </p:txBody>
      </p:sp>
      <p:sp>
        <p:nvSpPr>
          <p:cNvPr id="14" name="Rounded Rectangle 13"/>
          <p:cNvSpPr/>
          <p:nvPr/>
        </p:nvSpPr>
        <p:spPr>
          <a:xfrm>
            <a:off x="6682293" y="4714920"/>
            <a:ext cx="2258336" cy="1179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25"/>
              </a:lnSpc>
            </a:pPr>
            <a:r>
              <a:rPr lang="en-US" sz="900" b="1" dirty="0"/>
              <a:t>After an ATO, is the system or information environment being continuously monitored for Cybersecurity-relevant events and configuration changes that negatively impact Cybersecurity posture?</a:t>
            </a:r>
          </a:p>
          <a:p>
            <a:pPr>
              <a:lnSpc>
                <a:spcPts val="825"/>
              </a:lnSpc>
            </a:pPr>
            <a:endParaRPr lang="en-US" sz="900" b="1" dirty="0"/>
          </a:p>
          <a:p>
            <a:pPr>
              <a:lnSpc>
                <a:spcPts val="825"/>
              </a:lnSpc>
            </a:pPr>
            <a:r>
              <a:rPr lang="en-US" sz="900" b="1" dirty="0"/>
              <a:t>Are the quality of security controls implementation periodically assessed against performance indicators?</a:t>
            </a:r>
            <a:endParaRPr lang="en-US" sz="900" b="1" dirty="0">
              <a:solidFill>
                <a:srgbClr val="FF0000"/>
              </a:solidFill>
            </a:endParaRPr>
          </a:p>
        </p:txBody>
      </p:sp>
      <p:sp>
        <p:nvSpPr>
          <p:cNvPr id="15" name="Rounded Rectangle 14"/>
          <p:cNvSpPr/>
          <p:nvPr/>
        </p:nvSpPr>
        <p:spPr>
          <a:xfrm>
            <a:off x="3403114" y="4787978"/>
            <a:ext cx="2329328" cy="103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Is software authorized and the current approved version with Cybersecurity patches and service packs installed? </a:t>
            </a:r>
          </a:p>
          <a:p>
            <a:endParaRPr lang="en-US" sz="900" b="1" dirty="0"/>
          </a:p>
          <a:p>
            <a:r>
              <a:rPr lang="en-US" sz="900" b="1" dirty="0"/>
              <a:t>These are common issues that lead to attacks and intrusions.</a:t>
            </a:r>
            <a:endParaRPr lang="en-US" sz="900" b="1" dirty="0">
              <a:solidFill>
                <a:srgbClr val="FF0000"/>
              </a:solidFill>
            </a:endParaRPr>
          </a:p>
        </p:txBody>
      </p:sp>
      <p:sp>
        <p:nvSpPr>
          <p:cNvPr id="16" name="TextBox 15"/>
          <p:cNvSpPr txBox="1"/>
          <p:nvPr/>
        </p:nvSpPr>
        <p:spPr>
          <a:xfrm>
            <a:off x="1057998" y="-16695"/>
            <a:ext cx="7013650" cy="810478"/>
          </a:xfrm>
          <a:prstGeom prst="rect">
            <a:avLst/>
          </a:prstGeom>
          <a:noFill/>
        </p:spPr>
        <p:txBody>
          <a:bodyPr wrap="none" rtlCol="0">
            <a:spAutoFit/>
          </a:bodyPr>
          <a:lstStyle/>
          <a:p>
            <a:pPr algn="ctr">
              <a:lnSpc>
                <a:spcPts val="2800"/>
              </a:lnSpc>
            </a:pPr>
            <a:r>
              <a:rPr lang="en-US" sz="2800" b="1" dirty="0"/>
              <a:t>Questions PMs Can Ask To Determine </a:t>
            </a:r>
          </a:p>
          <a:p>
            <a:pPr algn="ctr">
              <a:lnSpc>
                <a:spcPts val="2800"/>
              </a:lnSpc>
            </a:pPr>
            <a:r>
              <a:rPr lang="en-US" sz="2800" b="1" dirty="0"/>
              <a:t>If Cybersecurity is Integrated in Their Program</a:t>
            </a:r>
          </a:p>
        </p:txBody>
      </p:sp>
      <p:sp>
        <p:nvSpPr>
          <p:cNvPr id="17" name="Rounded Rectangle 16"/>
          <p:cNvSpPr/>
          <p:nvPr/>
        </p:nvSpPr>
        <p:spPr>
          <a:xfrm>
            <a:off x="2513609" y="6412921"/>
            <a:ext cx="4116206" cy="28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Source:  </a:t>
            </a:r>
            <a:r>
              <a:rPr lang="en-US" sz="1350" dirty="0">
                <a:hlinkClick r:id="rId3"/>
              </a:rPr>
              <a:t>Cybersecurity/RMF Guidebook for PMs</a:t>
            </a:r>
            <a:endParaRPr lang="en-US" sz="1350" dirty="0"/>
          </a:p>
        </p:txBody>
      </p:sp>
      <p:grpSp>
        <p:nvGrpSpPr>
          <p:cNvPr id="18" name="Group 17"/>
          <p:cNvGrpSpPr/>
          <p:nvPr/>
        </p:nvGrpSpPr>
        <p:grpSpPr>
          <a:xfrm>
            <a:off x="8501799" y="6212085"/>
            <a:ext cx="588119" cy="555765"/>
            <a:chOff x="8495953" y="6173511"/>
            <a:chExt cx="588119" cy="555765"/>
          </a:xfrm>
        </p:grpSpPr>
        <p:sp>
          <p:nvSpPr>
            <p:cNvPr id="19" name="Right Arrow 18">
              <a:hlinkClick r:id="rId4"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548348" y="6173511"/>
              <a:ext cx="535724"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1176166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95953" y="5569831"/>
            <a:ext cx="588119" cy="555765"/>
            <a:chOff x="8495953" y="6173511"/>
            <a:chExt cx="588119" cy="555765"/>
          </a:xfrm>
        </p:grpSpPr>
        <p:sp>
          <p:nvSpPr>
            <p:cNvPr id="7" name="Right Arrow 6">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2"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p>
          </p:txBody>
        </p:sp>
      </p:grpSp>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1" name="Content Placeholder 2"/>
          <p:cNvSpPr txBox="1">
            <a:spLocks/>
          </p:cNvSpPr>
          <p:nvPr/>
        </p:nvSpPr>
        <p:spPr>
          <a:xfrm>
            <a:off x="106532" y="826329"/>
            <a:ext cx="8885068" cy="4470287"/>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227013">
              <a:lnSpc>
                <a:spcPts val="1900"/>
              </a:lnSpc>
            </a:pPr>
            <a:r>
              <a:rPr lang="en-US" sz="1800" b="0" dirty="0">
                <a:latin typeface="+mn-lt"/>
              </a:rPr>
              <a:t>Program Managers are responsible for the Cybersecurity of their programs, systems and information</a:t>
            </a:r>
          </a:p>
          <a:p>
            <a:pPr marL="227013" indent="-227013">
              <a:lnSpc>
                <a:spcPts val="1900"/>
              </a:lnSpc>
            </a:pPr>
            <a:r>
              <a:rPr lang="en-US" sz="1800" b="0" dirty="0">
                <a:latin typeface="+mn-lt"/>
              </a:rPr>
              <a:t>Cybersecurity be fully considered and implemented in all aspects of acquisition programs across the life cycle </a:t>
            </a:r>
          </a:p>
          <a:p>
            <a:pPr marL="227013" indent="-227013">
              <a:lnSpc>
                <a:spcPts val="1900"/>
              </a:lnSpc>
            </a:pPr>
            <a:r>
              <a:rPr lang="en-US" sz="1800" b="0" dirty="0">
                <a:latin typeface="+mn-lt"/>
              </a:rPr>
              <a:t>Cybersecurity is risk-based, mission-driven, and addressed early and continually.</a:t>
            </a:r>
          </a:p>
          <a:p>
            <a:pPr marL="227013" indent="-227013">
              <a:lnSpc>
                <a:spcPts val="1900"/>
              </a:lnSpc>
            </a:pPr>
            <a:r>
              <a:rPr lang="en-US" sz="1800" b="0" dirty="0">
                <a:latin typeface="+mn-lt"/>
              </a:rPr>
              <a:t>Cybersecurity requirements are treated like other system requirements.</a:t>
            </a:r>
          </a:p>
          <a:p>
            <a:pPr marL="227013" indent="-227013">
              <a:lnSpc>
                <a:spcPts val="1900"/>
              </a:lnSpc>
            </a:pPr>
            <a:r>
              <a:rPr lang="en-US" sz="1800" b="0" dirty="0">
                <a:latin typeface="+mn-lt"/>
              </a:rPr>
              <a:t>Cybersecurity is implemented to increase a system’s capability to protect, detect, react, and restore, even when under attack from an adversary.</a:t>
            </a:r>
          </a:p>
          <a:p>
            <a:pPr marL="227013" indent="-227013">
              <a:lnSpc>
                <a:spcPts val="1900"/>
              </a:lnSpc>
            </a:pPr>
            <a:r>
              <a:rPr lang="en-US" sz="1800" b="0" dirty="0">
                <a:latin typeface="+mn-lt"/>
              </a:rPr>
              <a:t>Cybersecurity risk assessments are conducted early and often, and integrated with other risk management activities.</a:t>
            </a:r>
          </a:p>
          <a:p>
            <a:pPr marL="227013" indent="-227013">
              <a:lnSpc>
                <a:spcPts val="1900"/>
              </a:lnSpc>
            </a:pPr>
            <a:r>
              <a:rPr lang="en-US" sz="1800" b="0" dirty="0">
                <a:latin typeface="+mn-lt"/>
              </a:rPr>
              <a:t>Responsibility for Cybersecurity extends to all members of the acquisition workforce </a:t>
            </a:r>
          </a:p>
          <a:p>
            <a:pPr marL="227013" indent="-227013">
              <a:lnSpc>
                <a:spcPts val="1900"/>
              </a:lnSpc>
            </a:pPr>
            <a:r>
              <a:rPr lang="en-US" sz="1800" b="0" dirty="0">
                <a:latin typeface="+mn-lt"/>
              </a:rPr>
              <a:t>Cybersecurity applies to systems that reside on networks and stand alone systems that are not persistently connected to networks during tactical and strategic operations  </a:t>
            </a:r>
          </a:p>
        </p:txBody>
      </p:sp>
      <p:sp>
        <p:nvSpPr>
          <p:cNvPr id="12" name="TextBox 11"/>
          <p:cNvSpPr txBox="1"/>
          <p:nvPr/>
        </p:nvSpPr>
        <p:spPr>
          <a:xfrm>
            <a:off x="1205975" y="54340"/>
            <a:ext cx="6716903" cy="584775"/>
          </a:xfrm>
          <a:prstGeom prst="rect">
            <a:avLst/>
          </a:prstGeom>
          <a:noFill/>
        </p:spPr>
        <p:txBody>
          <a:bodyPr wrap="none" rtlCol="0">
            <a:spAutoFit/>
          </a:bodyPr>
          <a:lstStyle/>
          <a:p>
            <a:pPr algn="ctr"/>
            <a:r>
              <a:rPr lang="en-US" sz="3200" b="1" dirty="0">
                <a:ea typeface="Verdana" panose="020B0604030504040204" pitchFamily="34" charset="0"/>
                <a:cs typeface="Verdana" panose="020B0604030504040204" pitchFamily="34" charset="0"/>
              </a:rPr>
              <a:t>Cybersecurity – Program Management</a:t>
            </a:r>
          </a:p>
        </p:txBody>
      </p:sp>
      <p:grpSp>
        <p:nvGrpSpPr>
          <p:cNvPr id="13" name="Group 12"/>
          <p:cNvGrpSpPr/>
          <p:nvPr/>
        </p:nvGrpSpPr>
        <p:grpSpPr>
          <a:xfrm>
            <a:off x="1566704" y="6335076"/>
            <a:ext cx="6005951" cy="369332"/>
            <a:chOff x="1981199" y="4986292"/>
            <a:chExt cx="6397449" cy="369332"/>
          </a:xfrm>
        </p:grpSpPr>
        <p:sp>
          <p:nvSpPr>
            <p:cNvPr id="14" name="Rounded Rectangle 13"/>
            <p:cNvSpPr/>
            <p:nvPr/>
          </p:nvSpPr>
          <p:spPr>
            <a:xfrm>
              <a:off x="1981199" y="4986292"/>
              <a:ext cx="6397449" cy="36933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04643" y="4986292"/>
              <a:ext cx="6374005" cy="369332"/>
            </a:xfrm>
            <a:prstGeom prst="rect">
              <a:avLst/>
            </a:prstGeom>
            <a:noFill/>
          </p:spPr>
          <p:txBody>
            <a:bodyPr wrap="square" rtlCol="0">
              <a:spAutoFit/>
            </a:bodyPr>
            <a:lstStyle/>
            <a:p>
              <a:pPr algn="ctr"/>
              <a:r>
                <a:rPr lang="en-US" dirty="0"/>
                <a:t>Cybersecurity impacts cost, schedule, performance and risk!</a:t>
              </a:r>
            </a:p>
          </p:txBody>
        </p:sp>
      </p:grpSp>
      <p:grpSp>
        <p:nvGrpSpPr>
          <p:cNvPr id="16" name="Group 15"/>
          <p:cNvGrpSpPr/>
          <p:nvPr/>
        </p:nvGrpSpPr>
        <p:grpSpPr>
          <a:xfrm>
            <a:off x="8407151" y="6228894"/>
            <a:ext cx="802977" cy="535497"/>
            <a:chOff x="8407151" y="6228894"/>
            <a:chExt cx="802977" cy="535497"/>
          </a:xfrm>
        </p:grpSpPr>
        <p:sp>
          <p:nvSpPr>
            <p:cNvPr id="17" name="Right Arrow 16">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3555963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927" y="1217849"/>
            <a:ext cx="2311191" cy="970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Is Cybersecurity integrated into solution architectures &amp; aligned with enterprise/reference architectures?</a:t>
            </a:r>
          </a:p>
          <a:p>
            <a:endParaRPr lang="en-US" sz="788" b="1" dirty="0"/>
          </a:p>
        </p:txBody>
      </p:sp>
      <p:sp>
        <p:nvSpPr>
          <p:cNvPr id="5" name="Rounded Rectangle 4"/>
          <p:cNvSpPr/>
          <p:nvPr/>
        </p:nvSpPr>
        <p:spPr>
          <a:xfrm>
            <a:off x="3406919" y="1217849"/>
            <a:ext cx="2321717" cy="970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r>
              <a:rPr lang="en-US" sz="900" b="1" dirty="0"/>
              <a:t>To what level and how well has the developer and/or Chief Engineer/Lead Systems Engineer/SSE tried to model or assess the mission impact of cyber incidents?</a:t>
            </a:r>
          </a:p>
          <a:p>
            <a:pPr>
              <a:lnSpc>
                <a:spcPts val="975"/>
              </a:lnSpc>
            </a:pPr>
            <a:endParaRPr lang="en-US" sz="900" b="1" dirty="0"/>
          </a:p>
        </p:txBody>
      </p:sp>
      <p:sp>
        <p:nvSpPr>
          <p:cNvPr id="6" name="Rounded Rectangle 5"/>
          <p:cNvSpPr/>
          <p:nvPr/>
        </p:nvSpPr>
        <p:spPr>
          <a:xfrm>
            <a:off x="6689639" y="1217849"/>
            <a:ext cx="2243645" cy="970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Did you appoint an ISSM (IA Manager under DIACAP) in writing?</a:t>
            </a:r>
          </a:p>
        </p:txBody>
      </p:sp>
      <p:sp>
        <p:nvSpPr>
          <p:cNvPr id="7" name="Rounded Rectangle 6"/>
          <p:cNvSpPr/>
          <p:nvPr/>
        </p:nvSpPr>
        <p:spPr>
          <a:xfrm>
            <a:off x="188674" y="2338642"/>
            <a:ext cx="2311697" cy="1046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75"/>
              </a:lnSpc>
            </a:pPr>
            <a:r>
              <a:rPr lang="en-US" sz="900" b="1" dirty="0"/>
              <a:t>Did you establish a Cybersecurity WIPT during the MSA phase?  WIPT focus = Cybersecurity Strategy (CSS)</a:t>
            </a:r>
          </a:p>
          <a:p>
            <a:pPr>
              <a:lnSpc>
                <a:spcPts val="975"/>
              </a:lnSpc>
            </a:pPr>
            <a:endParaRPr lang="en-US" sz="900" b="1" dirty="0"/>
          </a:p>
        </p:txBody>
      </p:sp>
      <p:sp>
        <p:nvSpPr>
          <p:cNvPr id="8" name="Rounded Rectangle 7"/>
          <p:cNvSpPr/>
          <p:nvPr/>
        </p:nvSpPr>
        <p:spPr>
          <a:xfrm>
            <a:off x="3410525" y="2339452"/>
            <a:ext cx="2314505" cy="1044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25"/>
              </a:lnSpc>
            </a:pPr>
            <a:r>
              <a:rPr lang="en-US" sz="900" b="1" dirty="0"/>
              <a:t>How well and in what ways does the CSS describe the overall technical approach to secure the system? </a:t>
            </a:r>
          </a:p>
          <a:p>
            <a:pPr>
              <a:lnSpc>
                <a:spcPts val="825"/>
              </a:lnSpc>
            </a:pPr>
            <a:endParaRPr lang="en-US" sz="900" b="1" dirty="0"/>
          </a:p>
          <a:p>
            <a:pPr>
              <a:lnSpc>
                <a:spcPts val="825"/>
              </a:lnSpc>
            </a:pPr>
            <a:r>
              <a:rPr lang="en-US" sz="900" b="1" dirty="0"/>
              <a:t>How will Cybersecurity risk be assessed and management during the lifecycle?</a:t>
            </a:r>
          </a:p>
          <a:p>
            <a:pPr algn="ctr">
              <a:lnSpc>
                <a:spcPts val="825"/>
              </a:lnSpc>
            </a:pPr>
            <a:endParaRPr lang="en-US" sz="900" b="1" dirty="0">
              <a:solidFill>
                <a:srgbClr val="FF0000"/>
              </a:solidFill>
            </a:endParaRPr>
          </a:p>
        </p:txBody>
      </p:sp>
      <p:sp>
        <p:nvSpPr>
          <p:cNvPr id="9" name="Rounded Rectangle 8"/>
          <p:cNvSpPr/>
          <p:nvPr/>
        </p:nvSpPr>
        <p:spPr>
          <a:xfrm>
            <a:off x="6689639" y="2340260"/>
            <a:ext cx="2243645" cy="1043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How well is the Cybersecurity Strategy (CSS) integrated and managed with other governing program documents (</a:t>
            </a:r>
            <a:r>
              <a:rPr lang="en-US" sz="900" b="1" dirty="0" err="1"/>
              <a:t>Acq</a:t>
            </a:r>
            <a:r>
              <a:rPr lang="en-US" sz="900" b="1" dirty="0"/>
              <a:t> Strategy, SEP, PPP, TEMP, LCSP, </a:t>
            </a:r>
            <a:r>
              <a:rPr lang="en-US" sz="900" b="1" dirty="0" err="1"/>
              <a:t>etc</a:t>
            </a:r>
            <a:r>
              <a:rPr lang="en-US" sz="900" b="1" dirty="0"/>
              <a:t>)?</a:t>
            </a:r>
          </a:p>
          <a:p>
            <a:endParaRPr lang="en-US" sz="900" b="1" dirty="0"/>
          </a:p>
        </p:txBody>
      </p:sp>
      <p:sp>
        <p:nvSpPr>
          <p:cNvPr id="10" name="Rounded Rectangle 9"/>
          <p:cNvSpPr/>
          <p:nvPr/>
        </p:nvSpPr>
        <p:spPr>
          <a:xfrm>
            <a:off x="188423" y="3541669"/>
            <a:ext cx="2312201" cy="103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25"/>
              </a:lnSpc>
            </a:pPr>
            <a:r>
              <a:rPr lang="en-US" sz="900" b="1" dirty="0"/>
              <a:t>Have the Cybersecurity Strategy, SEP, TEMP, PPP, ISP, ICD/CDD/</a:t>
            </a:r>
          </a:p>
          <a:p>
            <a:pPr>
              <a:lnSpc>
                <a:spcPts val="825"/>
              </a:lnSpc>
            </a:pPr>
            <a:r>
              <a:rPr lang="en-US" sz="900" b="1" dirty="0"/>
              <a:t>CPD/CONOPS/capability requirements, Acquisition Strategy, and RMF Security Plan informed the RFP throughout the lifecycle?</a:t>
            </a:r>
          </a:p>
          <a:p>
            <a:pPr>
              <a:lnSpc>
                <a:spcPts val="825"/>
              </a:lnSpc>
            </a:pPr>
            <a:endParaRPr lang="en-US" sz="900" b="1" dirty="0">
              <a:solidFill>
                <a:srgbClr val="FF0000"/>
              </a:solidFill>
              <a:hlinkClick r:id="rId2"/>
            </a:endParaRPr>
          </a:p>
        </p:txBody>
      </p:sp>
      <p:sp>
        <p:nvSpPr>
          <p:cNvPr id="11" name="Rounded Rectangle 10"/>
          <p:cNvSpPr/>
          <p:nvPr/>
        </p:nvSpPr>
        <p:spPr>
          <a:xfrm>
            <a:off x="3406919" y="3541669"/>
            <a:ext cx="2321717" cy="103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Was preference given to the acquisition of COTS Cybersecurity and Cybersecurity-enabled products, which have been evaluated and validated as appropriate, to be used on systems entering, processing, storing, displaying, or transmitting national security information?</a:t>
            </a:r>
            <a:endParaRPr lang="en-US" sz="900" b="1" dirty="0">
              <a:solidFill>
                <a:srgbClr val="FF0000"/>
              </a:solidFill>
            </a:endParaRPr>
          </a:p>
        </p:txBody>
      </p:sp>
      <p:sp>
        <p:nvSpPr>
          <p:cNvPr id="12" name="Rounded Rectangle 11"/>
          <p:cNvSpPr/>
          <p:nvPr/>
        </p:nvSpPr>
        <p:spPr>
          <a:xfrm>
            <a:off x="6690991" y="3541669"/>
            <a:ext cx="2240941" cy="103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Are current Cybersecurity threats included in the PPP threat table?</a:t>
            </a:r>
            <a:endParaRPr lang="en-US" sz="900" b="1" dirty="0">
              <a:solidFill>
                <a:srgbClr val="FF0000"/>
              </a:solidFill>
            </a:endParaRPr>
          </a:p>
        </p:txBody>
      </p:sp>
      <p:sp>
        <p:nvSpPr>
          <p:cNvPr id="13" name="Rounded Rectangle 12"/>
          <p:cNvSpPr/>
          <p:nvPr/>
        </p:nvSpPr>
        <p:spPr>
          <a:xfrm>
            <a:off x="175436" y="4714920"/>
            <a:ext cx="2338173" cy="1179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How is Cybersecurity included/integrated in the program budget for each phase of the acquisition lifecycle? </a:t>
            </a:r>
          </a:p>
          <a:p>
            <a:endParaRPr lang="en-US" sz="900" b="1" dirty="0"/>
          </a:p>
          <a:p>
            <a:r>
              <a:rPr lang="en-US" sz="900" b="1" dirty="0"/>
              <a:t>Cybersecurity should be included as an identifiable line in the budget and include SE, T&amp;E, procurement, maintenance, sustainment and RMF related costs. </a:t>
            </a:r>
            <a:endParaRPr lang="en-US" sz="900" b="1" dirty="0">
              <a:solidFill>
                <a:srgbClr val="FF0000"/>
              </a:solidFill>
            </a:endParaRPr>
          </a:p>
        </p:txBody>
      </p:sp>
      <p:sp>
        <p:nvSpPr>
          <p:cNvPr id="14" name="Rounded Rectangle 13"/>
          <p:cNvSpPr/>
          <p:nvPr/>
        </p:nvSpPr>
        <p:spPr>
          <a:xfrm>
            <a:off x="6682293" y="4714920"/>
            <a:ext cx="2258336" cy="1179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25"/>
              </a:lnSpc>
            </a:pPr>
            <a:r>
              <a:rPr lang="en-US" sz="900" b="1" dirty="0"/>
              <a:t>After an ATO, is the system or information environment being continuously monitored for Cybersecurity-relevant events and configuration changes that negatively impact Cybersecurity posture?</a:t>
            </a:r>
          </a:p>
          <a:p>
            <a:pPr>
              <a:lnSpc>
                <a:spcPts val="825"/>
              </a:lnSpc>
            </a:pPr>
            <a:endParaRPr lang="en-US" sz="900" b="1" dirty="0"/>
          </a:p>
          <a:p>
            <a:pPr>
              <a:lnSpc>
                <a:spcPts val="825"/>
              </a:lnSpc>
            </a:pPr>
            <a:r>
              <a:rPr lang="en-US" sz="900" b="1" dirty="0"/>
              <a:t>Are the quality of security controls implementation periodically assessed against performance indicators?</a:t>
            </a:r>
            <a:endParaRPr lang="en-US" sz="900" b="1" dirty="0">
              <a:solidFill>
                <a:srgbClr val="FF0000"/>
              </a:solidFill>
            </a:endParaRPr>
          </a:p>
        </p:txBody>
      </p:sp>
      <p:sp>
        <p:nvSpPr>
          <p:cNvPr id="15" name="Rounded Rectangle 14"/>
          <p:cNvSpPr/>
          <p:nvPr/>
        </p:nvSpPr>
        <p:spPr>
          <a:xfrm>
            <a:off x="3403114" y="4787978"/>
            <a:ext cx="2329328" cy="103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Is software authorized and the current approved version with Cybersecurity patches and service packs installed? </a:t>
            </a:r>
          </a:p>
          <a:p>
            <a:endParaRPr lang="en-US" sz="900" b="1" dirty="0"/>
          </a:p>
          <a:p>
            <a:r>
              <a:rPr lang="en-US" sz="900" b="1" dirty="0"/>
              <a:t>These are common issues that lead to attacks and intrusions.</a:t>
            </a:r>
            <a:endParaRPr lang="en-US" sz="900" b="1" dirty="0">
              <a:solidFill>
                <a:srgbClr val="FF0000"/>
              </a:solidFill>
            </a:endParaRPr>
          </a:p>
        </p:txBody>
      </p:sp>
      <p:sp>
        <p:nvSpPr>
          <p:cNvPr id="16" name="TextBox 15"/>
          <p:cNvSpPr txBox="1"/>
          <p:nvPr/>
        </p:nvSpPr>
        <p:spPr>
          <a:xfrm>
            <a:off x="1057998" y="-16695"/>
            <a:ext cx="7013650" cy="810478"/>
          </a:xfrm>
          <a:prstGeom prst="rect">
            <a:avLst/>
          </a:prstGeom>
          <a:noFill/>
        </p:spPr>
        <p:txBody>
          <a:bodyPr wrap="none" rtlCol="0">
            <a:spAutoFit/>
          </a:bodyPr>
          <a:lstStyle/>
          <a:p>
            <a:pPr algn="ctr">
              <a:lnSpc>
                <a:spcPts val="2800"/>
              </a:lnSpc>
            </a:pPr>
            <a:r>
              <a:rPr lang="en-US" sz="2800" b="1" dirty="0"/>
              <a:t>Questions PMs Can Ask To Determine </a:t>
            </a:r>
          </a:p>
          <a:p>
            <a:pPr algn="ctr">
              <a:lnSpc>
                <a:spcPts val="2800"/>
              </a:lnSpc>
            </a:pPr>
            <a:r>
              <a:rPr lang="en-US" sz="2800" b="1" dirty="0"/>
              <a:t>If Cybersecurity is Integrated in Their Program</a:t>
            </a:r>
          </a:p>
        </p:txBody>
      </p:sp>
      <p:sp>
        <p:nvSpPr>
          <p:cNvPr id="17" name="Rounded Rectangle 16"/>
          <p:cNvSpPr/>
          <p:nvPr/>
        </p:nvSpPr>
        <p:spPr>
          <a:xfrm>
            <a:off x="2513609" y="6412921"/>
            <a:ext cx="4116206" cy="28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Source:  </a:t>
            </a:r>
            <a:r>
              <a:rPr lang="en-US" sz="1350" dirty="0">
                <a:hlinkClick r:id="rId3"/>
              </a:rPr>
              <a:t>Cybersecurity/RMF Guidebook for PMs</a:t>
            </a:r>
            <a:endParaRPr lang="en-US" sz="1350" dirty="0"/>
          </a:p>
        </p:txBody>
      </p:sp>
      <p:grpSp>
        <p:nvGrpSpPr>
          <p:cNvPr id="18" name="Group 17"/>
          <p:cNvGrpSpPr/>
          <p:nvPr/>
        </p:nvGrpSpPr>
        <p:grpSpPr>
          <a:xfrm>
            <a:off x="8501799" y="6212085"/>
            <a:ext cx="588119" cy="555765"/>
            <a:chOff x="8495953" y="6173511"/>
            <a:chExt cx="588119" cy="555765"/>
          </a:xfrm>
        </p:grpSpPr>
        <p:sp>
          <p:nvSpPr>
            <p:cNvPr id="19" name="Right Arrow 18">
              <a:hlinkClick r:id="rId4"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548348" y="6173511"/>
              <a:ext cx="535724" cy="307777"/>
            </a:xfrm>
            <a:prstGeom prst="rect">
              <a:avLst/>
            </a:prstGeom>
            <a:noFill/>
          </p:spPr>
          <p:txBody>
            <a:bodyPr wrap="none" rtlCol="0">
              <a:spAutoFit/>
            </a:bodyPr>
            <a:lstStyle/>
            <a:p>
              <a:r>
                <a:rPr lang="en-US" sz="1400" b="1" dirty="0"/>
                <a:t>Back</a:t>
              </a:r>
            </a:p>
          </p:txBody>
        </p:sp>
      </p:grpSp>
    </p:spTree>
    <p:extLst>
      <p:ext uri="{BB962C8B-B14F-4D97-AF65-F5344CB8AC3E}">
        <p14:creationId xmlns:p14="http://schemas.microsoft.com/office/powerpoint/2010/main" val="41071106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4"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9" name="TextBox 18"/>
          <p:cNvSpPr txBox="1"/>
          <p:nvPr/>
        </p:nvSpPr>
        <p:spPr>
          <a:xfrm>
            <a:off x="1683017" y="54340"/>
            <a:ext cx="5833841" cy="584775"/>
          </a:xfrm>
          <a:prstGeom prst="rect">
            <a:avLst/>
          </a:prstGeom>
          <a:noFill/>
        </p:spPr>
        <p:txBody>
          <a:bodyPr wrap="none" rtlCol="0">
            <a:spAutoFit/>
          </a:bodyPr>
          <a:lstStyle/>
          <a:p>
            <a:pPr algn="ctr"/>
            <a:r>
              <a:rPr lang="en-US" sz="3200" b="1" dirty="0">
                <a:ea typeface="Verdana" panose="020B0604030504040204" pitchFamily="34" charset="0"/>
                <a:cs typeface="Verdana" panose="020B0604030504040204" pitchFamily="34" charset="0"/>
              </a:rPr>
              <a:t>Cybersecurity – Test &amp; Evaluation</a:t>
            </a:r>
          </a:p>
        </p:txBody>
      </p:sp>
      <p:sp>
        <p:nvSpPr>
          <p:cNvPr id="22" name="Rounded Rectangle 21"/>
          <p:cNvSpPr/>
          <p:nvPr/>
        </p:nvSpPr>
        <p:spPr>
          <a:xfrm>
            <a:off x="2378686" y="6303145"/>
            <a:ext cx="4403852" cy="440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 </a:t>
            </a:r>
            <a:r>
              <a:rPr lang="en-US" sz="1400" b="1" dirty="0">
                <a:hlinkClick r:id="rId2"/>
              </a:rPr>
              <a:t>DoD Cybersecurity Test &amp; Evaluation Guidebook </a:t>
            </a:r>
            <a:endParaRPr lang="en-US" sz="1400" b="1" dirty="0">
              <a:solidFill>
                <a:schemeClr val="tx1"/>
              </a:solidFill>
            </a:endParaRPr>
          </a:p>
        </p:txBody>
      </p:sp>
      <p:sp>
        <p:nvSpPr>
          <p:cNvPr id="12" name="Content Placeholder 2"/>
          <p:cNvSpPr txBox="1">
            <a:spLocks/>
          </p:cNvSpPr>
          <p:nvPr/>
        </p:nvSpPr>
        <p:spPr>
          <a:xfrm>
            <a:off x="168675" y="976387"/>
            <a:ext cx="8726749" cy="4811854"/>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indent="-233363">
              <a:lnSpc>
                <a:spcPts val="1800"/>
              </a:lnSpc>
            </a:pPr>
            <a:r>
              <a:rPr lang="en-US" sz="1800" b="0" dirty="0">
                <a:latin typeface="+mn-lt"/>
              </a:rPr>
              <a:t>Cybersecurity Test and Evaluation focus includes:</a:t>
            </a:r>
          </a:p>
          <a:p>
            <a:pPr marL="685800" lvl="1">
              <a:lnSpc>
                <a:spcPts val="1800"/>
              </a:lnSpc>
              <a:buFont typeface="Courier New" panose="02070309020205020404" pitchFamily="49" charset="0"/>
              <a:buChar char="o"/>
            </a:pPr>
            <a:r>
              <a:rPr lang="en-US" sz="1800" dirty="0">
                <a:latin typeface="+mn-lt"/>
              </a:rPr>
              <a:t>Execution of the Cybersecurity T&amp;E process across the acquisition lifecycle</a:t>
            </a:r>
          </a:p>
          <a:p>
            <a:pPr marL="685800" lvl="1">
              <a:lnSpc>
                <a:spcPts val="1800"/>
              </a:lnSpc>
              <a:buFont typeface="Courier New" panose="02070309020205020404" pitchFamily="49" charset="0"/>
              <a:buChar char="o"/>
            </a:pPr>
            <a:r>
              <a:rPr lang="en-US" sz="1800" dirty="0">
                <a:latin typeface="+mn-lt"/>
              </a:rPr>
              <a:t>Ensuring that the Cybersecurity T&amp;E process is captured and maintained in the TEMP</a:t>
            </a:r>
          </a:p>
          <a:p>
            <a:pPr marL="685800" lvl="1">
              <a:lnSpc>
                <a:spcPts val="1800"/>
              </a:lnSpc>
              <a:buFont typeface="Courier New" panose="02070309020205020404" pitchFamily="49" charset="0"/>
              <a:buChar char="o"/>
            </a:pPr>
            <a:r>
              <a:rPr lang="en-US" sz="1800" dirty="0">
                <a:latin typeface="+mn-lt"/>
              </a:rPr>
              <a:t>Planning and executing Cybersecurity DT&amp;E early in the acquisition lifecycle beginning before MS A</a:t>
            </a:r>
          </a:p>
          <a:p>
            <a:pPr marL="685800" lvl="1">
              <a:lnSpc>
                <a:spcPts val="1800"/>
              </a:lnSpc>
              <a:buFont typeface="Courier New" panose="02070309020205020404" pitchFamily="49" charset="0"/>
              <a:buChar char="o"/>
            </a:pPr>
            <a:r>
              <a:rPr lang="en-US" sz="1800" dirty="0">
                <a:latin typeface="+mn-lt"/>
              </a:rPr>
              <a:t>Effective integration of RMF security control assessments with tests of commonly exploited and emerging vulnerabilities</a:t>
            </a:r>
          </a:p>
          <a:p>
            <a:pPr marL="685800" lvl="1">
              <a:lnSpc>
                <a:spcPts val="1800"/>
              </a:lnSpc>
              <a:buFont typeface="Courier New" panose="02070309020205020404" pitchFamily="49" charset="0"/>
              <a:buChar char="o"/>
            </a:pPr>
            <a:r>
              <a:rPr lang="en-US" sz="1800" dirty="0">
                <a:latin typeface="+mn-lt"/>
              </a:rPr>
              <a:t>Ensuring the TEMP details how testing will provide information needed to assess Cybersecurity and inform acquisition decisions\</a:t>
            </a:r>
          </a:p>
          <a:p>
            <a:pPr marL="685800" lvl="1">
              <a:lnSpc>
                <a:spcPts val="1800"/>
              </a:lnSpc>
              <a:buFont typeface="Courier New" panose="02070309020205020404" pitchFamily="49" charset="0"/>
              <a:buChar char="o"/>
            </a:pPr>
            <a:r>
              <a:rPr lang="en-US" sz="1800" dirty="0">
                <a:latin typeface="+mn-lt"/>
              </a:rPr>
              <a:t>Use of Blue Teams (Vulnerability Assessment) and Red Teams (Threat Representative Testing) to support the System Engineering process</a:t>
            </a:r>
          </a:p>
          <a:p>
            <a:pPr marL="685800" lvl="1">
              <a:lnSpc>
                <a:spcPts val="1800"/>
              </a:lnSpc>
              <a:buFont typeface="Courier New" panose="02070309020205020404" pitchFamily="49" charset="0"/>
              <a:buChar char="o"/>
            </a:pPr>
            <a:r>
              <a:rPr lang="en-US" sz="1800" dirty="0">
                <a:latin typeface="+mn-lt"/>
              </a:rPr>
              <a:t>Providing T&amp;E related Cybersecurity risks, risk mitigation options and opportunities to the PM</a:t>
            </a:r>
          </a:p>
          <a:p>
            <a:pPr marL="633413" lvl="1" indent="-233363">
              <a:lnSpc>
                <a:spcPts val="1800"/>
              </a:lnSpc>
            </a:pPr>
            <a:endParaRPr lang="en-US" sz="1800" dirty="0">
              <a:latin typeface="+mn-lt"/>
            </a:endParaRPr>
          </a:p>
        </p:txBody>
      </p:sp>
      <p:grpSp>
        <p:nvGrpSpPr>
          <p:cNvPr id="13" name="Group 12"/>
          <p:cNvGrpSpPr/>
          <p:nvPr/>
        </p:nvGrpSpPr>
        <p:grpSpPr>
          <a:xfrm>
            <a:off x="8495953" y="5569831"/>
            <a:ext cx="588119" cy="555765"/>
            <a:chOff x="8495953" y="6173511"/>
            <a:chExt cx="588119" cy="555765"/>
          </a:xfrm>
        </p:grpSpPr>
        <p:sp>
          <p:nvSpPr>
            <p:cNvPr id="16" name="Right Arrow 15">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8" name="Group 17"/>
          <p:cNvGrpSpPr/>
          <p:nvPr/>
        </p:nvGrpSpPr>
        <p:grpSpPr>
          <a:xfrm>
            <a:off x="8407151" y="6228894"/>
            <a:ext cx="802977" cy="535497"/>
            <a:chOff x="8407151" y="6228894"/>
            <a:chExt cx="802977" cy="535497"/>
          </a:xfrm>
        </p:grpSpPr>
        <p:sp>
          <p:nvSpPr>
            <p:cNvPr id="21" name="Right Arrow 20">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40931643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4"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5" name="Content Placeholder 2"/>
          <p:cNvSpPr txBox="1">
            <a:spLocks/>
          </p:cNvSpPr>
          <p:nvPr/>
        </p:nvSpPr>
        <p:spPr>
          <a:xfrm>
            <a:off x="325840" y="4176058"/>
            <a:ext cx="8477862" cy="1771980"/>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indent="-233363">
              <a:lnSpc>
                <a:spcPts val="1800"/>
              </a:lnSpc>
            </a:pPr>
            <a:r>
              <a:rPr lang="en-US" sz="1800" b="0" dirty="0">
                <a:latin typeface="+mn-lt"/>
              </a:rPr>
              <a:t>Cybersecurity Test and Evaluation comprises 6 phases across the acquisition lifecycle</a:t>
            </a:r>
          </a:p>
          <a:p>
            <a:pPr marL="233363" indent="-233363">
              <a:lnSpc>
                <a:spcPts val="1800"/>
              </a:lnSpc>
            </a:pPr>
            <a:r>
              <a:rPr lang="en-US" sz="1800" b="0" dirty="0">
                <a:latin typeface="+mn-lt"/>
              </a:rPr>
              <a:t>Cybersecurity T&amp;E Phases are iterative (Activities may be repeated several times due to changes in system architecture, new/emerging threats or system environment)</a:t>
            </a:r>
          </a:p>
          <a:p>
            <a:pPr marL="233363" indent="-233363">
              <a:lnSpc>
                <a:spcPts val="1800"/>
              </a:lnSpc>
            </a:pPr>
            <a:r>
              <a:rPr lang="en-US" sz="1800" b="0" dirty="0">
                <a:latin typeface="+mn-lt"/>
              </a:rPr>
              <a:t>The 1</a:t>
            </a:r>
            <a:r>
              <a:rPr lang="en-US" sz="1800" b="0" baseline="30000" dirty="0">
                <a:latin typeface="+mn-lt"/>
              </a:rPr>
              <a:t>st</a:t>
            </a:r>
            <a:r>
              <a:rPr lang="en-US" sz="1800" b="0" dirty="0">
                <a:latin typeface="+mn-lt"/>
              </a:rPr>
              <a:t> phases support DT&amp;E while the remaining 2 phases support OT&amp;E</a:t>
            </a:r>
            <a:endParaRPr lang="en-US" sz="1800" dirty="0">
              <a:latin typeface="+mn-lt"/>
            </a:endParaRPr>
          </a:p>
        </p:txBody>
      </p:sp>
      <p:sp>
        <p:nvSpPr>
          <p:cNvPr id="19" name="TextBox 18"/>
          <p:cNvSpPr txBox="1"/>
          <p:nvPr/>
        </p:nvSpPr>
        <p:spPr>
          <a:xfrm>
            <a:off x="1683018" y="54340"/>
            <a:ext cx="5833841" cy="584775"/>
          </a:xfrm>
          <a:prstGeom prst="rect">
            <a:avLst/>
          </a:prstGeom>
          <a:noFill/>
        </p:spPr>
        <p:txBody>
          <a:bodyPr wrap="none" rtlCol="0">
            <a:spAutoFit/>
          </a:bodyPr>
          <a:lstStyle/>
          <a:p>
            <a:pPr algn="ctr"/>
            <a:r>
              <a:rPr lang="en-US" sz="3200" b="1" dirty="0">
                <a:ea typeface="Verdana" panose="020B0604030504040204" pitchFamily="34" charset="0"/>
                <a:cs typeface="Verdana" panose="020B0604030504040204" pitchFamily="34" charset="0"/>
              </a:rPr>
              <a:t>Cybersecurity – Test &amp; Evaluation</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04" y="722422"/>
            <a:ext cx="7908591" cy="3140331"/>
          </a:xfrm>
          <a:prstGeom prst="rect">
            <a:avLst/>
          </a:prstGeom>
        </p:spPr>
      </p:pic>
      <p:sp>
        <p:nvSpPr>
          <p:cNvPr id="22" name="Rounded Rectangle 21"/>
          <p:cNvSpPr/>
          <p:nvPr/>
        </p:nvSpPr>
        <p:spPr>
          <a:xfrm>
            <a:off x="2378686" y="6303145"/>
            <a:ext cx="4403852" cy="440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Source: </a:t>
            </a:r>
            <a:r>
              <a:rPr lang="en-US" sz="1400" b="1" dirty="0">
                <a:hlinkClick r:id="rId3"/>
              </a:rPr>
              <a:t>DoD Cybersecurity Test &amp; Evaluation Guidebook </a:t>
            </a:r>
            <a:endParaRPr lang="en-US" sz="1400" b="1" dirty="0">
              <a:solidFill>
                <a:schemeClr val="tx1"/>
              </a:solidFill>
            </a:endParaRPr>
          </a:p>
        </p:txBody>
      </p:sp>
      <p:grpSp>
        <p:nvGrpSpPr>
          <p:cNvPr id="23" name="Group 22"/>
          <p:cNvGrpSpPr/>
          <p:nvPr/>
        </p:nvGrpSpPr>
        <p:grpSpPr>
          <a:xfrm>
            <a:off x="8495953" y="5569831"/>
            <a:ext cx="588119" cy="555765"/>
            <a:chOff x="8495953" y="6173511"/>
            <a:chExt cx="588119" cy="555765"/>
          </a:xfrm>
        </p:grpSpPr>
        <p:sp>
          <p:nvSpPr>
            <p:cNvPr id="24" name="Right Arrow 23">
              <a:hlinkClick r:id="rId4"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26" name="Group 25"/>
          <p:cNvGrpSpPr/>
          <p:nvPr/>
        </p:nvGrpSpPr>
        <p:grpSpPr>
          <a:xfrm>
            <a:off x="8407151" y="6228894"/>
            <a:ext cx="802977" cy="535497"/>
            <a:chOff x="8407151" y="6228894"/>
            <a:chExt cx="802977" cy="535497"/>
          </a:xfrm>
        </p:grpSpPr>
        <p:sp>
          <p:nvSpPr>
            <p:cNvPr id="27" name="Right Arrow 26">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21368733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75" y="60327"/>
            <a:ext cx="7886700" cy="618100"/>
          </a:xfrm>
        </p:spPr>
        <p:txBody>
          <a:bodyPr>
            <a:normAutofit/>
          </a:bodyPr>
          <a:lstStyle/>
          <a:p>
            <a:pPr algn="ctr"/>
            <a:r>
              <a:rPr lang="en-US" sz="3200" b="1" dirty="0">
                <a:latin typeface="+mn-lt"/>
              </a:rPr>
              <a:t>Cybersecurity - Logistics</a:t>
            </a:r>
          </a:p>
        </p:txBody>
      </p:sp>
      <p:sp>
        <p:nvSpPr>
          <p:cNvPr id="3" name="Content Placeholder 2"/>
          <p:cNvSpPr>
            <a:spLocks noGrp="1"/>
          </p:cNvSpPr>
          <p:nvPr>
            <p:ph idx="1"/>
          </p:nvPr>
        </p:nvSpPr>
        <p:spPr>
          <a:xfrm>
            <a:off x="192293" y="837206"/>
            <a:ext cx="8823888" cy="3007208"/>
          </a:xfrm>
        </p:spPr>
        <p:txBody>
          <a:bodyPr>
            <a:noAutofit/>
          </a:bodyPr>
          <a:lstStyle/>
          <a:p>
            <a:pPr>
              <a:lnSpc>
                <a:spcPts val="1700"/>
              </a:lnSpc>
              <a:spcBef>
                <a:spcPts val="0"/>
              </a:spcBef>
            </a:pPr>
            <a:r>
              <a:rPr lang="en-US" sz="1800" dirty="0"/>
              <a:t>Early involvement is key!</a:t>
            </a:r>
          </a:p>
          <a:p>
            <a:pPr marL="569913" lvl="1" indent="-225425">
              <a:lnSpc>
                <a:spcPts val="1700"/>
              </a:lnSpc>
              <a:spcBef>
                <a:spcPts val="0"/>
              </a:spcBef>
              <a:buSzPct val="90000"/>
              <a:buFont typeface="Courier New" panose="02070309020205020404" pitchFamily="49" charset="0"/>
              <a:buChar char="o"/>
            </a:pPr>
            <a:r>
              <a:rPr lang="en-US" sz="1800" dirty="0"/>
              <a:t>Ensure membership of logistics in the Cybersecurity WIPT</a:t>
            </a:r>
          </a:p>
          <a:p>
            <a:pPr marL="569913" lvl="1" indent="-225425">
              <a:lnSpc>
                <a:spcPts val="1700"/>
              </a:lnSpc>
              <a:spcBef>
                <a:spcPts val="0"/>
              </a:spcBef>
              <a:buSzPct val="90000"/>
              <a:buFont typeface="Courier New" panose="02070309020205020404" pitchFamily="49" charset="0"/>
              <a:buChar char="o"/>
            </a:pPr>
            <a:r>
              <a:rPr lang="en-US" sz="1800" dirty="0"/>
              <a:t>Look at impacts of Cybersecurity to the LCSP</a:t>
            </a:r>
          </a:p>
          <a:p>
            <a:pPr lvl="1">
              <a:lnSpc>
                <a:spcPts val="1700"/>
              </a:lnSpc>
              <a:spcBef>
                <a:spcPts val="0"/>
              </a:spcBef>
            </a:pPr>
            <a:endParaRPr lang="en-US" sz="1800" dirty="0"/>
          </a:p>
          <a:p>
            <a:pPr>
              <a:lnSpc>
                <a:spcPts val="1700"/>
              </a:lnSpc>
              <a:spcBef>
                <a:spcPts val="0"/>
              </a:spcBef>
            </a:pPr>
            <a:r>
              <a:rPr lang="en-US" sz="1800" dirty="0"/>
              <a:t>Cybersecurity “sustainment” has several components:</a:t>
            </a:r>
          </a:p>
          <a:p>
            <a:pPr lvl="1">
              <a:lnSpc>
                <a:spcPts val="1700"/>
              </a:lnSpc>
              <a:spcBef>
                <a:spcPts val="0"/>
              </a:spcBef>
            </a:pPr>
            <a:r>
              <a:rPr lang="en-US" sz="1400" dirty="0"/>
              <a:t>Software maintenance</a:t>
            </a:r>
          </a:p>
          <a:p>
            <a:pPr lvl="1">
              <a:lnSpc>
                <a:spcPts val="1700"/>
              </a:lnSpc>
              <a:spcBef>
                <a:spcPts val="0"/>
              </a:spcBef>
            </a:pPr>
            <a:r>
              <a:rPr lang="en-US" sz="1400" dirty="0"/>
              <a:t>Software patching</a:t>
            </a:r>
          </a:p>
          <a:p>
            <a:pPr lvl="1">
              <a:lnSpc>
                <a:spcPts val="1700"/>
              </a:lnSpc>
              <a:spcBef>
                <a:spcPts val="0"/>
              </a:spcBef>
            </a:pPr>
            <a:r>
              <a:rPr lang="en-US" sz="1400" dirty="0"/>
              <a:t>Disposal of hardware and software</a:t>
            </a:r>
          </a:p>
          <a:p>
            <a:pPr lvl="1">
              <a:lnSpc>
                <a:spcPts val="1700"/>
              </a:lnSpc>
              <a:spcBef>
                <a:spcPts val="0"/>
              </a:spcBef>
            </a:pPr>
            <a:r>
              <a:rPr lang="en-US" sz="1400" dirty="0"/>
              <a:t>Again, look at the impacts to the LCSP</a:t>
            </a:r>
          </a:p>
          <a:p>
            <a:pPr marL="457200" lvl="1" indent="0">
              <a:lnSpc>
                <a:spcPts val="1700"/>
              </a:lnSpc>
              <a:spcBef>
                <a:spcPts val="0"/>
              </a:spcBef>
              <a:buNone/>
            </a:pPr>
            <a:endParaRPr lang="en-US" sz="1400" dirty="0"/>
          </a:p>
          <a:p>
            <a:pPr>
              <a:lnSpc>
                <a:spcPts val="1700"/>
              </a:lnSpc>
              <a:spcBef>
                <a:spcPts val="0"/>
              </a:spcBef>
            </a:pPr>
            <a:r>
              <a:rPr lang="en-US" sz="1800" dirty="0"/>
              <a:t>Cybersecurity includes Supply Chain Risk Management (SCRM)</a:t>
            </a:r>
          </a:p>
          <a:p>
            <a:pPr>
              <a:lnSpc>
                <a:spcPts val="1700"/>
              </a:lnSpc>
              <a:spcBef>
                <a:spcPts val="0"/>
              </a:spcBef>
            </a:pPr>
            <a:endParaRPr lang="en-US" sz="1800" dirty="0"/>
          </a:p>
          <a:p>
            <a:pPr>
              <a:lnSpc>
                <a:spcPts val="1700"/>
              </a:lnSpc>
              <a:spcBef>
                <a:spcPts val="0"/>
              </a:spcBef>
            </a:pPr>
            <a:r>
              <a:rPr lang="en-US" sz="1800" dirty="0"/>
              <a:t>What are the logistics related Cybersecurity risk(s)?</a:t>
            </a:r>
          </a:p>
        </p:txBody>
      </p:sp>
      <p:grpSp>
        <p:nvGrpSpPr>
          <p:cNvPr id="4" name="Group 3"/>
          <p:cNvGrpSpPr/>
          <p:nvPr/>
        </p:nvGrpSpPr>
        <p:grpSpPr>
          <a:xfrm>
            <a:off x="8495953" y="5569831"/>
            <a:ext cx="588119" cy="555765"/>
            <a:chOff x="8495953" y="6173511"/>
            <a:chExt cx="588119" cy="555765"/>
          </a:xfrm>
        </p:grpSpPr>
        <p:sp>
          <p:nvSpPr>
            <p:cNvPr id="5" name="Right Arrow 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7" name="Group 6"/>
          <p:cNvGrpSpPr/>
          <p:nvPr/>
        </p:nvGrpSpPr>
        <p:grpSpPr>
          <a:xfrm>
            <a:off x="8407151" y="6228894"/>
            <a:ext cx="802977" cy="535497"/>
            <a:chOff x="8407151" y="6228894"/>
            <a:chExt cx="802977" cy="535497"/>
          </a:xfrm>
        </p:grpSpPr>
        <p:sp>
          <p:nvSpPr>
            <p:cNvPr id="8" name="Right Arrow 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367381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75" y="60327"/>
            <a:ext cx="7886700" cy="618100"/>
          </a:xfrm>
        </p:spPr>
        <p:txBody>
          <a:bodyPr>
            <a:normAutofit/>
          </a:bodyPr>
          <a:lstStyle/>
          <a:p>
            <a:pPr algn="ctr"/>
            <a:r>
              <a:rPr lang="en-US" sz="3200" b="1" dirty="0">
                <a:latin typeface="+mn-lt"/>
              </a:rPr>
              <a:t>Cybersecurity - Contracting</a:t>
            </a:r>
          </a:p>
        </p:txBody>
      </p:sp>
      <p:sp>
        <p:nvSpPr>
          <p:cNvPr id="3" name="Content Placeholder 2"/>
          <p:cNvSpPr>
            <a:spLocks noGrp="1"/>
          </p:cNvSpPr>
          <p:nvPr>
            <p:ph idx="1"/>
          </p:nvPr>
        </p:nvSpPr>
        <p:spPr>
          <a:xfrm>
            <a:off x="192293" y="837205"/>
            <a:ext cx="8823888" cy="4196911"/>
          </a:xfrm>
        </p:spPr>
        <p:txBody>
          <a:bodyPr>
            <a:noAutofit/>
          </a:bodyPr>
          <a:lstStyle/>
          <a:p>
            <a:pPr>
              <a:lnSpc>
                <a:spcPts val="1700"/>
              </a:lnSpc>
              <a:spcBef>
                <a:spcPts val="0"/>
              </a:spcBef>
            </a:pPr>
            <a:r>
              <a:rPr lang="en-US" sz="1800" dirty="0"/>
              <a:t>Early involvement is key!</a:t>
            </a:r>
          </a:p>
          <a:p>
            <a:pPr marL="569913" lvl="1" indent="-225425">
              <a:lnSpc>
                <a:spcPts val="1700"/>
              </a:lnSpc>
              <a:spcBef>
                <a:spcPts val="0"/>
              </a:spcBef>
              <a:buSzPct val="90000"/>
              <a:buFont typeface="Courier New" panose="02070309020205020404" pitchFamily="49" charset="0"/>
              <a:buChar char="o"/>
            </a:pPr>
            <a:r>
              <a:rPr lang="en-US" sz="1800" dirty="0"/>
              <a:t>Partner with PM, Cyber workforce, Engineering, Finance, Logistics</a:t>
            </a:r>
          </a:p>
          <a:p>
            <a:pPr marL="569913" lvl="1" indent="-225425">
              <a:lnSpc>
                <a:spcPts val="1700"/>
              </a:lnSpc>
              <a:spcBef>
                <a:spcPts val="0"/>
              </a:spcBef>
              <a:buSzPct val="90000"/>
              <a:buFont typeface="Courier New" panose="02070309020205020404" pitchFamily="49" charset="0"/>
              <a:buChar char="o"/>
            </a:pPr>
            <a:r>
              <a:rPr lang="en-US" sz="1800" dirty="0"/>
              <a:t>Early focus on Cybersecurity reduces Cybersecurity program risk</a:t>
            </a:r>
          </a:p>
          <a:p>
            <a:pPr lvl="1">
              <a:lnSpc>
                <a:spcPts val="1700"/>
              </a:lnSpc>
              <a:spcBef>
                <a:spcPts val="0"/>
              </a:spcBef>
            </a:pPr>
            <a:endParaRPr lang="en-US" sz="1800" dirty="0"/>
          </a:p>
          <a:p>
            <a:pPr>
              <a:lnSpc>
                <a:spcPts val="1700"/>
              </a:lnSpc>
              <a:spcBef>
                <a:spcPts val="0"/>
              </a:spcBef>
            </a:pPr>
            <a:r>
              <a:rPr lang="en-US" sz="1800" dirty="0"/>
              <a:t>Contracting Officers need to understand program Cybersecurity requirements and Cybersecurity risks to:</a:t>
            </a:r>
          </a:p>
          <a:p>
            <a:pPr marL="569913" lvl="1" indent="-225425">
              <a:lnSpc>
                <a:spcPts val="1700"/>
              </a:lnSpc>
              <a:spcBef>
                <a:spcPts val="0"/>
              </a:spcBef>
              <a:buSzPct val="90000"/>
              <a:buFont typeface="Courier New" panose="02070309020205020404" pitchFamily="49" charset="0"/>
              <a:buChar char="o"/>
            </a:pPr>
            <a:r>
              <a:rPr lang="en-US" sz="1800" dirty="0"/>
              <a:t>Select the appropriate </a:t>
            </a:r>
            <a:r>
              <a:rPr lang="en-US" sz="1800" u="sng" dirty="0"/>
              <a:t>contract type</a:t>
            </a:r>
          </a:p>
          <a:p>
            <a:pPr marL="569913" lvl="1" indent="-225425">
              <a:lnSpc>
                <a:spcPts val="1700"/>
              </a:lnSpc>
              <a:spcBef>
                <a:spcPts val="0"/>
              </a:spcBef>
              <a:buSzPct val="90000"/>
              <a:buFont typeface="Courier New" panose="02070309020205020404" pitchFamily="49" charset="0"/>
              <a:buChar char="o"/>
            </a:pPr>
            <a:r>
              <a:rPr lang="en-US" sz="1800" dirty="0"/>
              <a:t>Help Program Manager make informed </a:t>
            </a:r>
            <a:r>
              <a:rPr lang="en-US" sz="1800" u="sng" dirty="0"/>
              <a:t>trade-space</a:t>
            </a:r>
            <a:r>
              <a:rPr lang="en-US" sz="1800" dirty="0"/>
              <a:t> decisions</a:t>
            </a:r>
          </a:p>
          <a:p>
            <a:pPr lvl="1">
              <a:lnSpc>
                <a:spcPts val="1700"/>
              </a:lnSpc>
              <a:spcBef>
                <a:spcPts val="0"/>
              </a:spcBef>
            </a:pPr>
            <a:endParaRPr lang="en-US" sz="1800" dirty="0"/>
          </a:p>
          <a:p>
            <a:pPr>
              <a:lnSpc>
                <a:spcPts val="1700"/>
              </a:lnSpc>
              <a:spcBef>
                <a:spcPts val="0"/>
              </a:spcBef>
            </a:pPr>
            <a:r>
              <a:rPr lang="en-US" sz="1800" dirty="0"/>
              <a:t>Areas of potential focus:</a:t>
            </a:r>
          </a:p>
          <a:p>
            <a:pPr marL="584200" lvl="1" indent="-239713">
              <a:lnSpc>
                <a:spcPts val="1700"/>
              </a:lnSpc>
              <a:spcBef>
                <a:spcPts val="0"/>
              </a:spcBef>
              <a:buSzPct val="90000"/>
              <a:buFont typeface="Courier New" panose="02070309020205020404" pitchFamily="49" charset="0"/>
              <a:buChar char="o"/>
            </a:pPr>
            <a:r>
              <a:rPr lang="en-US" sz="1800" dirty="0"/>
              <a:t>Effective integration of Cybersecurity into contracting language</a:t>
            </a:r>
          </a:p>
          <a:p>
            <a:pPr marL="584200" lvl="1" indent="-239713">
              <a:lnSpc>
                <a:spcPts val="1700"/>
              </a:lnSpc>
              <a:spcBef>
                <a:spcPts val="0"/>
              </a:spcBef>
              <a:buSzPct val="90000"/>
              <a:buFont typeface="Courier New" panose="02070309020205020404" pitchFamily="49" charset="0"/>
              <a:buChar char="o"/>
            </a:pPr>
            <a:r>
              <a:rPr lang="en-US" sz="1800" dirty="0"/>
              <a:t>FAR/DFAR clauses addressing Cybersecurity / System Security</a:t>
            </a:r>
          </a:p>
          <a:p>
            <a:pPr marL="914400" lvl="2" indent="-225425">
              <a:lnSpc>
                <a:spcPts val="1700"/>
              </a:lnSpc>
              <a:spcBef>
                <a:spcPts val="0"/>
              </a:spcBef>
              <a:buSzPct val="90000"/>
              <a:buFont typeface="Calibri" panose="020F0502020204030204" pitchFamily="34" charset="0"/>
              <a:buChar char="−"/>
            </a:pPr>
            <a:r>
              <a:rPr lang="en-US" sz="1600" dirty="0"/>
              <a:t>FAR Clause 52.204-2 – Access to Classified Information </a:t>
            </a:r>
          </a:p>
          <a:p>
            <a:pPr marL="914400" lvl="2" indent="-225425">
              <a:lnSpc>
                <a:spcPts val="1700"/>
              </a:lnSpc>
              <a:spcBef>
                <a:spcPts val="0"/>
              </a:spcBef>
              <a:buSzPct val="90000"/>
              <a:buFont typeface="Calibri" panose="020F0502020204030204" pitchFamily="34" charset="0"/>
              <a:buChar char="−"/>
            </a:pPr>
            <a:r>
              <a:rPr lang="en-US" sz="1600" dirty="0"/>
              <a:t>FAR Clause 52.204-21 – Safeguarding of Contractor Systems </a:t>
            </a:r>
          </a:p>
          <a:p>
            <a:pPr marL="914400" lvl="2" indent="-225425">
              <a:lnSpc>
                <a:spcPts val="1700"/>
              </a:lnSpc>
              <a:spcBef>
                <a:spcPts val="0"/>
              </a:spcBef>
              <a:buSzPct val="90000"/>
              <a:buFont typeface="Calibri" panose="020F0502020204030204" pitchFamily="34" charset="0"/>
              <a:buChar char="−"/>
            </a:pPr>
            <a:r>
              <a:rPr lang="en-US" sz="1600" dirty="0"/>
              <a:t>DFARS Clause 252.204-7012:  Safeguarding Uncontrolled Technical Information</a:t>
            </a:r>
          </a:p>
          <a:p>
            <a:pPr marL="914400" lvl="2" indent="-225425">
              <a:lnSpc>
                <a:spcPts val="1700"/>
              </a:lnSpc>
              <a:spcBef>
                <a:spcPts val="0"/>
              </a:spcBef>
              <a:buSzPct val="90000"/>
              <a:buFont typeface="Calibri" panose="020F0502020204030204" pitchFamily="34" charset="0"/>
              <a:buChar char="−"/>
            </a:pPr>
            <a:r>
              <a:rPr lang="en-US" sz="1600" i="1" dirty="0"/>
              <a:t>What other FAR/DFAR clauses are applicable?</a:t>
            </a:r>
          </a:p>
          <a:p>
            <a:pPr marL="914400" lvl="2" indent="-225425">
              <a:lnSpc>
                <a:spcPts val="1700"/>
              </a:lnSpc>
              <a:spcBef>
                <a:spcPts val="0"/>
              </a:spcBef>
              <a:buSzPct val="90000"/>
              <a:buFont typeface="Calibri" panose="020F0502020204030204" pitchFamily="34" charset="0"/>
              <a:buChar char="−"/>
            </a:pPr>
            <a:endParaRPr lang="en-US" sz="1600" i="1" dirty="0"/>
          </a:p>
          <a:p>
            <a:pPr marL="231775" indent="-231775">
              <a:lnSpc>
                <a:spcPts val="1700"/>
              </a:lnSpc>
              <a:spcBef>
                <a:spcPts val="0"/>
              </a:spcBef>
              <a:buSzPct val="90000"/>
            </a:pPr>
            <a:r>
              <a:rPr lang="en-US" sz="1800" dirty="0"/>
              <a:t>How do we incentivize industry to design, implement, maintain effective Cybersecurity  </a:t>
            </a:r>
          </a:p>
          <a:p>
            <a:pPr marL="0" indent="0">
              <a:lnSpc>
                <a:spcPts val="1700"/>
              </a:lnSpc>
              <a:spcBef>
                <a:spcPts val="0"/>
              </a:spcBef>
              <a:buSzPct val="90000"/>
              <a:buNone/>
            </a:pPr>
            <a:r>
              <a:rPr lang="en-US" sz="1800" dirty="0"/>
              <a:t>     solutions?</a:t>
            </a:r>
          </a:p>
          <a:p>
            <a:pPr>
              <a:lnSpc>
                <a:spcPts val="1700"/>
              </a:lnSpc>
            </a:pPr>
            <a:endParaRPr lang="en-US" sz="1800" dirty="0"/>
          </a:p>
        </p:txBody>
      </p:sp>
      <p:grpSp>
        <p:nvGrpSpPr>
          <p:cNvPr id="4" name="Group 3"/>
          <p:cNvGrpSpPr/>
          <p:nvPr/>
        </p:nvGrpSpPr>
        <p:grpSpPr>
          <a:xfrm>
            <a:off x="8495953" y="5569831"/>
            <a:ext cx="588119" cy="555765"/>
            <a:chOff x="8495953" y="6173511"/>
            <a:chExt cx="588119" cy="555765"/>
          </a:xfrm>
        </p:grpSpPr>
        <p:sp>
          <p:nvSpPr>
            <p:cNvPr id="5" name="Right Arrow 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7" name="Group 6"/>
          <p:cNvGrpSpPr/>
          <p:nvPr/>
        </p:nvGrpSpPr>
        <p:grpSpPr>
          <a:xfrm>
            <a:off x="8407151" y="6228894"/>
            <a:ext cx="802977" cy="535497"/>
            <a:chOff x="8407151" y="6228894"/>
            <a:chExt cx="802977" cy="535497"/>
          </a:xfrm>
        </p:grpSpPr>
        <p:sp>
          <p:nvSpPr>
            <p:cNvPr id="8" name="Right Arrow 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16624825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75" y="60327"/>
            <a:ext cx="7886700" cy="618100"/>
          </a:xfrm>
        </p:spPr>
        <p:txBody>
          <a:bodyPr>
            <a:normAutofit/>
          </a:bodyPr>
          <a:lstStyle/>
          <a:p>
            <a:pPr algn="ctr"/>
            <a:r>
              <a:rPr lang="en-US" sz="3200" b="1" dirty="0">
                <a:latin typeface="+mn-lt"/>
              </a:rPr>
              <a:t>Cybersecurity - Contracting</a:t>
            </a:r>
          </a:p>
        </p:txBody>
      </p:sp>
      <p:sp>
        <p:nvSpPr>
          <p:cNvPr id="3" name="Content Placeholder 2"/>
          <p:cNvSpPr>
            <a:spLocks noGrp="1"/>
          </p:cNvSpPr>
          <p:nvPr>
            <p:ph idx="1"/>
          </p:nvPr>
        </p:nvSpPr>
        <p:spPr>
          <a:xfrm>
            <a:off x="192293" y="837205"/>
            <a:ext cx="8823888" cy="5278460"/>
          </a:xfrm>
        </p:spPr>
        <p:txBody>
          <a:bodyPr>
            <a:noAutofit/>
          </a:bodyPr>
          <a:lstStyle/>
          <a:p>
            <a:pPr marL="630237" lvl="1" indent="-285750">
              <a:lnSpc>
                <a:spcPts val="1700"/>
              </a:lnSpc>
              <a:spcBef>
                <a:spcPts val="0"/>
              </a:spcBef>
              <a:buSzPct val="90000"/>
            </a:pPr>
            <a:r>
              <a:rPr lang="en-US" sz="1800" dirty="0"/>
              <a:t>Incorporation of Cybersecurity into the Source Selection:  </a:t>
            </a:r>
          </a:p>
          <a:p>
            <a:pPr marL="885825" lvl="2" indent="-285750">
              <a:lnSpc>
                <a:spcPts val="1700"/>
              </a:lnSpc>
              <a:spcBef>
                <a:spcPts val="0"/>
              </a:spcBef>
              <a:buSzPct val="90000"/>
            </a:pPr>
            <a:r>
              <a:rPr lang="en-US" sz="1800" dirty="0"/>
              <a:t>Differentiate between the offerors from a Cybersecurity perspective</a:t>
            </a:r>
          </a:p>
          <a:p>
            <a:pPr marL="1228725" lvl="3" indent="-285750">
              <a:lnSpc>
                <a:spcPts val="1700"/>
              </a:lnSpc>
              <a:spcBef>
                <a:spcPts val="0"/>
              </a:spcBef>
              <a:spcAft>
                <a:spcPct val="30000"/>
              </a:spcAft>
              <a:buSzPct val="90000"/>
            </a:pPr>
            <a:r>
              <a:rPr lang="en-US" dirty="0"/>
              <a:t>Have them describe approach for incorporating Cybersecurity</a:t>
            </a:r>
          </a:p>
          <a:p>
            <a:pPr marL="1228725" lvl="3" indent="-285750">
              <a:lnSpc>
                <a:spcPts val="1700"/>
              </a:lnSpc>
              <a:spcBef>
                <a:spcPts val="0"/>
              </a:spcBef>
              <a:spcAft>
                <a:spcPct val="30000"/>
              </a:spcAft>
              <a:buSzPct val="90000"/>
            </a:pPr>
            <a:r>
              <a:rPr lang="en-US" dirty="0"/>
              <a:t>Use Past Performance component to determine who has “</a:t>
            </a:r>
            <a:r>
              <a:rPr lang="en-US" i="1" dirty="0"/>
              <a:t>recent and relevant</a:t>
            </a:r>
            <a:r>
              <a:rPr lang="en-US" dirty="0"/>
              <a:t>” Cybersecurity experience </a:t>
            </a:r>
          </a:p>
          <a:p>
            <a:pPr marL="885825" lvl="2" indent="-285750">
              <a:lnSpc>
                <a:spcPts val="1700"/>
              </a:lnSpc>
              <a:spcBef>
                <a:spcPts val="0"/>
              </a:spcBef>
              <a:buSzPct val="90000"/>
            </a:pPr>
            <a:endParaRPr lang="en-US" sz="1800" dirty="0"/>
          </a:p>
          <a:p>
            <a:pPr marL="630238" lvl="2" indent="-285750">
              <a:lnSpc>
                <a:spcPts val="1700"/>
              </a:lnSpc>
              <a:spcBef>
                <a:spcPts val="0"/>
              </a:spcBef>
              <a:buSzPct val="90000"/>
            </a:pPr>
            <a:r>
              <a:rPr lang="en-US" sz="1800" dirty="0"/>
              <a:t>Incorporate Cybersecurity into contract administration</a:t>
            </a:r>
          </a:p>
          <a:p>
            <a:pPr marL="914400" lvl="2" indent="-285750">
              <a:lnSpc>
                <a:spcPts val="1700"/>
              </a:lnSpc>
              <a:spcBef>
                <a:spcPts val="0"/>
              </a:spcBef>
              <a:buSzPct val="90000"/>
            </a:pPr>
            <a:r>
              <a:rPr lang="en-US" sz="1800" dirty="0"/>
              <a:t>Can Cybersecurity performance impact award and/or incentive fees?</a:t>
            </a:r>
          </a:p>
          <a:p>
            <a:pPr marL="914400" lvl="2" indent="-285750">
              <a:lnSpc>
                <a:spcPts val="1700"/>
              </a:lnSpc>
              <a:spcBef>
                <a:spcPts val="0"/>
              </a:spcBef>
              <a:buSzPct val="90000"/>
            </a:pPr>
            <a:r>
              <a:rPr lang="en-US" sz="1800" dirty="0"/>
              <a:t>What other aspects of contract administration could incorporate           Cybersecurity?</a:t>
            </a:r>
          </a:p>
          <a:p>
            <a:pPr marL="796925" lvl="2" indent="-196850">
              <a:lnSpc>
                <a:spcPts val="1700"/>
              </a:lnSpc>
              <a:spcBef>
                <a:spcPts val="0"/>
              </a:spcBef>
              <a:buSzPct val="90000"/>
              <a:buFont typeface="Calibri" panose="020F0502020204030204" pitchFamily="34" charset="0"/>
              <a:buChar char="−"/>
            </a:pPr>
            <a:endParaRPr lang="en-US" sz="1800" dirty="0"/>
          </a:p>
          <a:p>
            <a:pPr>
              <a:lnSpc>
                <a:spcPts val="1700"/>
              </a:lnSpc>
            </a:pPr>
            <a:endParaRPr lang="en-US" sz="1800" dirty="0"/>
          </a:p>
        </p:txBody>
      </p:sp>
      <p:grpSp>
        <p:nvGrpSpPr>
          <p:cNvPr id="4" name="Group 3"/>
          <p:cNvGrpSpPr/>
          <p:nvPr/>
        </p:nvGrpSpPr>
        <p:grpSpPr>
          <a:xfrm>
            <a:off x="8495953" y="5569831"/>
            <a:ext cx="588119" cy="555765"/>
            <a:chOff x="8495953" y="6173511"/>
            <a:chExt cx="588119" cy="555765"/>
          </a:xfrm>
        </p:grpSpPr>
        <p:sp>
          <p:nvSpPr>
            <p:cNvPr id="5" name="Right Arrow 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7" name="Group 6"/>
          <p:cNvGrpSpPr/>
          <p:nvPr/>
        </p:nvGrpSpPr>
        <p:grpSpPr>
          <a:xfrm>
            <a:off x="8407151" y="6228894"/>
            <a:ext cx="802977" cy="535497"/>
            <a:chOff x="8407151" y="6228894"/>
            <a:chExt cx="802977" cy="535497"/>
          </a:xfrm>
        </p:grpSpPr>
        <p:sp>
          <p:nvSpPr>
            <p:cNvPr id="8" name="Right Arrow 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Tree>
    <p:extLst>
      <p:ext uri="{BB962C8B-B14F-4D97-AF65-F5344CB8AC3E}">
        <p14:creationId xmlns:p14="http://schemas.microsoft.com/office/powerpoint/2010/main" val="359650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2" name="Rectangle 1"/>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3" name="TextBox 2"/>
          <p:cNvSpPr txBox="1"/>
          <p:nvPr/>
        </p:nvSpPr>
        <p:spPr>
          <a:xfrm>
            <a:off x="177281" y="799517"/>
            <a:ext cx="8880202" cy="5324535"/>
          </a:xfrm>
          <a:prstGeom prst="rect">
            <a:avLst/>
          </a:prstGeom>
          <a:noFill/>
        </p:spPr>
        <p:txBody>
          <a:bodyPr wrap="square" rtlCol="0">
            <a:spAutoFit/>
          </a:bodyPr>
          <a:lstStyle/>
          <a:p>
            <a:r>
              <a:rPr lang="en-US" b="1" dirty="0">
                <a:solidFill>
                  <a:srgbClr val="0033CC"/>
                </a:solidFill>
              </a:rPr>
              <a:t>Technology Maturation and Risk Reduction (TMRR) Phase:</a:t>
            </a:r>
          </a:p>
          <a:p>
            <a:endParaRPr lang="en-US" sz="1600" b="1" dirty="0">
              <a:solidFill>
                <a:srgbClr val="0033CC"/>
              </a:solidFill>
            </a:endParaRPr>
          </a:p>
          <a:p>
            <a:pPr marL="231775" indent="-231775">
              <a:buFont typeface="Arial" panose="020B0604020202020204" pitchFamily="34" charset="0"/>
              <a:buChar char="•"/>
            </a:pPr>
            <a:r>
              <a:rPr lang="en-US" dirty="0"/>
              <a:t>Request cyber threat information from DIA or DoD Component intelligence and counterintelligence activities and make use of updated cyber threat assessments to inform</a:t>
            </a:r>
          </a:p>
          <a:p>
            <a:pPr marL="231775" indent="-231775"/>
            <a:r>
              <a:rPr lang="en-US" dirty="0"/>
              <a:t>     systems engineering trade-off analyses to support requirements, investment, and  </a:t>
            </a:r>
          </a:p>
          <a:p>
            <a:pPr marL="231775" indent="-231775"/>
            <a:r>
              <a:rPr lang="en-US" dirty="0"/>
              <a:t>     acquisition decisions. The analysis results should be reassessed over the life cycle</a:t>
            </a:r>
          </a:p>
          <a:p>
            <a:pPr marL="231775" indent="-231775"/>
            <a:endParaRPr lang="en-US" b="1" dirty="0"/>
          </a:p>
          <a:p>
            <a:pPr marL="231775" indent="-231775">
              <a:buFont typeface="Arial" panose="020B0604020202020204" pitchFamily="34" charset="0"/>
              <a:buChar char="•"/>
            </a:pPr>
            <a:r>
              <a:rPr lang="en-US" dirty="0"/>
              <a:t>Protect digitized program and system information, CPI, and other system elements from adversary targeting during TMRR activities including system definition, design and test, contracting, and competitive prototyping</a:t>
            </a:r>
          </a:p>
          <a:p>
            <a:pPr marL="231775" indent="-231775">
              <a:buFont typeface="Arial" panose="020B0604020202020204" pitchFamily="34" charset="0"/>
              <a:buChar char="•"/>
            </a:pPr>
            <a:endParaRPr lang="en-US" b="1" dirty="0"/>
          </a:p>
          <a:p>
            <a:pPr marL="231775" indent="-231775">
              <a:buFont typeface="Arial" panose="020B0604020202020204" pitchFamily="34" charset="0"/>
              <a:buChar char="•"/>
            </a:pPr>
            <a:r>
              <a:rPr lang="en-US" dirty="0"/>
              <a:t>Analyze system requirements and design to ensure the system as described in</a:t>
            </a:r>
          </a:p>
          <a:p>
            <a:pPr marL="231775" indent="-231775"/>
            <a:r>
              <a:rPr lang="en-US" dirty="0"/>
              <a:t>     the functional and allocated baselines meets Cybersecurity performance requirements for</a:t>
            </a:r>
          </a:p>
          <a:p>
            <a:pPr marL="231775" indent="-231775"/>
            <a:r>
              <a:rPr lang="en-US" dirty="0"/>
              <a:t>     operations in applicable cyber threat environments</a:t>
            </a:r>
          </a:p>
          <a:p>
            <a:pPr marL="231775" indent="-231775"/>
            <a:endParaRPr lang="en-US" b="1" dirty="0"/>
          </a:p>
          <a:p>
            <a:pPr marL="231775" indent="-231775">
              <a:buFont typeface="Arial" panose="020B0604020202020204" pitchFamily="34" charset="0"/>
              <a:buChar char="•"/>
            </a:pPr>
            <a:r>
              <a:rPr lang="en-US" dirty="0"/>
              <a:t>Establish Cybersecurity-relevant technical performance parameters and update the technical review entrance and exit criteria in the SEP</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5"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4" name="TextBox 13"/>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31723510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1" name="Content Placeholder 2"/>
          <p:cNvSpPr txBox="1">
            <a:spLocks/>
          </p:cNvSpPr>
          <p:nvPr/>
        </p:nvSpPr>
        <p:spPr>
          <a:xfrm>
            <a:off x="79899" y="1070111"/>
            <a:ext cx="8913180" cy="426746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pPr>
            <a:endParaRPr lang="en-US" sz="1800" b="0" dirty="0"/>
          </a:p>
          <a:p>
            <a:pPr>
              <a:lnSpc>
                <a:spcPts val="1800"/>
              </a:lnSpc>
              <a:spcBef>
                <a:spcPts val="0"/>
              </a:spcBef>
            </a:pPr>
            <a:r>
              <a:rPr lang="en-US" sz="1800" dirty="0">
                <a:latin typeface="+mn-lt"/>
              </a:rPr>
              <a:t>DoDI 5000.02, Change 1, </a:t>
            </a:r>
            <a:r>
              <a:rPr lang="en-US" sz="1800" dirty="0" err="1">
                <a:latin typeface="+mn-lt"/>
              </a:rPr>
              <a:t>dtd</a:t>
            </a:r>
            <a:r>
              <a:rPr lang="en-US" sz="1800" dirty="0">
                <a:latin typeface="+mn-lt"/>
              </a:rPr>
              <a:t> 26 Jan 2017, now contains a new enclosure:  Enclosure 14 - </a:t>
            </a:r>
            <a:r>
              <a:rPr lang="en-US" sz="1800" i="1" dirty="0">
                <a:latin typeface="+mn-lt"/>
              </a:rPr>
              <a:t>Cybersecurity in the Defense Acquisition System</a:t>
            </a:r>
          </a:p>
          <a:p>
            <a:pPr>
              <a:lnSpc>
                <a:spcPts val="1800"/>
              </a:lnSpc>
              <a:spcBef>
                <a:spcPts val="0"/>
              </a:spcBef>
            </a:pPr>
            <a:endParaRPr lang="en-US" sz="1800" b="0" dirty="0">
              <a:latin typeface="+mn-lt"/>
            </a:endParaRPr>
          </a:p>
          <a:p>
            <a:pPr>
              <a:lnSpc>
                <a:spcPts val="1800"/>
              </a:lnSpc>
              <a:spcBef>
                <a:spcPts val="0"/>
              </a:spcBef>
            </a:pPr>
            <a:r>
              <a:rPr lang="en-US" sz="1800" b="0" dirty="0">
                <a:latin typeface="+mn-lt"/>
              </a:rPr>
              <a:t>Overarching Tenets </a:t>
            </a:r>
          </a:p>
          <a:p>
            <a:pPr lvl="1">
              <a:lnSpc>
                <a:spcPts val="1800"/>
              </a:lnSpc>
            </a:pPr>
            <a:r>
              <a:rPr lang="en-US" sz="1600" b="0" dirty="0">
                <a:latin typeface="+mn-lt"/>
              </a:rPr>
              <a:t>Cybersecurity be fully considered and implemented in all aspects of acquisition programs across the life cycle </a:t>
            </a:r>
          </a:p>
          <a:p>
            <a:pPr lvl="1">
              <a:lnSpc>
                <a:spcPts val="1800"/>
              </a:lnSpc>
            </a:pPr>
            <a:r>
              <a:rPr lang="en-US" sz="1600" b="0" dirty="0">
                <a:latin typeface="+mn-lt"/>
              </a:rPr>
              <a:t>Responsibility for Cybersecurity extends to all members of the acquisition workforce </a:t>
            </a:r>
          </a:p>
          <a:p>
            <a:pPr lvl="1">
              <a:lnSpc>
                <a:spcPts val="1800"/>
              </a:lnSpc>
            </a:pPr>
            <a:r>
              <a:rPr lang="en-US" sz="1600" dirty="0">
                <a:latin typeface="+mn-lt"/>
              </a:rPr>
              <a:t>Cybersecurity is a requirement for all DoD Programs</a:t>
            </a:r>
          </a:p>
          <a:p>
            <a:pPr lvl="1">
              <a:lnSpc>
                <a:spcPts val="1800"/>
              </a:lnSpc>
            </a:pPr>
            <a:r>
              <a:rPr lang="en-US" sz="1600" b="0" dirty="0">
                <a:latin typeface="+mn-lt"/>
              </a:rPr>
              <a:t>Program Managers are responsible for the Cybersecurity of their programs, systems and information</a:t>
            </a:r>
          </a:p>
          <a:p>
            <a:pPr lvl="1">
              <a:lnSpc>
                <a:spcPts val="1800"/>
              </a:lnSpc>
            </a:pPr>
            <a:r>
              <a:rPr lang="en-US" sz="1600" dirty="0">
                <a:latin typeface="+mn-lt"/>
              </a:rPr>
              <a:t>Cybersecurity applies to systems that reside on networks and stand alone systems that are not persistently connected to networks during tactical and strategic operations  </a:t>
            </a:r>
            <a:endParaRPr lang="en-US" sz="1600" b="0" dirty="0">
              <a:latin typeface="+mn-lt"/>
            </a:endParaRPr>
          </a:p>
          <a:p>
            <a:pPr lvl="1">
              <a:lnSpc>
                <a:spcPts val="1800"/>
              </a:lnSpc>
            </a:pPr>
            <a:endParaRPr lang="en-US" sz="1600" b="0" dirty="0"/>
          </a:p>
          <a:p>
            <a:pPr lvl="1">
              <a:lnSpc>
                <a:spcPts val="1800"/>
              </a:lnSpc>
              <a:spcBef>
                <a:spcPts val="0"/>
              </a:spcBef>
            </a:pPr>
            <a:endParaRPr lang="en-US" sz="1400" b="0" dirty="0"/>
          </a:p>
          <a:p>
            <a:pPr marL="627063" lvl="1" indent="-227013">
              <a:lnSpc>
                <a:spcPts val="1800"/>
              </a:lnSpc>
              <a:spcBef>
                <a:spcPts val="0"/>
              </a:spcBef>
              <a:buSzPct val="85000"/>
              <a:buFont typeface="Arial" panose="020B0604020202020204" pitchFamily="34" charset="0"/>
              <a:buChar char="−"/>
            </a:pPr>
            <a:endParaRPr lang="en-US" sz="1800" b="0" dirty="0"/>
          </a:p>
          <a:p>
            <a:pPr marL="400050" lvl="1" indent="0">
              <a:lnSpc>
                <a:spcPts val="1800"/>
              </a:lnSpc>
              <a:spcBef>
                <a:spcPts val="0"/>
              </a:spcBef>
              <a:buSzPct val="85000"/>
              <a:buNone/>
            </a:pPr>
            <a:endParaRPr lang="en-US" sz="1800" dirty="0"/>
          </a:p>
          <a:p>
            <a:pPr lvl="1">
              <a:lnSpc>
                <a:spcPts val="1800"/>
              </a:lnSpc>
              <a:spcBef>
                <a:spcPts val="0"/>
              </a:spcBef>
            </a:pPr>
            <a:endParaRPr lang="en-US" sz="1800" dirty="0"/>
          </a:p>
        </p:txBody>
      </p:sp>
      <p:grpSp>
        <p:nvGrpSpPr>
          <p:cNvPr id="14" name="Group 13"/>
          <p:cNvGrpSpPr/>
          <p:nvPr/>
        </p:nvGrpSpPr>
        <p:grpSpPr>
          <a:xfrm>
            <a:off x="8495953" y="5569831"/>
            <a:ext cx="588119" cy="555765"/>
            <a:chOff x="8495953" y="6173511"/>
            <a:chExt cx="588119" cy="555765"/>
          </a:xfrm>
        </p:grpSpPr>
        <p:sp>
          <p:nvSpPr>
            <p:cNvPr id="15" name="Right Arrow 14">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2" name="Rectangle 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grpSp>
        <p:nvGrpSpPr>
          <p:cNvPr id="13" name="Group 12"/>
          <p:cNvGrpSpPr/>
          <p:nvPr/>
        </p:nvGrpSpPr>
        <p:grpSpPr>
          <a:xfrm>
            <a:off x="615429" y="5696863"/>
            <a:ext cx="7786259" cy="830997"/>
            <a:chOff x="410155" y="5752848"/>
            <a:chExt cx="8489614" cy="978900"/>
          </a:xfrm>
        </p:grpSpPr>
        <p:sp>
          <p:nvSpPr>
            <p:cNvPr id="20" name="Rounded Rectangle 19"/>
            <p:cNvSpPr/>
            <p:nvPr/>
          </p:nvSpPr>
          <p:spPr>
            <a:xfrm>
              <a:off x="410155" y="5752848"/>
              <a:ext cx="8489614"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0155" y="5752848"/>
              <a:ext cx="8379278" cy="978900"/>
            </a:xfrm>
            <a:prstGeom prst="rect">
              <a:avLst/>
            </a:prstGeom>
            <a:noFill/>
          </p:spPr>
          <p:txBody>
            <a:bodyPr wrap="square" rtlCol="0">
              <a:spAutoFit/>
            </a:bodyPr>
            <a:lstStyle/>
            <a:p>
              <a:r>
                <a:rPr lang="en-US" sz="1600" dirty="0"/>
                <a:t>Bottom Line – This document is all about integrating Cybersecurity into our systems, our </a:t>
              </a:r>
            </a:p>
            <a:p>
              <a:r>
                <a:rPr lang="en-US" sz="1600" dirty="0"/>
                <a:t>processes and our career fields.  Cybersecurity is in the “DNA” of the acquisition lifecycle.  </a:t>
              </a:r>
            </a:p>
            <a:p>
              <a:pPr algn="ctr"/>
              <a:r>
                <a:rPr lang="en-US" sz="1600" b="1" dirty="0"/>
                <a:t>Cybersecurity is leader business!</a:t>
              </a:r>
            </a:p>
          </p:txBody>
        </p:sp>
      </p:grpSp>
    </p:spTree>
    <p:extLst>
      <p:ext uri="{BB962C8B-B14F-4D97-AF65-F5344CB8AC3E}">
        <p14:creationId xmlns:p14="http://schemas.microsoft.com/office/powerpoint/2010/main" val="39083368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1" name="Content Placeholder 2"/>
          <p:cNvSpPr txBox="1">
            <a:spLocks/>
          </p:cNvSpPr>
          <p:nvPr/>
        </p:nvSpPr>
        <p:spPr>
          <a:xfrm>
            <a:off x="79899" y="1070110"/>
            <a:ext cx="8913180" cy="5158784"/>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pPr>
            <a:endParaRPr lang="en-US" sz="1800" b="0" dirty="0">
              <a:latin typeface="+mn-lt"/>
            </a:endParaRPr>
          </a:p>
          <a:p>
            <a:pPr>
              <a:lnSpc>
                <a:spcPts val="1800"/>
              </a:lnSpc>
              <a:spcBef>
                <a:spcPts val="0"/>
              </a:spcBef>
            </a:pPr>
            <a:r>
              <a:rPr lang="en-US" sz="1800" dirty="0">
                <a:solidFill>
                  <a:srgbClr val="FF0000"/>
                </a:solidFill>
                <a:latin typeface="+mn-lt"/>
              </a:rPr>
              <a:t>PMs will pay particular attention</a:t>
            </a:r>
            <a:r>
              <a:rPr lang="en-US" sz="1800" b="0" dirty="0">
                <a:latin typeface="+mn-lt"/>
              </a:rPr>
              <a:t> to the following areas where a Cybersecurity breach or failure would jeopardize military technological advantage or functionality </a:t>
            </a:r>
          </a:p>
          <a:p>
            <a:pPr>
              <a:lnSpc>
                <a:spcPts val="1800"/>
              </a:lnSpc>
              <a:spcBef>
                <a:spcPts val="0"/>
              </a:spcBef>
            </a:pPr>
            <a:endParaRPr lang="en-US" sz="1800" b="0" dirty="0">
              <a:latin typeface="+mn-lt"/>
            </a:endParaRPr>
          </a:p>
          <a:p>
            <a:pPr lvl="1">
              <a:lnSpc>
                <a:spcPts val="1800"/>
              </a:lnSpc>
              <a:spcBef>
                <a:spcPts val="0"/>
              </a:spcBef>
            </a:pPr>
            <a:r>
              <a:rPr lang="en-US" sz="1800" b="1" dirty="0">
                <a:solidFill>
                  <a:srgbClr val="0033CC"/>
                </a:solidFill>
                <a:latin typeface="+mn-lt"/>
              </a:rPr>
              <a:t>Program Information:  </a:t>
            </a:r>
            <a:r>
              <a:rPr lang="en-US" sz="1800" dirty="0">
                <a:latin typeface="+mn-lt"/>
              </a:rPr>
              <a:t>Information about the acquisition program, personnel, and the system being acquired, such as planning data, requirements data, design data, test data, operational software data, and support data (e.g., training, maintenance data) for the system. </a:t>
            </a:r>
            <a:endParaRPr lang="en-US" sz="1800" b="0" dirty="0">
              <a:latin typeface="+mn-lt"/>
            </a:endParaRPr>
          </a:p>
          <a:p>
            <a:pPr lvl="1">
              <a:lnSpc>
                <a:spcPts val="1800"/>
              </a:lnSpc>
              <a:spcBef>
                <a:spcPts val="0"/>
              </a:spcBef>
            </a:pPr>
            <a:endParaRPr lang="en-US" sz="1800" dirty="0">
              <a:latin typeface="+mn-lt"/>
            </a:endParaRPr>
          </a:p>
          <a:p>
            <a:pPr lvl="1">
              <a:lnSpc>
                <a:spcPts val="1800"/>
              </a:lnSpc>
              <a:spcBef>
                <a:spcPts val="0"/>
              </a:spcBef>
            </a:pPr>
            <a:r>
              <a:rPr lang="en-US" sz="1800" b="1" dirty="0">
                <a:solidFill>
                  <a:srgbClr val="0033CC"/>
                </a:solidFill>
                <a:latin typeface="+mn-lt"/>
              </a:rPr>
              <a:t>Organizations and Personnel</a:t>
            </a:r>
            <a:r>
              <a:rPr lang="en-US" sz="1800" dirty="0">
                <a:latin typeface="+mn-lt"/>
              </a:rPr>
              <a:t>: This includes government program offices, manufacturing, testing, depot, and training organizations, as well as the prime contractors and subcontractors supporting those organizations. </a:t>
            </a:r>
          </a:p>
          <a:p>
            <a:pPr lvl="1">
              <a:lnSpc>
                <a:spcPts val="1800"/>
              </a:lnSpc>
              <a:spcBef>
                <a:spcPts val="0"/>
              </a:spcBef>
            </a:pPr>
            <a:endParaRPr lang="en-US" sz="1800" b="0" dirty="0">
              <a:latin typeface="+mn-lt"/>
            </a:endParaRPr>
          </a:p>
          <a:p>
            <a:pPr lvl="1">
              <a:lnSpc>
                <a:spcPts val="1800"/>
              </a:lnSpc>
              <a:spcBef>
                <a:spcPts val="0"/>
              </a:spcBef>
            </a:pPr>
            <a:r>
              <a:rPr lang="en-US" sz="1800" b="1" dirty="0">
                <a:solidFill>
                  <a:srgbClr val="0033CC"/>
                </a:solidFill>
                <a:latin typeface="+mn-lt"/>
              </a:rPr>
              <a:t>Enabling Networks: </a:t>
            </a:r>
            <a:r>
              <a:rPr lang="en-US" sz="1800" dirty="0">
                <a:latin typeface="+mn-lt"/>
              </a:rPr>
              <a:t>This includes government and government support activity unclassified and classified networks, contractor unclassified and classified networks, and interfaces among government and contractor networks </a:t>
            </a:r>
            <a:endParaRPr lang="en-US" sz="1800" b="0" dirty="0">
              <a:latin typeface="+mn-lt"/>
            </a:endParaRPr>
          </a:p>
          <a:p>
            <a:pPr lvl="1">
              <a:lnSpc>
                <a:spcPts val="1800"/>
              </a:lnSpc>
              <a:spcBef>
                <a:spcPts val="0"/>
              </a:spcBef>
            </a:pPr>
            <a:endParaRPr lang="en-US" sz="1800" b="0" dirty="0">
              <a:latin typeface="+mn-lt"/>
            </a:endParaRPr>
          </a:p>
          <a:p>
            <a:pPr lvl="1">
              <a:lnSpc>
                <a:spcPts val="1800"/>
              </a:lnSpc>
              <a:spcBef>
                <a:spcPts val="0"/>
              </a:spcBef>
            </a:pPr>
            <a:r>
              <a:rPr lang="en-US" sz="1800" b="1" dirty="0">
                <a:solidFill>
                  <a:srgbClr val="0033CC"/>
                </a:solidFill>
                <a:latin typeface="+mn-lt"/>
              </a:rPr>
              <a:t>Systems, Enabling Systems &amp; Supporting Systems: </a:t>
            </a:r>
            <a:r>
              <a:rPr lang="en-US" sz="1800" dirty="0">
                <a:latin typeface="+mn-lt"/>
              </a:rPr>
              <a:t>This includes systems in acquisition, enabling systems that facilitate life cycle activities (e.g., manufacturing, testing, training, logistics, maintenance), and supporting systems that contribute    directly to operational functions (e.g., interconnecting operational systems) </a:t>
            </a:r>
            <a:endParaRPr lang="en-US" sz="1800" b="0" dirty="0">
              <a:latin typeface="+mn-lt"/>
            </a:endParaRPr>
          </a:p>
          <a:p>
            <a:pPr lvl="1">
              <a:lnSpc>
                <a:spcPts val="1800"/>
              </a:lnSpc>
              <a:spcBef>
                <a:spcPts val="0"/>
              </a:spcBef>
            </a:pPr>
            <a:endParaRPr lang="en-US" sz="1800" b="0" dirty="0">
              <a:latin typeface="+mn-lt"/>
            </a:endParaRPr>
          </a:p>
        </p:txBody>
      </p:sp>
      <p:grpSp>
        <p:nvGrpSpPr>
          <p:cNvPr id="14" name="Group 13"/>
          <p:cNvGrpSpPr/>
          <p:nvPr/>
        </p:nvGrpSpPr>
        <p:grpSpPr>
          <a:xfrm>
            <a:off x="8495953" y="5569831"/>
            <a:ext cx="588119" cy="555765"/>
            <a:chOff x="8495953" y="6173511"/>
            <a:chExt cx="588119" cy="555765"/>
          </a:xfrm>
        </p:grpSpPr>
        <p:sp>
          <p:nvSpPr>
            <p:cNvPr id="15" name="Right Arrow 1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2" name="Rectangle 1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35176548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1" name="Content Placeholder 2"/>
          <p:cNvSpPr txBox="1">
            <a:spLocks/>
          </p:cNvSpPr>
          <p:nvPr/>
        </p:nvSpPr>
        <p:spPr>
          <a:xfrm>
            <a:off x="79899" y="799517"/>
            <a:ext cx="8913180" cy="5696173"/>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700"/>
              </a:lnSpc>
              <a:spcBef>
                <a:spcPts val="0"/>
              </a:spcBef>
            </a:pPr>
            <a:r>
              <a:rPr lang="en-US" sz="1800" dirty="0">
                <a:solidFill>
                  <a:srgbClr val="FF0000"/>
                </a:solidFill>
              </a:rPr>
              <a:t>Cybersecurity Risks: </a:t>
            </a:r>
            <a:r>
              <a:rPr lang="en-US" sz="1800" b="0" dirty="0"/>
              <a:t>Cyber vulnerabilities provide potential exploitation points for adversaries to steal, alter, or destroy system functionality, information, or technology they seek  </a:t>
            </a:r>
          </a:p>
          <a:p>
            <a:pPr>
              <a:lnSpc>
                <a:spcPts val="1700"/>
              </a:lnSpc>
              <a:spcBef>
                <a:spcPts val="0"/>
              </a:spcBef>
            </a:pPr>
            <a:endParaRPr lang="en-US" sz="1800" b="0" dirty="0"/>
          </a:p>
          <a:p>
            <a:pPr lvl="1">
              <a:lnSpc>
                <a:spcPts val="1700"/>
              </a:lnSpc>
              <a:spcBef>
                <a:spcPts val="0"/>
              </a:spcBef>
            </a:pPr>
            <a:r>
              <a:rPr lang="en-US" sz="1600" b="1" dirty="0">
                <a:solidFill>
                  <a:srgbClr val="0033CC"/>
                </a:solidFill>
              </a:rPr>
              <a:t>Government Program Organization:  </a:t>
            </a:r>
            <a:r>
              <a:rPr lang="en-US" sz="1600" dirty="0"/>
              <a:t>Poor Cybersecurity practices, untrained personnel, undetected malicious insiders, insufficient or incorrect classification of information and dissemination handling control, and inadequate information network security can be used by threat actors to gain program and system knowledge </a:t>
            </a:r>
          </a:p>
          <a:p>
            <a:pPr lvl="1">
              <a:lnSpc>
                <a:spcPts val="1700"/>
              </a:lnSpc>
              <a:spcBef>
                <a:spcPts val="0"/>
              </a:spcBef>
            </a:pPr>
            <a:endParaRPr lang="en-US" sz="1600" dirty="0"/>
          </a:p>
          <a:p>
            <a:pPr lvl="1">
              <a:lnSpc>
                <a:spcPts val="1700"/>
              </a:lnSpc>
              <a:spcBef>
                <a:spcPts val="0"/>
              </a:spcBef>
            </a:pPr>
            <a:r>
              <a:rPr lang="en-US" sz="1600" b="1" dirty="0">
                <a:solidFill>
                  <a:srgbClr val="0033CC"/>
                </a:solidFill>
              </a:rPr>
              <a:t>Contractor Organizations and Environments</a:t>
            </a:r>
            <a:r>
              <a:rPr lang="en-US" sz="1600" dirty="0"/>
              <a:t>: Contractor facilities, networks, supply chains, and personnel are at risk </a:t>
            </a:r>
          </a:p>
          <a:p>
            <a:pPr lvl="1">
              <a:lnSpc>
                <a:spcPts val="1700"/>
              </a:lnSpc>
              <a:spcBef>
                <a:spcPts val="0"/>
              </a:spcBef>
            </a:pPr>
            <a:endParaRPr lang="en-US" sz="1600" b="0" dirty="0"/>
          </a:p>
          <a:p>
            <a:pPr lvl="1">
              <a:lnSpc>
                <a:spcPts val="1700"/>
              </a:lnSpc>
              <a:spcBef>
                <a:spcPts val="0"/>
              </a:spcBef>
            </a:pPr>
            <a:r>
              <a:rPr lang="en-US" sz="1600" b="1" dirty="0">
                <a:solidFill>
                  <a:srgbClr val="0033CC"/>
                </a:solidFill>
              </a:rPr>
              <a:t>Software and Hardware: </a:t>
            </a:r>
            <a:r>
              <a:rPr lang="en-US" sz="1600" dirty="0"/>
              <a:t>Software, including firmware, and microelectronics used in the system or incorporated into spares can be deliberately compromised while in the supply chain with the intent to use these compromises for cyber-attacks  </a:t>
            </a:r>
            <a:endParaRPr lang="en-US" sz="1600" b="0" dirty="0"/>
          </a:p>
          <a:p>
            <a:pPr lvl="1">
              <a:lnSpc>
                <a:spcPts val="1700"/>
              </a:lnSpc>
              <a:spcBef>
                <a:spcPts val="0"/>
              </a:spcBef>
            </a:pPr>
            <a:endParaRPr lang="en-US" sz="1600" b="0" dirty="0"/>
          </a:p>
          <a:p>
            <a:pPr lvl="1">
              <a:lnSpc>
                <a:spcPts val="1700"/>
              </a:lnSpc>
              <a:spcBef>
                <a:spcPts val="0"/>
              </a:spcBef>
            </a:pPr>
            <a:r>
              <a:rPr lang="en-US" sz="1600" b="1" dirty="0">
                <a:solidFill>
                  <a:srgbClr val="0033CC"/>
                </a:solidFill>
              </a:rPr>
              <a:t>System Interfaces: </a:t>
            </a:r>
            <a:r>
              <a:rPr lang="en-US" sz="1600" dirty="0"/>
              <a:t>Poorly configured, inadequately maintained, undocumented, or unprotected network and system interfaces can be exploited by the threat</a:t>
            </a:r>
          </a:p>
          <a:p>
            <a:pPr lvl="1">
              <a:lnSpc>
                <a:spcPts val="1700"/>
              </a:lnSpc>
              <a:spcBef>
                <a:spcPts val="0"/>
              </a:spcBef>
            </a:pPr>
            <a:endParaRPr lang="en-US" sz="1600" b="0" dirty="0"/>
          </a:p>
          <a:p>
            <a:pPr lvl="1">
              <a:lnSpc>
                <a:spcPts val="1700"/>
              </a:lnSpc>
              <a:spcBef>
                <a:spcPts val="0"/>
              </a:spcBef>
            </a:pPr>
            <a:r>
              <a:rPr lang="en-US" sz="1600" b="1" dirty="0">
                <a:solidFill>
                  <a:srgbClr val="0033CC"/>
                </a:solidFill>
              </a:rPr>
              <a:t>Enabling and Support Equipment, Systems and Facilities: </a:t>
            </a:r>
            <a:r>
              <a:rPr lang="en-US" sz="1600" dirty="0"/>
              <a:t>Test, certification, maintenance, design, development, manufacturing, or training systems are at risk </a:t>
            </a:r>
          </a:p>
          <a:p>
            <a:pPr lvl="1">
              <a:lnSpc>
                <a:spcPts val="1700"/>
              </a:lnSpc>
              <a:spcBef>
                <a:spcPts val="0"/>
              </a:spcBef>
            </a:pPr>
            <a:endParaRPr lang="en-US" sz="1600" b="0" dirty="0"/>
          </a:p>
          <a:p>
            <a:pPr lvl="1">
              <a:lnSpc>
                <a:spcPts val="1700"/>
              </a:lnSpc>
              <a:spcBef>
                <a:spcPts val="0"/>
              </a:spcBef>
            </a:pPr>
            <a:r>
              <a:rPr lang="en-US" sz="1600" b="1" dirty="0">
                <a:solidFill>
                  <a:srgbClr val="0033CC"/>
                </a:solidFill>
              </a:rPr>
              <a:t>Fielded Systems: </a:t>
            </a:r>
            <a:r>
              <a:rPr lang="en-US" sz="1600" dirty="0"/>
              <a:t>Degradation of the Cybersecurity configuration or poor cyber</a:t>
            </a:r>
          </a:p>
          <a:p>
            <a:pPr marL="457200" lvl="1" indent="0">
              <a:lnSpc>
                <a:spcPts val="1700"/>
              </a:lnSpc>
              <a:spcBef>
                <a:spcPts val="0"/>
              </a:spcBef>
              <a:buNone/>
            </a:pPr>
            <a:r>
              <a:rPr lang="en-US" sz="1600" dirty="0"/>
              <a:t>     hygiene conditions can expose system functionality to unauthorized access that  </a:t>
            </a:r>
          </a:p>
          <a:p>
            <a:pPr marL="457200" lvl="1" indent="0">
              <a:lnSpc>
                <a:spcPts val="1700"/>
              </a:lnSpc>
              <a:spcBef>
                <a:spcPts val="0"/>
              </a:spcBef>
              <a:buNone/>
            </a:pPr>
            <a:r>
              <a:rPr lang="en-US" sz="1600" dirty="0"/>
              <a:t>     threat actors can potentially exploit to gain access to system functionality. </a:t>
            </a:r>
          </a:p>
          <a:p>
            <a:pPr marL="457200" lvl="1" indent="0">
              <a:lnSpc>
                <a:spcPts val="1700"/>
              </a:lnSpc>
              <a:spcBef>
                <a:spcPts val="0"/>
              </a:spcBef>
              <a:buNone/>
            </a:pPr>
            <a:r>
              <a:rPr lang="en-US" sz="1600" dirty="0"/>
              <a:t>     Battlefield loss can expose critical program information (CPI) to cyber threats. </a:t>
            </a:r>
            <a:endParaRPr lang="en-US" sz="1600" b="0" dirty="0"/>
          </a:p>
        </p:txBody>
      </p:sp>
      <p:grpSp>
        <p:nvGrpSpPr>
          <p:cNvPr id="14" name="Group 13"/>
          <p:cNvGrpSpPr/>
          <p:nvPr/>
        </p:nvGrpSpPr>
        <p:grpSpPr>
          <a:xfrm>
            <a:off x="8495953" y="5569831"/>
            <a:ext cx="588119" cy="555765"/>
            <a:chOff x="8495953" y="6173511"/>
            <a:chExt cx="588119" cy="555765"/>
          </a:xfrm>
        </p:grpSpPr>
        <p:sp>
          <p:nvSpPr>
            <p:cNvPr id="15" name="Right Arrow 1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2" name="Rectangle 1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17116638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1" name="Content Placeholder 2"/>
          <p:cNvSpPr txBox="1">
            <a:spLocks/>
          </p:cNvSpPr>
          <p:nvPr/>
        </p:nvSpPr>
        <p:spPr>
          <a:xfrm>
            <a:off x="79899" y="799518"/>
            <a:ext cx="8913180" cy="4667016"/>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700"/>
              </a:lnSpc>
              <a:spcBef>
                <a:spcPts val="0"/>
              </a:spcBef>
            </a:pPr>
            <a:r>
              <a:rPr lang="en-US" sz="1800" dirty="0">
                <a:solidFill>
                  <a:srgbClr val="FF0000"/>
                </a:solidFill>
              </a:rPr>
              <a:t>Activities to Mitigate Cybersecurity Risks:</a:t>
            </a:r>
            <a:endParaRPr lang="en-US" sz="1800" b="0" dirty="0"/>
          </a:p>
          <a:p>
            <a:pPr>
              <a:lnSpc>
                <a:spcPts val="1700"/>
              </a:lnSpc>
              <a:spcBef>
                <a:spcPts val="0"/>
              </a:spcBef>
            </a:pPr>
            <a:endParaRPr lang="en-US" sz="1800" b="0" dirty="0"/>
          </a:p>
          <a:p>
            <a:pPr marL="457200" lvl="1" indent="0">
              <a:lnSpc>
                <a:spcPts val="1700"/>
              </a:lnSpc>
              <a:spcBef>
                <a:spcPts val="0"/>
              </a:spcBef>
              <a:buNone/>
            </a:pPr>
            <a:r>
              <a:rPr lang="en-US" sz="1600" b="1" dirty="0">
                <a:solidFill>
                  <a:srgbClr val="0033CC"/>
                </a:solidFill>
              </a:rPr>
              <a:t>1.  Safeguard Program Information Against Cyber-Attack:  </a:t>
            </a:r>
          </a:p>
          <a:p>
            <a:pPr marL="914400" lvl="2" indent="-112713">
              <a:lnSpc>
                <a:spcPts val="1700"/>
              </a:lnSpc>
              <a:spcBef>
                <a:spcPts val="0"/>
              </a:spcBef>
            </a:pPr>
            <a:endParaRPr lang="en-US" sz="1600" dirty="0"/>
          </a:p>
          <a:p>
            <a:pPr marL="914400" lvl="2" indent="-112713">
              <a:lnSpc>
                <a:spcPts val="1700"/>
              </a:lnSpc>
              <a:spcBef>
                <a:spcPts val="0"/>
              </a:spcBef>
            </a:pPr>
            <a:r>
              <a:rPr lang="en-US" sz="1600" dirty="0"/>
              <a:t>Safeguard digitized information, starting with the application of appropriate classification and marking guidance for all program data </a:t>
            </a:r>
          </a:p>
          <a:p>
            <a:pPr marL="914400" lvl="2" indent="-112713">
              <a:lnSpc>
                <a:spcPts val="1700"/>
              </a:lnSpc>
              <a:spcBef>
                <a:spcPts val="0"/>
              </a:spcBef>
            </a:pPr>
            <a:endParaRPr lang="en-US" sz="1600" dirty="0"/>
          </a:p>
          <a:p>
            <a:pPr marL="914400" lvl="2" indent="-112713">
              <a:lnSpc>
                <a:spcPts val="1700"/>
              </a:lnSpc>
              <a:spcBef>
                <a:spcPts val="0"/>
              </a:spcBef>
            </a:pPr>
            <a:r>
              <a:rPr lang="en-US" sz="1600" dirty="0"/>
              <a:t>Promote a strong culture of Cybersecurity awareness and behavior in program offices and among contractors </a:t>
            </a:r>
          </a:p>
          <a:p>
            <a:pPr marL="914400" lvl="2" indent="-112713">
              <a:lnSpc>
                <a:spcPts val="1700"/>
              </a:lnSpc>
              <a:spcBef>
                <a:spcPts val="0"/>
              </a:spcBef>
            </a:pPr>
            <a:endParaRPr lang="en-US" sz="1600" dirty="0"/>
          </a:p>
          <a:p>
            <a:pPr marL="914400" lvl="2" indent="-112713">
              <a:lnSpc>
                <a:spcPts val="1700"/>
              </a:lnSpc>
              <a:spcBef>
                <a:spcPts val="0"/>
              </a:spcBef>
            </a:pPr>
            <a:r>
              <a:rPr lang="en-US" sz="1600" dirty="0"/>
              <a:t>Ensure the following FAR/DFAR Clauses are included in solicitations:</a:t>
            </a:r>
          </a:p>
          <a:p>
            <a:pPr marL="914400" lvl="2" indent="-112713">
              <a:lnSpc>
                <a:spcPts val="1700"/>
              </a:lnSpc>
              <a:spcBef>
                <a:spcPts val="0"/>
              </a:spcBef>
            </a:pPr>
            <a:endParaRPr lang="en-US" sz="1600" dirty="0"/>
          </a:p>
          <a:p>
            <a:pPr marL="1371600" lvl="3" indent="-112713">
              <a:lnSpc>
                <a:spcPts val="1700"/>
              </a:lnSpc>
              <a:spcBef>
                <a:spcPts val="0"/>
              </a:spcBef>
            </a:pPr>
            <a:r>
              <a:rPr lang="en-US" sz="1600" dirty="0"/>
              <a:t> FAR Clause 52.204-2 – Access to Classified Information </a:t>
            </a:r>
          </a:p>
          <a:p>
            <a:pPr marL="1371600" lvl="3" indent="-112713">
              <a:lnSpc>
                <a:spcPts val="1700"/>
              </a:lnSpc>
              <a:spcBef>
                <a:spcPts val="0"/>
              </a:spcBef>
            </a:pPr>
            <a:r>
              <a:rPr lang="en-US" sz="1600" dirty="0"/>
              <a:t> FAR Clause 52.204-21 – Safeguarding of Contractor Systems </a:t>
            </a:r>
          </a:p>
          <a:p>
            <a:pPr marL="1427163" lvl="3" indent="-169863">
              <a:lnSpc>
                <a:spcPts val="1700"/>
              </a:lnSpc>
              <a:spcBef>
                <a:spcPts val="0"/>
              </a:spcBef>
            </a:pPr>
            <a:r>
              <a:rPr lang="en-US" sz="1600" dirty="0"/>
              <a:t>DFARS Clause 252.204-7012:  Safeguarding Uncontrolled Technical Information </a:t>
            </a:r>
          </a:p>
          <a:p>
            <a:pPr marL="914400" lvl="2" indent="-112713">
              <a:lnSpc>
                <a:spcPts val="1700"/>
              </a:lnSpc>
              <a:spcBef>
                <a:spcPts val="0"/>
              </a:spcBef>
            </a:pPr>
            <a:endParaRPr lang="en-US" sz="1600" dirty="0"/>
          </a:p>
          <a:p>
            <a:pPr marL="914400" lvl="2" indent="-112713">
              <a:lnSpc>
                <a:spcPts val="1700"/>
              </a:lnSpc>
              <a:spcBef>
                <a:spcPts val="0"/>
              </a:spcBef>
            </a:pPr>
            <a:r>
              <a:rPr lang="en-US" sz="1600" dirty="0"/>
              <a:t>Assess unclassified controlled technical information losses associated with cyber incidents reported under contracts that contain DFARS Clause 252.204–7012 </a:t>
            </a:r>
          </a:p>
          <a:p>
            <a:pPr marL="914400" lvl="2" indent="-112713">
              <a:lnSpc>
                <a:spcPts val="1700"/>
              </a:lnSpc>
              <a:spcBef>
                <a:spcPts val="0"/>
              </a:spcBef>
            </a:pPr>
            <a:endParaRPr lang="en-US" sz="1600" dirty="0"/>
          </a:p>
          <a:p>
            <a:pPr marL="914400" lvl="2" indent="-112713">
              <a:lnSpc>
                <a:spcPts val="1700"/>
              </a:lnSpc>
              <a:spcBef>
                <a:spcPts val="0"/>
              </a:spcBef>
            </a:pPr>
            <a:r>
              <a:rPr lang="en-US" sz="1600" dirty="0"/>
              <a:t>Encourage contractor and industry participation in public-private information sharing activities, such as those described in </a:t>
            </a:r>
            <a:r>
              <a:rPr lang="en-US" sz="1600" dirty="0" err="1"/>
              <a:t>DoDIs</a:t>
            </a:r>
            <a:r>
              <a:rPr lang="en-US" sz="1600" dirty="0"/>
              <a:t> 5205.13 and 8500.01 </a:t>
            </a:r>
            <a:endParaRPr lang="en-US" sz="1600" b="1" dirty="0">
              <a:solidFill>
                <a:srgbClr val="0033CC"/>
              </a:solidFill>
            </a:endParaRPr>
          </a:p>
          <a:p>
            <a:pPr lvl="1">
              <a:lnSpc>
                <a:spcPts val="1700"/>
              </a:lnSpc>
              <a:spcBef>
                <a:spcPts val="0"/>
              </a:spcBef>
            </a:pPr>
            <a:endParaRPr lang="en-US" sz="1600" b="1" dirty="0">
              <a:solidFill>
                <a:srgbClr val="0033CC"/>
              </a:solidFill>
            </a:endParaRPr>
          </a:p>
          <a:p>
            <a:pPr lvl="1">
              <a:lnSpc>
                <a:spcPts val="1700"/>
              </a:lnSpc>
              <a:spcBef>
                <a:spcPts val="0"/>
              </a:spcBef>
            </a:pPr>
            <a:endParaRPr lang="en-US" sz="1600" b="1" dirty="0">
              <a:solidFill>
                <a:srgbClr val="0033CC"/>
              </a:solidFill>
            </a:endParaRPr>
          </a:p>
        </p:txBody>
      </p:sp>
      <p:grpSp>
        <p:nvGrpSpPr>
          <p:cNvPr id="14" name="Group 13"/>
          <p:cNvGrpSpPr/>
          <p:nvPr/>
        </p:nvGrpSpPr>
        <p:grpSpPr>
          <a:xfrm>
            <a:off x="8495953" y="5569831"/>
            <a:ext cx="588119" cy="555765"/>
            <a:chOff x="8495953" y="6173511"/>
            <a:chExt cx="588119" cy="555765"/>
          </a:xfrm>
        </p:grpSpPr>
        <p:sp>
          <p:nvSpPr>
            <p:cNvPr id="15" name="Right Arrow 1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2" name="Rectangle 1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4161239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1" name="Content Placeholder 2"/>
          <p:cNvSpPr txBox="1">
            <a:spLocks/>
          </p:cNvSpPr>
          <p:nvPr/>
        </p:nvSpPr>
        <p:spPr>
          <a:xfrm>
            <a:off x="79899" y="799518"/>
            <a:ext cx="8913180" cy="5429376"/>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pPr>
            <a:r>
              <a:rPr lang="en-US" sz="1800" dirty="0">
                <a:solidFill>
                  <a:srgbClr val="FF0000"/>
                </a:solidFill>
              </a:rPr>
              <a:t>Activities to Mitigate Cybersecurity Risks:</a:t>
            </a:r>
            <a:endParaRPr lang="en-US" sz="1800" b="0" dirty="0"/>
          </a:p>
          <a:p>
            <a:pPr>
              <a:lnSpc>
                <a:spcPts val="1800"/>
              </a:lnSpc>
              <a:spcBef>
                <a:spcPts val="0"/>
              </a:spcBef>
            </a:pPr>
            <a:endParaRPr lang="en-US" sz="1800" b="0" dirty="0"/>
          </a:p>
          <a:p>
            <a:pPr marL="457200" lvl="1" indent="0">
              <a:lnSpc>
                <a:spcPts val="1800"/>
              </a:lnSpc>
              <a:spcBef>
                <a:spcPts val="0"/>
              </a:spcBef>
              <a:buNone/>
            </a:pPr>
            <a:r>
              <a:rPr lang="en-US" sz="1600" b="1" dirty="0">
                <a:solidFill>
                  <a:srgbClr val="0033CC"/>
                </a:solidFill>
              </a:rPr>
              <a:t>2.  Design for Cyber Threat Environment:  </a:t>
            </a:r>
          </a:p>
          <a:p>
            <a:pPr marL="914400" lvl="2" indent="-112713">
              <a:lnSpc>
                <a:spcPts val="1800"/>
              </a:lnSpc>
              <a:spcBef>
                <a:spcPts val="0"/>
              </a:spcBef>
            </a:pPr>
            <a:endParaRPr lang="en-US" sz="1600" dirty="0"/>
          </a:p>
          <a:p>
            <a:pPr marL="969963" lvl="2" indent="-168275">
              <a:lnSpc>
                <a:spcPts val="1800"/>
              </a:lnSpc>
              <a:spcBef>
                <a:spcPts val="0"/>
              </a:spcBef>
            </a:pPr>
            <a:r>
              <a:rPr lang="en-US" sz="1600" dirty="0"/>
              <a:t>Derive Cybersecurity and other system requirements into system performance specifications and product support needs as follows:</a:t>
            </a:r>
          </a:p>
          <a:p>
            <a:pPr marL="1371600" lvl="3" indent="-112713">
              <a:lnSpc>
                <a:spcPts val="1800"/>
              </a:lnSpc>
              <a:spcBef>
                <a:spcPts val="0"/>
              </a:spcBef>
            </a:pPr>
            <a:r>
              <a:rPr lang="en-US" sz="1600" dirty="0"/>
              <a:t> Use CDDs, CONOPS, and assessed threats to inform requirements derivation</a:t>
            </a:r>
          </a:p>
          <a:p>
            <a:pPr marL="1258887" lvl="3" indent="0">
              <a:lnSpc>
                <a:spcPts val="1800"/>
              </a:lnSpc>
              <a:spcBef>
                <a:spcPts val="0"/>
              </a:spcBef>
              <a:buNone/>
            </a:pPr>
            <a:r>
              <a:rPr lang="en-US" sz="1600" dirty="0"/>
              <a:t>   activities </a:t>
            </a:r>
          </a:p>
          <a:p>
            <a:pPr marL="1544637" lvl="3" indent="-285750">
              <a:lnSpc>
                <a:spcPts val="1800"/>
              </a:lnSpc>
              <a:spcBef>
                <a:spcPts val="0"/>
              </a:spcBef>
            </a:pPr>
            <a:r>
              <a:rPr lang="en-US" sz="1600" dirty="0"/>
              <a:t>Ensure KPPs and Cybersecurity Survivability Attributes (CSAs) establish survivability and sustainment measures</a:t>
            </a:r>
          </a:p>
          <a:p>
            <a:pPr marL="1544637" lvl="3" indent="-285750">
              <a:lnSpc>
                <a:spcPts val="1800"/>
              </a:lnSpc>
              <a:spcBef>
                <a:spcPts val="0"/>
              </a:spcBef>
            </a:pPr>
            <a:r>
              <a:rPr lang="en-US" sz="1600" dirty="0"/>
              <a:t>Use M&amp;S Criticality Analysis and Vulnerability Analysis to determine Cybersecurity requirements </a:t>
            </a:r>
          </a:p>
          <a:p>
            <a:pPr marL="1544637" lvl="3" indent="-285750">
              <a:lnSpc>
                <a:spcPts val="1800"/>
              </a:lnSpc>
              <a:spcBef>
                <a:spcPts val="0"/>
              </a:spcBef>
            </a:pPr>
            <a:endParaRPr lang="en-US" sz="1600" dirty="0"/>
          </a:p>
          <a:p>
            <a:pPr marL="969963" lvl="2" indent="-169863">
              <a:lnSpc>
                <a:spcPts val="1800"/>
              </a:lnSpc>
              <a:spcBef>
                <a:spcPts val="0"/>
              </a:spcBef>
            </a:pPr>
            <a:r>
              <a:rPr lang="en-US" sz="1600" dirty="0"/>
              <a:t>Allocate Cybersecurity and related system security requirements to the system architecture and design, and assess for vulnerabilities (Design for Cybersecurity!)</a:t>
            </a:r>
          </a:p>
          <a:p>
            <a:pPr marL="969963" lvl="2" indent="-169863">
              <a:lnSpc>
                <a:spcPts val="1800"/>
              </a:lnSpc>
              <a:spcBef>
                <a:spcPts val="0"/>
              </a:spcBef>
            </a:pPr>
            <a:endParaRPr lang="en-US" sz="1600" dirty="0"/>
          </a:p>
          <a:p>
            <a:pPr marL="969963" lvl="2" indent="-169863">
              <a:lnSpc>
                <a:spcPts val="1800"/>
              </a:lnSpc>
              <a:spcBef>
                <a:spcPts val="0"/>
              </a:spcBef>
            </a:pPr>
            <a:r>
              <a:rPr lang="en-US" sz="1600" dirty="0"/>
              <a:t>Ensure Cybersecurity and related system security requirements, design characteristics, and verification methods to demonstrate the achievement of those requirements are included in the technical baseline and maintain bi-directional traceability among requirements throughout the system life cycle.</a:t>
            </a:r>
          </a:p>
          <a:p>
            <a:pPr marL="969963" lvl="2" indent="-169863">
              <a:lnSpc>
                <a:spcPts val="1800"/>
              </a:lnSpc>
              <a:spcBef>
                <a:spcPts val="0"/>
              </a:spcBef>
            </a:pPr>
            <a:endParaRPr lang="en-US" sz="1600" dirty="0"/>
          </a:p>
          <a:p>
            <a:pPr marL="969963" lvl="2" indent="-169863">
              <a:lnSpc>
                <a:spcPts val="1800"/>
              </a:lnSpc>
              <a:spcBef>
                <a:spcPts val="0"/>
              </a:spcBef>
            </a:pPr>
            <a:r>
              <a:rPr lang="en-US" sz="1600" dirty="0"/>
              <a:t>Include Cybersecurity and related system security in the conduct of technical risk management activities </a:t>
            </a:r>
          </a:p>
          <a:p>
            <a:pPr marL="969963" lvl="2" indent="-169863">
              <a:lnSpc>
                <a:spcPts val="1800"/>
              </a:lnSpc>
              <a:spcBef>
                <a:spcPts val="0"/>
              </a:spcBef>
            </a:pPr>
            <a:endParaRPr lang="en-US" sz="1600" dirty="0"/>
          </a:p>
          <a:p>
            <a:pPr marL="1258887" lvl="3" indent="0">
              <a:lnSpc>
                <a:spcPts val="1800"/>
              </a:lnSpc>
              <a:spcBef>
                <a:spcPts val="0"/>
              </a:spcBef>
              <a:buNone/>
            </a:pPr>
            <a:endParaRPr lang="en-US" sz="1600" dirty="0"/>
          </a:p>
          <a:p>
            <a:pPr lvl="1">
              <a:lnSpc>
                <a:spcPts val="1800"/>
              </a:lnSpc>
              <a:spcBef>
                <a:spcPts val="0"/>
              </a:spcBef>
            </a:pPr>
            <a:endParaRPr lang="en-US" sz="1600" b="1" dirty="0">
              <a:solidFill>
                <a:srgbClr val="0033CC"/>
              </a:solidFill>
            </a:endParaRPr>
          </a:p>
        </p:txBody>
      </p:sp>
      <p:grpSp>
        <p:nvGrpSpPr>
          <p:cNvPr id="14" name="Group 13"/>
          <p:cNvGrpSpPr/>
          <p:nvPr/>
        </p:nvGrpSpPr>
        <p:grpSpPr>
          <a:xfrm>
            <a:off x="8495953" y="5569831"/>
            <a:ext cx="588119" cy="555765"/>
            <a:chOff x="8495953" y="6173511"/>
            <a:chExt cx="588119" cy="555765"/>
          </a:xfrm>
        </p:grpSpPr>
        <p:sp>
          <p:nvSpPr>
            <p:cNvPr id="15" name="Right Arrow 1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2" name="Rectangle 1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265751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700"/>
              </a:lnSpc>
              <a:spcBef>
                <a:spcPts val="0"/>
              </a:spcBef>
            </a:pPr>
            <a:r>
              <a:rPr lang="en-US" sz="1800" dirty="0">
                <a:solidFill>
                  <a:srgbClr val="FF0000"/>
                </a:solidFill>
              </a:rPr>
              <a:t>Activities to Mitigate Cybersecurity Risks:</a:t>
            </a:r>
            <a:endParaRPr lang="en-US" sz="1800" b="0" dirty="0"/>
          </a:p>
          <a:p>
            <a:pPr>
              <a:lnSpc>
                <a:spcPts val="1700"/>
              </a:lnSpc>
              <a:spcBef>
                <a:spcPts val="0"/>
              </a:spcBef>
            </a:pPr>
            <a:endParaRPr lang="en-US" sz="1800" b="0" dirty="0"/>
          </a:p>
          <a:p>
            <a:pPr marL="457200" lvl="1" indent="0">
              <a:lnSpc>
                <a:spcPts val="1700"/>
              </a:lnSpc>
              <a:spcBef>
                <a:spcPts val="0"/>
              </a:spcBef>
              <a:buNone/>
            </a:pPr>
            <a:r>
              <a:rPr lang="en-US" sz="1600" b="1" dirty="0">
                <a:solidFill>
                  <a:srgbClr val="0033CC"/>
                </a:solidFill>
              </a:rPr>
              <a:t>2.  Design for Cyber Threat Environment (Continued):  </a:t>
            </a:r>
          </a:p>
          <a:p>
            <a:pPr marL="914400" lvl="2" indent="-112713">
              <a:lnSpc>
                <a:spcPts val="1700"/>
              </a:lnSpc>
              <a:spcBef>
                <a:spcPts val="0"/>
              </a:spcBef>
            </a:pPr>
            <a:endParaRPr lang="en-US" sz="1600" dirty="0"/>
          </a:p>
          <a:p>
            <a:pPr marL="969963" lvl="2" indent="-169863">
              <a:lnSpc>
                <a:spcPts val="1700"/>
              </a:lnSpc>
              <a:spcBef>
                <a:spcPts val="0"/>
              </a:spcBef>
            </a:pPr>
            <a:r>
              <a:rPr lang="en-US" sz="1600" dirty="0"/>
              <a:t>Use evolving program and system threat assessments to continuously assess Cybersecurity risks to the program and system </a:t>
            </a:r>
          </a:p>
          <a:p>
            <a:pPr marL="969963" lvl="2" indent="-169863">
              <a:lnSpc>
                <a:spcPts val="1700"/>
              </a:lnSpc>
              <a:spcBef>
                <a:spcPts val="0"/>
              </a:spcBef>
            </a:pPr>
            <a:endParaRPr lang="en-US" sz="1600" dirty="0"/>
          </a:p>
          <a:p>
            <a:pPr marL="969963" lvl="2" indent="-169863">
              <a:lnSpc>
                <a:spcPts val="1700"/>
              </a:lnSpc>
              <a:spcBef>
                <a:spcPts val="0"/>
              </a:spcBef>
            </a:pPr>
            <a:r>
              <a:rPr lang="en-US" sz="1600" dirty="0"/>
              <a:t>Identify and protect CPI, capabilities that contribute to the warfighters’ technical advantage, throughout the life cycle in accordance with DoDI 5200.39 </a:t>
            </a:r>
          </a:p>
          <a:p>
            <a:pPr marL="969963" lvl="2" indent="-169863">
              <a:lnSpc>
                <a:spcPts val="1700"/>
              </a:lnSpc>
              <a:spcBef>
                <a:spcPts val="0"/>
              </a:spcBef>
            </a:pPr>
            <a:endParaRPr lang="en-US" sz="1600" dirty="0"/>
          </a:p>
          <a:p>
            <a:pPr marL="969963" lvl="2" indent="-169863">
              <a:lnSpc>
                <a:spcPts val="1700"/>
              </a:lnSpc>
              <a:spcBef>
                <a:spcPts val="0"/>
              </a:spcBef>
            </a:pPr>
            <a:r>
              <a:rPr lang="en-US" sz="1600" dirty="0"/>
              <a:t>Use trusted suppliers or appropriate SCRM countermeasures for system elements that perform mission-critical functions </a:t>
            </a:r>
          </a:p>
          <a:p>
            <a:pPr marL="969963" lvl="2" indent="-169863">
              <a:lnSpc>
                <a:spcPts val="1700"/>
              </a:lnSpc>
              <a:spcBef>
                <a:spcPts val="0"/>
              </a:spcBef>
            </a:pPr>
            <a:endParaRPr lang="en-US" sz="1600" dirty="0"/>
          </a:p>
          <a:p>
            <a:pPr marL="969963" lvl="2" indent="-169863">
              <a:lnSpc>
                <a:spcPts val="1700"/>
              </a:lnSpc>
              <a:spcBef>
                <a:spcPts val="0"/>
              </a:spcBef>
            </a:pPr>
            <a:r>
              <a:rPr lang="en-US" sz="1600" dirty="0"/>
              <a:t>Use validated Cybersecurity solutions, products, and services when available and cost effective</a:t>
            </a:r>
          </a:p>
          <a:p>
            <a:pPr marL="969963" lvl="2" indent="-169863">
              <a:lnSpc>
                <a:spcPts val="1700"/>
              </a:lnSpc>
              <a:spcBef>
                <a:spcPts val="0"/>
              </a:spcBef>
            </a:pPr>
            <a:endParaRPr lang="en-US" sz="1600" dirty="0"/>
          </a:p>
          <a:p>
            <a:pPr marL="969963" lvl="2" indent="-169863">
              <a:lnSpc>
                <a:spcPts val="1700"/>
              </a:lnSpc>
              <a:spcBef>
                <a:spcPts val="0"/>
              </a:spcBef>
            </a:pPr>
            <a:r>
              <a:rPr lang="en-US" sz="1600" dirty="0"/>
              <a:t>Establish, implement, and sustain security configuration parameters (STIGS) for the system. </a:t>
            </a:r>
          </a:p>
          <a:p>
            <a:pPr marL="969963" lvl="2" indent="-169863">
              <a:lnSpc>
                <a:spcPts val="1700"/>
              </a:lnSpc>
              <a:spcBef>
                <a:spcPts val="0"/>
              </a:spcBef>
            </a:pPr>
            <a:endParaRPr lang="en-US" sz="1600" dirty="0"/>
          </a:p>
          <a:p>
            <a:pPr marL="969963" lvl="2" indent="-169863">
              <a:lnSpc>
                <a:spcPts val="1700"/>
              </a:lnSpc>
              <a:spcBef>
                <a:spcPts val="0"/>
              </a:spcBef>
            </a:pPr>
            <a:r>
              <a:rPr lang="en-US" sz="1600" dirty="0"/>
              <a:t>Implement a cyber system vulnerability discovery and remediation process that spans research, development, production, and sustainment and integrates activities by both the government and contractors </a:t>
            </a:r>
          </a:p>
          <a:p>
            <a:pPr marL="800100" lvl="2" indent="0">
              <a:lnSpc>
                <a:spcPts val="1700"/>
              </a:lnSpc>
              <a:spcBef>
                <a:spcPts val="0"/>
              </a:spcBef>
              <a:buNone/>
            </a:pPr>
            <a:endParaRPr lang="en-US" sz="1400" dirty="0"/>
          </a:p>
          <a:p>
            <a:pPr marL="1258887" lvl="3" indent="0">
              <a:lnSpc>
                <a:spcPts val="1700"/>
              </a:lnSpc>
              <a:spcBef>
                <a:spcPts val="0"/>
              </a:spcBef>
              <a:buNone/>
            </a:pPr>
            <a:endParaRPr lang="en-US" sz="1600" dirty="0"/>
          </a:p>
          <a:p>
            <a:pPr lvl="1">
              <a:lnSpc>
                <a:spcPts val="1700"/>
              </a:lnSpc>
              <a:spcBef>
                <a:spcPts val="0"/>
              </a:spcBef>
            </a:pPr>
            <a:endParaRPr lang="en-US" sz="1600" b="1" dirty="0">
              <a:solidFill>
                <a:srgbClr val="0033CC"/>
              </a:solidFill>
            </a:endParaRPr>
          </a:p>
        </p:txBody>
      </p:sp>
      <p:grpSp>
        <p:nvGrpSpPr>
          <p:cNvPr id="14" name="Group 13"/>
          <p:cNvGrpSpPr/>
          <p:nvPr/>
        </p:nvGrpSpPr>
        <p:grpSpPr>
          <a:xfrm>
            <a:off x="8495953" y="5569831"/>
            <a:ext cx="588119" cy="555765"/>
            <a:chOff x="8495953" y="6173511"/>
            <a:chExt cx="588119" cy="555765"/>
          </a:xfrm>
        </p:grpSpPr>
        <p:sp>
          <p:nvSpPr>
            <p:cNvPr id="15" name="Right Arrow 1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2" name="Rectangle 1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32459803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700"/>
              </a:lnSpc>
              <a:spcBef>
                <a:spcPts val="0"/>
              </a:spcBef>
            </a:pPr>
            <a:r>
              <a:rPr lang="en-US" sz="1800" dirty="0">
                <a:solidFill>
                  <a:srgbClr val="FF0000"/>
                </a:solidFill>
              </a:rPr>
              <a:t>Activities to Mitigate Cybersecurity Risks:</a:t>
            </a:r>
            <a:endParaRPr lang="en-US" sz="1800" b="0" dirty="0"/>
          </a:p>
          <a:p>
            <a:pPr>
              <a:lnSpc>
                <a:spcPts val="1700"/>
              </a:lnSpc>
              <a:spcBef>
                <a:spcPts val="0"/>
              </a:spcBef>
            </a:pPr>
            <a:endParaRPr lang="en-US" sz="1800" b="0" dirty="0"/>
          </a:p>
          <a:p>
            <a:pPr marL="457200" lvl="1" indent="0">
              <a:lnSpc>
                <a:spcPts val="1700"/>
              </a:lnSpc>
              <a:spcBef>
                <a:spcPts val="0"/>
              </a:spcBef>
              <a:buNone/>
            </a:pPr>
            <a:r>
              <a:rPr lang="en-US" sz="1600" b="1" dirty="0">
                <a:solidFill>
                  <a:srgbClr val="0033CC"/>
                </a:solidFill>
              </a:rPr>
              <a:t>2.  Design for Cyber Threat Environment (Continued):  </a:t>
            </a:r>
          </a:p>
          <a:p>
            <a:pPr marL="914400" lvl="2" indent="-112713">
              <a:lnSpc>
                <a:spcPts val="1700"/>
              </a:lnSpc>
              <a:spcBef>
                <a:spcPts val="0"/>
              </a:spcBef>
            </a:pPr>
            <a:endParaRPr lang="en-US" sz="1600" dirty="0"/>
          </a:p>
          <a:p>
            <a:pPr marL="969963" lvl="2" indent="-169863">
              <a:lnSpc>
                <a:spcPts val="1700"/>
              </a:lnSpc>
              <a:spcBef>
                <a:spcPts val="0"/>
              </a:spcBef>
            </a:pPr>
            <a:r>
              <a:rPr lang="en-US" sz="1600" dirty="0"/>
              <a:t>Request assistance from the Joint Federated Assurance Center (JFAC) to support software and hardware assurance requirements</a:t>
            </a:r>
          </a:p>
          <a:p>
            <a:pPr marL="969963" lvl="2" indent="-168275"/>
            <a:r>
              <a:rPr lang="en-US" sz="1600" b="0" dirty="0"/>
              <a:t>Incorporate automated software vulnerability analysis tools throughout the life cycle to evaluate software vulnerabilities, as required by Section 933 of Public Law 112-239.  When appropriate, use software vulnerability analysis enterprise licenses provided by the </a:t>
            </a:r>
            <a:r>
              <a:rPr lang="en-US" sz="1600" dirty="0"/>
              <a:t>JFAC</a:t>
            </a:r>
          </a:p>
          <a:p>
            <a:pPr marL="969963" lvl="2" indent="-168275"/>
            <a:r>
              <a:rPr lang="en-US" sz="1600" b="0" dirty="0"/>
              <a:t>Plan for and resource Cybersecurity T&amp;E in order to identify and eliminate as many Cybersecurity shortfalls as early in the program as possible. Refer to the Cybersecurity T&amp;E Guidebook and the Director of Operational Test and Evaluation “Procedures for Operational Test and Evaluation of Cybersecurity in Acquisition Programs,” for detailed guidance on Cybersecurity T&amp;E planning</a:t>
            </a:r>
          </a:p>
          <a:p>
            <a:pPr marL="969963" lvl="2" indent="-168275"/>
            <a:r>
              <a:rPr lang="en-US" sz="1600" b="0" dirty="0"/>
              <a:t>Ensure that Cybersecurity and system security requirements are incorporated in contracts</a:t>
            </a:r>
            <a:endParaRPr lang="en-US" sz="4800" b="1" dirty="0">
              <a:solidFill>
                <a:srgbClr val="0033CC"/>
              </a:solidFill>
            </a:endParaRPr>
          </a:p>
        </p:txBody>
      </p:sp>
      <p:grpSp>
        <p:nvGrpSpPr>
          <p:cNvPr id="14" name="Group 13"/>
          <p:cNvGrpSpPr/>
          <p:nvPr/>
        </p:nvGrpSpPr>
        <p:grpSpPr>
          <a:xfrm>
            <a:off x="8495953" y="5569831"/>
            <a:ext cx="588119" cy="555765"/>
            <a:chOff x="8495953" y="6173511"/>
            <a:chExt cx="588119" cy="555765"/>
          </a:xfrm>
        </p:grpSpPr>
        <p:sp>
          <p:nvSpPr>
            <p:cNvPr id="15" name="Right Arrow 1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2" name="Rectangle 1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37551283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700"/>
              </a:lnSpc>
              <a:spcBef>
                <a:spcPts val="0"/>
              </a:spcBef>
            </a:pPr>
            <a:r>
              <a:rPr lang="en-US" sz="1800" dirty="0">
                <a:solidFill>
                  <a:srgbClr val="FF0000"/>
                </a:solidFill>
              </a:rPr>
              <a:t>Activities to Mitigate Cybersecurity Risks:</a:t>
            </a:r>
            <a:endParaRPr lang="en-US" sz="1800" b="0" dirty="0"/>
          </a:p>
          <a:p>
            <a:pPr>
              <a:lnSpc>
                <a:spcPts val="1700"/>
              </a:lnSpc>
              <a:spcBef>
                <a:spcPts val="0"/>
              </a:spcBef>
            </a:pPr>
            <a:endParaRPr lang="en-US" sz="1800" b="0" dirty="0"/>
          </a:p>
          <a:p>
            <a:pPr marL="800100" lvl="1" indent="-342900">
              <a:lnSpc>
                <a:spcPts val="1700"/>
              </a:lnSpc>
              <a:spcBef>
                <a:spcPts val="0"/>
              </a:spcBef>
              <a:buAutoNum type="arabicPeriod" startAt="3"/>
            </a:pPr>
            <a:r>
              <a:rPr lang="en-US" sz="1600" b="1" dirty="0">
                <a:solidFill>
                  <a:srgbClr val="0033CC"/>
                </a:solidFill>
              </a:rPr>
              <a:t>Manage Cybersecurity Impacts to Information Types and System Interfaces to the </a:t>
            </a:r>
          </a:p>
          <a:p>
            <a:pPr marL="457200" lvl="1" indent="0">
              <a:lnSpc>
                <a:spcPts val="1700"/>
              </a:lnSpc>
              <a:spcBef>
                <a:spcPts val="0"/>
              </a:spcBef>
              <a:buNone/>
            </a:pPr>
            <a:r>
              <a:rPr lang="en-US" sz="1600" b="1" dirty="0">
                <a:solidFill>
                  <a:srgbClr val="0033CC"/>
                </a:solidFill>
              </a:rPr>
              <a:t>      </a:t>
            </a:r>
            <a:r>
              <a:rPr lang="en-US" sz="1600" b="1" dirty="0" err="1">
                <a:solidFill>
                  <a:srgbClr val="0033CC"/>
                </a:solidFill>
              </a:rPr>
              <a:t>DoDIN</a:t>
            </a:r>
            <a:r>
              <a:rPr lang="en-US" sz="1600" b="1" dirty="0">
                <a:solidFill>
                  <a:srgbClr val="0033CC"/>
                </a:solidFill>
              </a:rPr>
              <a:t>:  </a:t>
            </a:r>
          </a:p>
          <a:p>
            <a:pPr marL="1027113" lvl="2" indent="-225425"/>
            <a:r>
              <a:rPr lang="en-US" sz="1600" b="0" dirty="0"/>
              <a:t>Use applicable DoD and Component issuances, and specific program situations to tailor Cybersecurity activities and guide collaboration throughout the system life cycle between the PM team and the entities responsible for ensuring an acceptable Cybersecurity</a:t>
            </a:r>
          </a:p>
          <a:p>
            <a:pPr marL="1027113" lvl="2" indent="-225425"/>
            <a:r>
              <a:rPr lang="en-US" sz="1600" b="0" dirty="0"/>
              <a:t>Incorporate Federal Information Processing Standards, or National Security Agency/Central Security Service (NSA/CSS) certified cryptographic products and technologies into systems in order to protect information types at rest and in transit</a:t>
            </a:r>
          </a:p>
          <a:p>
            <a:pPr lvl="2"/>
            <a:endParaRPr lang="en-US" sz="1600" dirty="0"/>
          </a:p>
          <a:p>
            <a:pPr marL="800100" lvl="1" indent="-342900">
              <a:buAutoNum type="arabicPeriod" startAt="4"/>
            </a:pPr>
            <a:r>
              <a:rPr lang="en-US" sz="1600" b="1" dirty="0">
                <a:solidFill>
                  <a:srgbClr val="0033CC"/>
                </a:solidFill>
              </a:rPr>
              <a:t>Protect the System Against Cyber Attacks From Enabling and Supporting Systems:</a:t>
            </a:r>
          </a:p>
          <a:p>
            <a:pPr marL="1027113" lvl="2" indent="-225425"/>
            <a:r>
              <a:rPr lang="en-US" sz="1600" b="0" dirty="0"/>
              <a:t>Identify all system interfaces to all enabling and supporting systems and assess Cybersecurity vulnerabilities</a:t>
            </a:r>
          </a:p>
          <a:p>
            <a:pPr marL="1027113" lvl="2" indent="-225425"/>
            <a:r>
              <a:rPr lang="en-US" sz="1600" dirty="0"/>
              <a:t>Use threat Intelligence to assess the trustworthiness of 3</a:t>
            </a:r>
            <a:r>
              <a:rPr lang="en-US" sz="1600" baseline="30000" dirty="0"/>
              <a:t>rd</a:t>
            </a:r>
            <a:r>
              <a:rPr lang="en-US" sz="1600" dirty="0"/>
              <a:t> Party providers</a:t>
            </a:r>
          </a:p>
          <a:p>
            <a:pPr lvl="1"/>
            <a:endParaRPr lang="en-US" sz="1600" b="0" dirty="0">
              <a:solidFill>
                <a:srgbClr val="0033CC"/>
              </a:solidFill>
            </a:endParaRPr>
          </a:p>
          <a:p>
            <a:pPr lvl="1"/>
            <a:endParaRPr lang="en-US" sz="1600" b="0" dirty="0">
              <a:solidFill>
                <a:srgbClr val="0033CC"/>
              </a:solidFill>
            </a:endParaRPr>
          </a:p>
          <a:p>
            <a:pPr lvl="1"/>
            <a:endParaRPr lang="en-US" sz="1400" dirty="0"/>
          </a:p>
        </p:txBody>
      </p:sp>
      <p:grpSp>
        <p:nvGrpSpPr>
          <p:cNvPr id="14" name="Group 13"/>
          <p:cNvGrpSpPr/>
          <p:nvPr/>
        </p:nvGrpSpPr>
        <p:grpSpPr>
          <a:xfrm>
            <a:off x="8495953" y="5569831"/>
            <a:ext cx="588119" cy="555765"/>
            <a:chOff x="8495953" y="6173511"/>
            <a:chExt cx="588119" cy="555765"/>
          </a:xfrm>
        </p:grpSpPr>
        <p:sp>
          <p:nvSpPr>
            <p:cNvPr id="15" name="Right Arrow 1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2" name="Rectangle 1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4431449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21188"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1833" dirty="0"/>
          </a:p>
          <a:p>
            <a:pPr marL="578092" lvl="2" indent="-246053">
              <a:lnSpc>
                <a:spcPts val="1500"/>
              </a:lnSpc>
            </a:pPr>
            <a:endParaRPr kumimoji="1" lang="en-US" sz="1833" dirty="0"/>
          </a:p>
        </p:txBody>
      </p:sp>
      <p:sp>
        <p:nvSpPr>
          <p:cNvPr id="10" name="Content Placeholder 2"/>
          <p:cNvSpPr txBox="1">
            <a:spLocks/>
          </p:cNvSpPr>
          <p:nvPr/>
        </p:nvSpPr>
        <p:spPr>
          <a:xfrm>
            <a:off x="785676" y="986134"/>
            <a:ext cx="7504368" cy="4000158"/>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9077" lvl="3" indent="-246053">
              <a:lnSpc>
                <a:spcPts val="1500"/>
              </a:lnSpc>
            </a:pPr>
            <a:endParaRPr kumimoji="1" lang="en-US" sz="2000" dirty="0"/>
          </a:p>
          <a:p>
            <a:pPr marL="578092" lvl="2" indent="-246053">
              <a:lnSpc>
                <a:spcPts val="1500"/>
              </a:lnSpc>
            </a:pPr>
            <a:endParaRPr kumimoji="1" lang="en-US" sz="2000" dirty="0"/>
          </a:p>
        </p:txBody>
      </p:sp>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700"/>
              </a:lnSpc>
              <a:spcBef>
                <a:spcPts val="0"/>
              </a:spcBef>
            </a:pPr>
            <a:r>
              <a:rPr lang="en-US" sz="1800" dirty="0">
                <a:solidFill>
                  <a:srgbClr val="FF0000"/>
                </a:solidFill>
              </a:rPr>
              <a:t>Activities to Mitigate Cybersecurity Risks:</a:t>
            </a:r>
            <a:endParaRPr lang="en-US" sz="1800" b="0" dirty="0"/>
          </a:p>
          <a:p>
            <a:pPr>
              <a:lnSpc>
                <a:spcPts val="1700"/>
              </a:lnSpc>
              <a:spcBef>
                <a:spcPts val="0"/>
              </a:spcBef>
            </a:pPr>
            <a:endParaRPr lang="en-US" sz="1800" b="0" dirty="0"/>
          </a:p>
          <a:p>
            <a:pPr marL="457200" lvl="1" indent="0">
              <a:lnSpc>
                <a:spcPts val="1700"/>
              </a:lnSpc>
              <a:spcBef>
                <a:spcPts val="0"/>
              </a:spcBef>
              <a:buNone/>
            </a:pPr>
            <a:r>
              <a:rPr lang="en-US" sz="1600" b="1" dirty="0">
                <a:solidFill>
                  <a:srgbClr val="0033CC"/>
                </a:solidFill>
              </a:rPr>
              <a:t>5.   Protect Fielded Systems:  </a:t>
            </a:r>
          </a:p>
          <a:p>
            <a:pPr lvl="2"/>
            <a:r>
              <a:rPr lang="en-US" sz="1600" b="0" dirty="0"/>
              <a:t>Plan for and implement effective software configuration updates and software management, to include software patch management during sustainment to mitigate newly discovered vulnerabilities</a:t>
            </a:r>
          </a:p>
          <a:p>
            <a:pPr lvl="2"/>
            <a:r>
              <a:rPr lang="en-US" sz="1600" b="0" dirty="0"/>
              <a:t>Plan, define, and document roles and responsibilities in the appropriate logistics documentation, (e.g., software support plan, operational technical manuals, planned maintenance support), for monitoring, maintaining, and reassessing Cybersecurity</a:t>
            </a:r>
          </a:p>
          <a:p>
            <a:pPr lvl="2"/>
            <a:r>
              <a:rPr lang="en-US" b="0" dirty="0"/>
              <a:t>Conduct periodic reassessments of cyber vulnerabilities to the system and support systems</a:t>
            </a:r>
          </a:p>
          <a:p>
            <a:pPr lvl="2"/>
            <a:r>
              <a:rPr lang="en-US" b="0" dirty="0"/>
              <a:t>Ensure program and system information are protected and cyber vulnerabilities introduced by depot and other sustainment activities are minimized</a:t>
            </a:r>
          </a:p>
          <a:p>
            <a:pPr lvl="2"/>
            <a:r>
              <a:rPr lang="en-US" sz="1600" dirty="0"/>
              <a:t>Ensure identified CPI is protected from cyber-attack through disposal</a:t>
            </a:r>
          </a:p>
          <a:p>
            <a:pPr lvl="2"/>
            <a:endParaRPr lang="en-US" sz="1600" dirty="0"/>
          </a:p>
          <a:p>
            <a:pPr marL="457200" lvl="1" indent="0">
              <a:buNone/>
            </a:pPr>
            <a:r>
              <a:rPr lang="en-US" sz="1600" b="1" dirty="0">
                <a:solidFill>
                  <a:srgbClr val="0033CC"/>
                </a:solidFill>
              </a:rPr>
              <a:t>6.   Conduct Independent Acquisition, Engineering and Technical Assessments</a:t>
            </a:r>
          </a:p>
        </p:txBody>
      </p:sp>
      <p:grpSp>
        <p:nvGrpSpPr>
          <p:cNvPr id="14" name="Group 13"/>
          <p:cNvGrpSpPr/>
          <p:nvPr/>
        </p:nvGrpSpPr>
        <p:grpSpPr>
          <a:xfrm>
            <a:off x="8495953" y="5569831"/>
            <a:ext cx="588119" cy="555765"/>
            <a:chOff x="8495953" y="6173511"/>
            <a:chExt cx="588119" cy="555765"/>
          </a:xfrm>
        </p:grpSpPr>
        <p:sp>
          <p:nvSpPr>
            <p:cNvPr id="15" name="Right Arrow 14">
              <a:hlinkClick r:id="rId2"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348" y="6173511"/>
              <a:ext cx="535724" cy="307777"/>
            </a:xfrm>
            <a:prstGeom prst="rect">
              <a:avLst/>
            </a:prstGeom>
            <a:noFill/>
          </p:spPr>
          <p:txBody>
            <a:bodyPr wrap="none" rtlCol="0">
              <a:spAutoFit/>
            </a:bodyPr>
            <a:lstStyle/>
            <a:p>
              <a:r>
                <a:rPr lang="en-US" sz="1400" b="1" dirty="0"/>
                <a:t>Back</a:t>
              </a:r>
            </a:p>
          </p:txBody>
        </p:sp>
      </p:grpSp>
      <p:grpSp>
        <p:nvGrpSpPr>
          <p:cNvPr id="17" name="Group 16"/>
          <p:cNvGrpSpPr/>
          <p:nvPr/>
        </p:nvGrpSpPr>
        <p:grpSpPr>
          <a:xfrm>
            <a:off x="8407151" y="6228894"/>
            <a:ext cx="802977" cy="535497"/>
            <a:chOff x="8407151" y="6228894"/>
            <a:chExt cx="802977" cy="535497"/>
          </a:xfrm>
        </p:grpSpPr>
        <p:sp>
          <p:nvSpPr>
            <p:cNvPr id="18" name="Right Arrow 17">
              <a:hlinkClick r:id="rId3"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2" name="Rectangle 11"/>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2046237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pPr>
            <a:r>
              <a:rPr lang="en-US" sz="1800" dirty="0">
                <a:solidFill>
                  <a:srgbClr val="FF0000"/>
                </a:solidFill>
              </a:rPr>
              <a:t>Protection Planning</a:t>
            </a:r>
            <a:endParaRPr lang="en-US" sz="1800" b="0" dirty="0"/>
          </a:p>
          <a:p>
            <a:pPr marL="569913" indent="-225425">
              <a:lnSpc>
                <a:spcPts val="1800"/>
              </a:lnSpc>
              <a:spcBef>
                <a:spcPts val="0"/>
              </a:spcBef>
            </a:pPr>
            <a:endParaRPr lang="en-US" sz="1800" b="0" dirty="0"/>
          </a:p>
          <a:p>
            <a:pPr marL="569913" lvl="1" indent="-225425">
              <a:lnSpc>
                <a:spcPts val="1800"/>
              </a:lnSpc>
              <a:spcBef>
                <a:spcPts val="0"/>
              </a:spcBef>
            </a:pPr>
            <a:r>
              <a:rPr lang="en-US" sz="1600" b="1" dirty="0">
                <a:solidFill>
                  <a:srgbClr val="0033CC"/>
                </a:solidFill>
              </a:rPr>
              <a:t>System Engineering Plan (SEP):  </a:t>
            </a:r>
            <a:r>
              <a:rPr lang="en-US" sz="1600" dirty="0"/>
              <a:t>PMs will ensure the SEP, developed in accordance with Enclosure 3 of DoDI 5000.02, describes the program’s overall technical approach to Cybersecurity and related program security, including technical risk, processes, resources, organization, metrics, and design considerations.</a:t>
            </a:r>
          </a:p>
          <a:p>
            <a:pPr marL="571500" lvl="1" indent="-227013">
              <a:lnSpc>
                <a:spcPts val="1800"/>
              </a:lnSpc>
            </a:pPr>
            <a:r>
              <a:rPr lang="en-US" sz="1600" b="1" dirty="0">
                <a:solidFill>
                  <a:srgbClr val="0033CC"/>
                </a:solidFill>
              </a:rPr>
              <a:t>Program Protection Plan (PPP): </a:t>
            </a:r>
            <a:r>
              <a:rPr lang="en-US" sz="1600" b="0" dirty="0"/>
              <a:t>In accordance with Enclosure 3 of DoDI 5000.02, PMs will prepare a PPP as a management tool to guide the program and systems security engineering, to include Cybersecurity, activities across the life cycle. The PPP will be submitted for Milestone Decision Authority approval at each milestone review, beginning with Milestone A.</a:t>
            </a:r>
          </a:p>
          <a:p>
            <a:pPr marL="969963" lvl="2" indent="-168275">
              <a:lnSpc>
                <a:spcPts val="1800"/>
              </a:lnSpc>
            </a:pPr>
            <a:r>
              <a:rPr lang="en-US" sz="1400" b="0" dirty="0"/>
              <a:t>PMs should ensure the PPP is included in requests for proposals (RFPs) and prepare updates to the PPP after any contract award to reflect the contractor’s approved technical approach, and after identification of any significant threat activity or compromise</a:t>
            </a:r>
          </a:p>
          <a:p>
            <a:pPr marL="969963" lvl="2" indent="-168275">
              <a:lnSpc>
                <a:spcPts val="1800"/>
              </a:lnSpc>
            </a:pPr>
            <a:r>
              <a:rPr lang="en-US" sz="1400" b="0" dirty="0"/>
              <a:t>After the full rate production or full deployment decision, the PPP will transition to the PM responsible for system sustainment and disposal</a:t>
            </a:r>
          </a:p>
          <a:p>
            <a:pPr lvl="1">
              <a:lnSpc>
                <a:spcPts val="1800"/>
              </a:lnSpc>
            </a:pPr>
            <a:r>
              <a:rPr lang="en-US" sz="1600" b="1" dirty="0">
                <a:solidFill>
                  <a:srgbClr val="0033CC"/>
                </a:solidFill>
              </a:rPr>
              <a:t>Test and Evaluation Master Plan (TEMP):  </a:t>
            </a:r>
            <a:r>
              <a:rPr lang="en-US" sz="1600" b="0" dirty="0"/>
              <a:t>Ensure planned Cybersecurity T&amp;E as described in the TEMP, developed in accordance with Enclosures 4 and 5 of DoDI 5000.02, includes activities that produce data to support engineering, risk management and acquisition decisions. Include within the T&amp;E strategy those elements and interfaces of the system that, based on criticality and vulnerability analysis, need specific attention in T&amp;E events.</a:t>
            </a:r>
            <a:endParaRPr lang="en-US" sz="1600" b="1" dirty="0">
              <a:solidFill>
                <a:srgbClr val="0033CC"/>
              </a:solidFill>
            </a:endParaRPr>
          </a:p>
        </p:txBody>
      </p:sp>
      <p:grpSp>
        <p:nvGrpSpPr>
          <p:cNvPr id="17" name="Group 16"/>
          <p:cNvGrpSpPr/>
          <p:nvPr/>
        </p:nvGrpSpPr>
        <p:grpSpPr>
          <a:xfrm>
            <a:off x="8407151" y="6247556"/>
            <a:ext cx="802977" cy="535497"/>
            <a:chOff x="8407151" y="6228894"/>
            <a:chExt cx="802977" cy="535497"/>
          </a:xfrm>
        </p:grpSpPr>
        <p:sp>
          <p:nvSpPr>
            <p:cNvPr id="18" name="Right Arrow 17">
              <a:hlinkClick r:id="rId2"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grpSp>
        <p:nvGrpSpPr>
          <p:cNvPr id="7" name="Group 6"/>
          <p:cNvGrpSpPr/>
          <p:nvPr/>
        </p:nvGrpSpPr>
        <p:grpSpPr>
          <a:xfrm>
            <a:off x="7726779" y="6227288"/>
            <a:ext cx="588119" cy="555765"/>
            <a:chOff x="8495953" y="6173511"/>
            <a:chExt cx="588119" cy="555765"/>
          </a:xfrm>
        </p:grpSpPr>
        <p:sp>
          <p:nvSpPr>
            <p:cNvPr id="8" name="Right Arrow 7">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48348" y="6173511"/>
              <a:ext cx="535724" cy="307777"/>
            </a:xfrm>
            <a:prstGeom prst="rect">
              <a:avLst/>
            </a:prstGeom>
            <a:noFill/>
          </p:spPr>
          <p:txBody>
            <a:bodyPr wrap="none" rtlCol="0">
              <a:spAutoFit/>
            </a:bodyPr>
            <a:lstStyle/>
            <a:p>
              <a:r>
                <a:rPr lang="en-US" sz="1400" b="1" dirty="0"/>
                <a:t>Back</a:t>
              </a:r>
            </a:p>
          </p:txBody>
        </p:sp>
      </p:grpSp>
      <p:sp>
        <p:nvSpPr>
          <p:cNvPr id="10" name="Rectangle 9"/>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198937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b="1" dirty="0">
              <a:solidFill>
                <a:srgbClr val="0033CC"/>
              </a:solidFill>
            </a:endParaRPr>
          </a:p>
        </p:txBody>
      </p:sp>
      <p:sp>
        <p:nvSpPr>
          <p:cNvPr id="3" name="TextBox 2"/>
          <p:cNvSpPr txBox="1"/>
          <p:nvPr/>
        </p:nvSpPr>
        <p:spPr>
          <a:xfrm>
            <a:off x="177281" y="799517"/>
            <a:ext cx="8880202" cy="5601533"/>
          </a:xfrm>
          <a:prstGeom prst="rect">
            <a:avLst/>
          </a:prstGeom>
          <a:noFill/>
        </p:spPr>
        <p:txBody>
          <a:bodyPr wrap="square" rtlCol="0">
            <a:spAutoFit/>
          </a:bodyPr>
          <a:lstStyle/>
          <a:p>
            <a:r>
              <a:rPr lang="en-US" b="1" dirty="0">
                <a:solidFill>
                  <a:srgbClr val="0033CC"/>
                </a:solidFill>
              </a:rPr>
              <a:t>Technology Maturation and Risk Reduction (TMRR) Phase (Continued):</a:t>
            </a:r>
          </a:p>
          <a:p>
            <a:endParaRPr lang="en-US" sz="1600" b="1" dirty="0">
              <a:solidFill>
                <a:srgbClr val="0033CC"/>
              </a:solidFill>
            </a:endParaRPr>
          </a:p>
          <a:p>
            <a:pPr marL="231775" indent="-231775">
              <a:buFont typeface="Arial" panose="020B0604020202020204" pitchFamily="34" charset="0"/>
              <a:buChar char="•"/>
            </a:pPr>
            <a:r>
              <a:rPr lang="en-US" dirty="0"/>
              <a:t>Update and integrate all cyber related aspects of the program protection planning, to include but not limited to information security, OPSEC, and life-cycle support. For T&amp;E, understand the cyber-attack surfaces and refine the T&amp;E planning and activities for Cybersecurity; include updates in the Milestone B TEMP. Identify the Cybersecurity T&amp;E</a:t>
            </a:r>
          </a:p>
          <a:p>
            <a:pPr marL="231775" indent="-231775"/>
            <a:r>
              <a:rPr lang="en-US" dirty="0"/>
              <a:t>     resources, such as cyber ranges, for each T&amp;E activity. Ensure that an adversarial  </a:t>
            </a:r>
          </a:p>
          <a:p>
            <a:pPr marL="231775" indent="-231775"/>
            <a:r>
              <a:rPr lang="en-US" dirty="0"/>
              <a:t>     Cybersecurity DT&amp;E event is planned in a mission context.</a:t>
            </a:r>
          </a:p>
          <a:p>
            <a:pPr marL="231775" indent="-231775"/>
            <a:endParaRPr lang="en-US" b="1" dirty="0"/>
          </a:p>
          <a:p>
            <a:pPr marL="231775" indent="-231775">
              <a:buFont typeface="Arial" panose="020B0604020202020204" pitchFamily="34" charset="0"/>
              <a:buChar char="•"/>
            </a:pPr>
            <a:r>
              <a:rPr lang="en-US" dirty="0"/>
              <a:t>Incorporate cyber protection of program and system information, CPI, system elements (e.g., hardware assurance and software assurance) and Cybersecurity performance</a:t>
            </a:r>
          </a:p>
          <a:p>
            <a:pPr marL="231775" indent="-231775"/>
            <a:r>
              <a:rPr lang="en-US" dirty="0"/>
              <a:t>      requirements in the development RF</a:t>
            </a:r>
          </a:p>
          <a:p>
            <a:pPr marL="231775" indent="-231775"/>
            <a:endParaRPr lang="en-US" b="1" dirty="0"/>
          </a:p>
          <a:p>
            <a:pPr marL="231775" indent="-231775">
              <a:buFont typeface="Arial" panose="020B0604020202020204" pitchFamily="34" charset="0"/>
              <a:buChar char="•"/>
            </a:pPr>
            <a:r>
              <a:rPr lang="en-US" dirty="0"/>
              <a:t>Employ need to know principles and criteria when structuring contracting activities to minimize release of digitized program and system information. Include system security evaluation factors and </a:t>
            </a:r>
            <a:r>
              <a:rPr lang="en-US" dirty="0" err="1"/>
              <a:t>subfactors</a:t>
            </a:r>
            <a:r>
              <a:rPr lang="en-US" dirty="0"/>
              <a:t> that are tied to significant RFP security requirements</a:t>
            </a:r>
          </a:p>
          <a:p>
            <a:pPr marL="231775" indent="-231775"/>
            <a:r>
              <a:rPr lang="en-US" dirty="0"/>
              <a:t>     and objectives that will have an impact on the source selection decision and are expected </a:t>
            </a:r>
          </a:p>
          <a:p>
            <a:pPr marL="231775" indent="-231775"/>
            <a:r>
              <a:rPr lang="en-US" dirty="0"/>
              <a:t>     to be discriminators, (e.g., implementing safeguarding information on the contractors </a:t>
            </a:r>
          </a:p>
          <a:p>
            <a:pPr marL="231775" indent="-231775"/>
            <a:r>
              <a:rPr lang="en-US" dirty="0"/>
              <a:t>     unclassified owned and operated network)</a:t>
            </a:r>
            <a:endParaRPr lang="en-US" b="1" dirty="0"/>
          </a:p>
          <a:p>
            <a:pPr marL="285750" indent="-285750">
              <a:buFont typeface="Arial" panose="020B0604020202020204" pitchFamily="34" charset="0"/>
              <a:buChar char="•"/>
            </a:pPr>
            <a:endParaRPr lang="en-US" b="1" dirty="0"/>
          </a:p>
        </p:txBody>
      </p:sp>
      <p:grpSp>
        <p:nvGrpSpPr>
          <p:cNvPr id="6" name="Group 5"/>
          <p:cNvGrpSpPr/>
          <p:nvPr/>
        </p:nvGrpSpPr>
        <p:grpSpPr>
          <a:xfrm>
            <a:off x="8495953" y="5595009"/>
            <a:ext cx="588119" cy="555765"/>
            <a:chOff x="8495953" y="6173511"/>
            <a:chExt cx="588119" cy="555765"/>
          </a:xfrm>
        </p:grpSpPr>
        <p:sp>
          <p:nvSpPr>
            <p:cNvPr id="7" name="Right Arrow 6">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p:cNvPr>
            <p:cNvSpPr txBox="1"/>
            <p:nvPr/>
          </p:nvSpPr>
          <p:spPr>
            <a:xfrm>
              <a:off x="8548348" y="6173511"/>
              <a:ext cx="535724" cy="307777"/>
            </a:xfrm>
            <a:prstGeom prst="rect">
              <a:avLst/>
            </a:prstGeom>
            <a:noFill/>
          </p:spPr>
          <p:txBody>
            <a:bodyPr wrap="none" rtlCol="0">
              <a:spAutoFit/>
            </a:bodyPr>
            <a:lstStyle/>
            <a:p>
              <a:r>
                <a:rPr lang="en-US" sz="1400" b="1" dirty="0"/>
                <a:t>Back</a:t>
              </a:r>
              <a:endParaRPr lang="en-US" sz="1600" b="1" dirty="0"/>
            </a:p>
          </p:txBody>
        </p:sp>
      </p:grpSp>
      <p:grpSp>
        <p:nvGrpSpPr>
          <p:cNvPr id="9" name="Group 8"/>
          <p:cNvGrpSpPr/>
          <p:nvPr/>
        </p:nvGrpSpPr>
        <p:grpSpPr>
          <a:xfrm>
            <a:off x="8407151" y="6228894"/>
            <a:ext cx="802977" cy="535497"/>
            <a:chOff x="8407151" y="6228894"/>
            <a:chExt cx="802977" cy="535497"/>
          </a:xfrm>
        </p:grpSpPr>
        <p:sp>
          <p:nvSpPr>
            <p:cNvPr id="10" name="Right Arrow 9">
              <a:hlinkClick r:id="rId4"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sp>
        <p:nvSpPr>
          <p:cNvPr id="14" name="Rectangle 13"/>
          <p:cNvSpPr/>
          <p:nvPr/>
        </p:nvSpPr>
        <p:spPr>
          <a:xfrm>
            <a:off x="223936" y="43571"/>
            <a:ext cx="8714791" cy="748154"/>
          </a:xfrm>
          <a:prstGeom prst="rect">
            <a:avLst/>
          </a:prstGeom>
        </p:spPr>
        <p:txBody>
          <a:bodyPr wrap="square">
            <a:spAutoFit/>
          </a:bodyPr>
          <a:lstStyle/>
          <a:p>
            <a:pPr algn="ctr">
              <a:lnSpc>
                <a:spcPts val="2500"/>
              </a:lnSpc>
            </a:pPr>
            <a:r>
              <a:rPr lang="en-US" sz="2800" b="1" dirty="0"/>
              <a:t>Program Management and Component Actions to Implement Cybersecurity Across the Acquisition Lifecycle</a:t>
            </a:r>
            <a:endParaRPr lang="en-US" sz="3200" b="1" dirty="0">
              <a:solidFill>
                <a:srgbClr val="0033CC"/>
              </a:solidFill>
            </a:endParaRPr>
          </a:p>
        </p:txBody>
      </p:sp>
      <p:sp>
        <p:nvSpPr>
          <p:cNvPr id="15" name="TextBox 14"/>
          <p:cNvSpPr txBox="1"/>
          <p:nvPr/>
        </p:nvSpPr>
        <p:spPr>
          <a:xfrm>
            <a:off x="2348545" y="6512043"/>
            <a:ext cx="4464684" cy="261610"/>
          </a:xfrm>
          <a:prstGeom prst="rect">
            <a:avLst/>
          </a:prstGeom>
          <a:noFill/>
        </p:spPr>
        <p:txBody>
          <a:bodyPr wrap="none" rtlCol="0">
            <a:spAutoFit/>
          </a:bodyPr>
          <a:lstStyle/>
          <a:p>
            <a:r>
              <a:rPr lang="en-US" sz="1100" b="1" dirty="0"/>
              <a:t>DoD 5000.02, </a:t>
            </a:r>
            <a:r>
              <a:rPr lang="en-US" sz="1100" b="1" dirty="0" err="1"/>
              <a:t>Encl</a:t>
            </a:r>
            <a:r>
              <a:rPr lang="en-US" sz="1100" b="1" dirty="0"/>
              <a:t> 14, Cybersecurity in the Defense Acquisition System</a:t>
            </a:r>
          </a:p>
        </p:txBody>
      </p:sp>
    </p:spTree>
    <p:extLst>
      <p:ext uri="{BB962C8B-B14F-4D97-AF65-F5344CB8AC3E}">
        <p14:creationId xmlns:p14="http://schemas.microsoft.com/office/powerpoint/2010/main" val="8161112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79899" y="799517"/>
            <a:ext cx="8913180" cy="5862539"/>
          </a:xfrm>
          <a:prstGeom prst="rect">
            <a:avLst/>
          </a:prstGeom>
        </p:spPr>
        <p:txBody>
          <a:bodyPr vert="horz" lIns="76200" tIns="38100" rIns="76200" bIns="38100" rtlCol="0">
            <a:noAutofit/>
          </a:bodyPr>
          <a:lstStyle>
            <a:lvl1pPr marL="342900" indent="-342900" algn="l" defTabSz="914400" rtl="0" eaLnBrk="1" latinLnBrk="0" hangingPunct="1">
              <a:spcBef>
                <a:spcPts val="1200"/>
              </a:spcBef>
              <a:buFont typeface="Arial" pitchFamily="34" charset="0"/>
              <a:buChar char="•"/>
              <a:defRPr sz="28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700"/>
              </a:lnSpc>
              <a:spcBef>
                <a:spcPts val="0"/>
              </a:spcBef>
            </a:pPr>
            <a:r>
              <a:rPr lang="en-US" sz="1800" dirty="0">
                <a:solidFill>
                  <a:srgbClr val="FF0000"/>
                </a:solidFill>
              </a:rPr>
              <a:t>Protection Planning (Continued)</a:t>
            </a:r>
            <a:endParaRPr lang="en-US" sz="1800" b="0" dirty="0"/>
          </a:p>
          <a:p>
            <a:pPr marL="569913" indent="-225425">
              <a:lnSpc>
                <a:spcPts val="1700"/>
              </a:lnSpc>
              <a:spcBef>
                <a:spcPts val="0"/>
              </a:spcBef>
            </a:pPr>
            <a:endParaRPr lang="en-US" sz="1800" b="0" dirty="0"/>
          </a:p>
          <a:p>
            <a:r>
              <a:rPr lang="en-US" sz="1600" b="1" dirty="0">
                <a:solidFill>
                  <a:srgbClr val="0033CC"/>
                </a:solidFill>
              </a:rPr>
              <a:t>Risk Management Framework (RMF) for DoD IT Security Plan and Cybersecurity Strategy:  </a:t>
            </a:r>
            <a:r>
              <a:rPr lang="en-US" sz="1600" b="0" dirty="0"/>
              <a:t>As tailored to specific program situations, PMs will prepare plans and strategies in accordance with DoDI 8510.01 and applicable DoD Component issuances</a:t>
            </a:r>
            <a:endParaRPr lang="en-US" sz="2000" b="1" dirty="0">
              <a:solidFill>
                <a:srgbClr val="0033CC"/>
              </a:solidFill>
            </a:endParaRPr>
          </a:p>
        </p:txBody>
      </p:sp>
      <p:grpSp>
        <p:nvGrpSpPr>
          <p:cNvPr id="17" name="Group 16"/>
          <p:cNvGrpSpPr/>
          <p:nvPr/>
        </p:nvGrpSpPr>
        <p:grpSpPr>
          <a:xfrm>
            <a:off x="8407151" y="6228894"/>
            <a:ext cx="802977" cy="535497"/>
            <a:chOff x="8407151" y="6228894"/>
            <a:chExt cx="802977" cy="535497"/>
          </a:xfrm>
        </p:grpSpPr>
        <p:sp>
          <p:nvSpPr>
            <p:cNvPr id="18" name="Right Arrow 17">
              <a:hlinkClick r:id="rId2" action="ppaction://hlinksldjump"/>
            </p:cNvPr>
            <p:cNvSpPr/>
            <p:nvPr/>
          </p:nvSpPr>
          <p:spPr>
            <a:xfrm>
              <a:off x="8591657" y="6495691"/>
              <a:ext cx="465826" cy="26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07151" y="6228894"/>
              <a:ext cx="802977" cy="307777"/>
            </a:xfrm>
            <a:prstGeom prst="rect">
              <a:avLst/>
            </a:prstGeom>
            <a:noFill/>
          </p:spPr>
          <p:txBody>
            <a:bodyPr wrap="none" rtlCol="0">
              <a:spAutoFit/>
            </a:bodyPr>
            <a:lstStyle/>
            <a:p>
              <a:r>
                <a:rPr lang="en-US" sz="1400" b="1" dirty="0"/>
                <a:t>Forward</a:t>
              </a:r>
            </a:p>
          </p:txBody>
        </p:sp>
      </p:grpSp>
      <p:grpSp>
        <p:nvGrpSpPr>
          <p:cNvPr id="7" name="Group 6"/>
          <p:cNvGrpSpPr/>
          <p:nvPr/>
        </p:nvGrpSpPr>
        <p:grpSpPr>
          <a:xfrm>
            <a:off x="8495953" y="5569831"/>
            <a:ext cx="588119" cy="555765"/>
            <a:chOff x="8495953" y="6173511"/>
            <a:chExt cx="588119" cy="555765"/>
          </a:xfrm>
        </p:grpSpPr>
        <p:sp>
          <p:nvSpPr>
            <p:cNvPr id="8" name="Right Arrow 7">
              <a:hlinkClick r:id="rId3" action="ppaction://hlinksldjump"/>
            </p:cNvPr>
            <p:cNvSpPr/>
            <p:nvPr/>
          </p:nvSpPr>
          <p:spPr>
            <a:xfrm rot="10800000">
              <a:off x="8495953" y="6462946"/>
              <a:ext cx="559293" cy="2663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48348" y="6173511"/>
              <a:ext cx="535724" cy="307777"/>
            </a:xfrm>
            <a:prstGeom prst="rect">
              <a:avLst/>
            </a:prstGeom>
            <a:noFill/>
          </p:spPr>
          <p:txBody>
            <a:bodyPr wrap="none" rtlCol="0">
              <a:spAutoFit/>
            </a:bodyPr>
            <a:lstStyle/>
            <a:p>
              <a:r>
                <a:rPr lang="en-US" sz="1400" b="1" dirty="0"/>
                <a:t>Back</a:t>
              </a:r>
            </a:p>
          </p:txBody>
        </p:sp>
      </p:grpSp>
      <p:sp>
        <p:nvSpPr>
          <p:cNvPr id="10" name="Rectangle 9"/>
          <p:cNvSpPr/>
          <p:nvPr/>
        </p:nvSpPr>
        <p:spPr>
          <a:xfrm>
            <a:off x="1258530" y="66214"/>
            <a:ext cx="6322382" cy="630942"/>
          </a:xfrm>
          <a:prstGeom prst="rect">
            <a:avLst/>
          </a:prstGeom>
        </p:spPr>
        <p:txBody>
          <a:bodyPr wrap="square">
            <a:spAutoFit/>
          </a:bodyPr>
          <a:lstStyle/>
          <a:p>
            <a:pPr algn="ctr">
              <a:lnSpc>
                <a:spcPts val="2100"/>
              </a:lnSpc>
            </a:pPr>
            <a:r>
              <a:rPr lang="en-US" sz="2800" b="1" dirty="0">
                <a:latin typeface="Calibri" panose="020F0502020204030204" pitchFamily="34" charset="0"/>
              </a:rPr>
              <a:t>Cybersecurity in the Defense Acquisition System – DoDI 5000.02 </a:t>
            </a:r>
            <a:r>
              <a:rPr lang="en-US" sz="2800" b="1" dirty="0" err="1">
                <a:latin typeface="Calibri" panose="020F0502020204030204" pitchFamily="34" charset="0"/>
              </a:rPr>
              <a:t>Encl</a:t>
            </a:r>
            <a:r>
              <a:rPr lang="en-US" sz="2800" b="1" dirty="0">
                <a:latin typeface="Calibri" panose="020F0502020204030204" pitchFamily="34" charset="0"/>
              </a:rPr>
              <a:t> 14</a:t>
            </a:r>
          </a:p>
        </p:txBody>
      </p:sp>
    </p:spTree>
    <p:extLst>
      <p:ext uri="{BB962C8B-B14F-4D97-AF65-F5344CB8AC3E}">
        <p14:creationId xmlns:p14="http://schemas.microsoft.com/office/powerpoint/2010/main" val="358561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d0f8a10-6d5d-45cd-9995-a7d885d4d32c">
      <Terms xmlns="http://schemas.microsoft.com/office/infopath/2007/PartnerControls"/>
    </lcf76f155ced4ddcb4097134ff3c332f>
    <_ip_UnifiedCompliancePolicyProperties xmlns="http://schemas.microsoft.com/sharepoint/v3" xsi:nil="true"/>
    <TaxCatchAll xmlns="7ee345eb-76a7-408e-817d-c9f356e2fe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301E23767EE44B826718207AE428C0" ma:contentTypeVersion="17" ma:contentTypeDescription="Create a new document." ma:contentTypeScope="" ma:versionID="9c84c33f7174be36db2ae341b2bc04f7">
  <xsd:schema xmlns:xsd="http://www.w3.org/2001/XMLSchema" xmlns:xs="http://www.w3.org/2001/XMLSchema" xmlns:p="http://schemas.microsoft.com/office/2006/metadata/properties" xmlns:ns1="http://schemas.microsoft.com/sharepoint/v3" xmlns:ns2="7ee345eb-76a7-408e-817d-c9f356e2feb6" xmlns:ns3="dd0f8a10-6d5d-45cd-9995-a7d885d4d32c" targetNamespace="http://schemas.microsoft.com/office/2006/metadata/properties" ma:root="true" ma:fieldsID="13a76651ca89a5f36ddd3a7ba5934d41" ns1:_="" ns2:_="" ns3:_="">
    <xsd:import namespace="http://schemas.microsoft.com/sharepoint/v3"/>
    <xsd:import namespace="7ee345eb-76a7-408e-817d-c9f356e2feb6"/>
    <xsd:import namespace="dd0f8a10-6d5d-45cd-9995-a7d885d4d3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e345eb-76a7-408e-817d-c9f356e2fe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b6776fe-b523-4109-a66b-55bb635b1df1}" ma:internalName="TaxCatchAll" ma:showField="CatchAllData" ma:web="7ee345eb-76a7-408e-817d-c9f356e2fe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f8a10-6d5d-45cd-9995-a7d885d4d3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66103a4-dc6c-4b49-9284-233f9da6b24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783684-4BF6-4F53-94F2-5557E795C576}">
  <ds:schemaRefs>
    <ds:schemaRef ds:uri="http://schemas.microsoft.com/sharepoint/v3/contenttype/forms"/>
  </ds:schemaRefs>
</ds:datastoreItem>
</file>

<file path=customXml/itemProps2.xml><?xml version="1.0" encoding="utf-8"?>
<ds:datastoreItem xmlns:ds="http://schemas.openxmlformats.org/officeDocument/2006/customXml" ds:itemID="{AD3EC245-D6C8-42D4-8AFC-CF9A055F832E}">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CFB5495F-3841-42E1-96F8-1DA5A3B55A6D}"/>
</file>

<file path=docProps/app.xml><?xml version="1.0" encoding="utf-8"?>
<Properties xmlns="http://schemas.openxmlformats.org/officeDocument/2006/extended-properties" xmlns:vt="http://schemas.openxmlformats.org/officeDocument/2006/docPropsVTypes">
  <Template>Office Theme</Template>
  <TotalTime>7896</TotalTime>
  <Words>17470</Words>
  <Application>Microsoft Office PowerPoint</Application>
  <PresentationFormat>On-screen Show (4:3)</PresentationFormat>
  <Paragraphs>1709</Paragraphs>
  <Slides>90</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90</vt:i4>
      </vt:variant>
    </vt:vector>
  </HeadingPairs>
  <TitlesOfParts>
    <vt:vector size="100" baseType="lpstr">
      <vt:lpstr>Arial</vt:lpstr>
      <vt:lpstr>Arial Narrow</vt:lpstr>
      <vt:lpstr>Calibri</vt:lpstr>
      <vt:lpstr>Calibri Light</vt:lpstr>
      <vt:lpstr>Courier New</vt:lpstr>
      <vt:lpstr>Times New Roman</vt:lpstr>
      <vt:lpstr>Trebuchet MS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Dynamic and Recursive Process</vt:lpstr>
      <vt:lpstr>DoD Risk Management Framework for DoD Information Technology (IT)</vt:lpstr>
      <vt:lpstr>Cybersecurity Strategy (CSS)</vt:lpstr>
      <vt:lpstr>Security Plan (SP)</vt:lpstr>
      <vt:lpstr>System Level Continuous Monitoring Strategy (CMS)</vt:lpstr>
      <vt:lpstr>Acquisition Strategy (AS)</vt:lpstr>
      <vt:lpstr>System Engineering Plan (SEP)</vt:lpstr>
      <vt:lpstr>Cybersecurity T&amp;E</vt:lpstr>
      <vt:lpstr>Cybersecurity T&amp;E</vt:lpstr>
      <vt:lpstr>PowerPoint Presentation</vt:lpstr>
      <vt:lpstr>PowerPoint Presentation</vt:lpstr>
      <vt:lpstr>PowerPoint Presentation</vt:lpstr>
      <vt:lpstr>PowerPoint Presentation</vt:lpstr>
      <vt:lpstr>PowerPoint Presentation</vt:lpstr>
      <vt:lpstr>Authorizations</vt:lpstr>
      <vt:lpstr>PowerPoint Presentation</vt:lpstr>
      <vt:lpstr>PowerPoint Presentation</vt:lpstr>
      <vt:lpstr>PowerPoint Presentation</vt:lpstr>
      <vt:lpstr>Blue and Red Teams</vt:lpstr>
      <vt:lpstr>PowerPoint Presentation</vt:lpstr>
      <vt:lpstr>Cybersecurity Operational T&amp;E</vt:lpstr>
      <vt:lpstr>PowerPoint Presentation</vt:lpstr>
      <vt:lpstr>PowerPoint Presentation</vt:lpstr>
      <vt:lpstr>“Simple” Example:  Analyses of Automotive Attack Surfaces</vt:lpstr>
      <vt:lpstr>Example Phase 1:  Understanding Cybersecurity Requirements/Develop T&amp;E Approach</vt:lpstr>
      <vt:lpstr>Example Phase 2:  Characterize the Attack Surface</vt:lpstr>
      <vt:lpstr>Example Phase 3:  Vulnerability Identification</vt:lpstr>
      <vt:lpstr>Example Phase 4:  Adversarial Cybersecurity DT&amp;E</vt:lpstr>
      <vt:lpstr>Example Phase 5: Vulnerability and Penetration Assessment</vt:lpstr>
      <vt:lpstr>Example Phase 6:  Adversarial Assessment</vt:lpstr>
      <vt:lpstr>Test &amp; Evaluation Master Plan (TEMP)</vt:lpstr>
      <vt:lpstr>Blue and Red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Authorization Package Artifacts</vt:lpstr>
      <vt:lpstr>Security Authorization Package</vt:lpstr>
      <vt:lpstr>Security Authorization Package - Continued</vt:lpstr>
      <vt:lpstr>Security Authorization Package - Continued</vt:lpstr>
      <vt:lpstr>PowerPoint Presentation</vt:lpstr>
      <vt:lpstr>Security Authorization Package - Continued</vt:lpstr>
      <vt:lpstr>PowerPoint Presentation</vt:lpstr>
      <vt:lpstr>PowerPoint Presentation</vt:lpstr>
      <vt:lpstr>PowerPoint Presentation</vt:lpstr>
      <vt:lpstr>PowerPoint Presentation</vt:lpstr>
      <vt:lpstr>PowerPoint Presentation</vt:lpstr>
      <vt:lpstr>PowerPoint Presentation</vt:lpstr>
      <vt:lpstr>Cybersecurity - Logistics</vt:lpstr>
      <vt:lpstr>Cybersecurity - Contracting</vt:lpstr>
      <vt:lpstr>Cybersecurity - Contracting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Defense Acquisition Univesity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image</dc:creator>
  <cp:lastModifiedBy>Berton Manning</cp:lastModifiedBy>
  <cp:revision>409</cp:revision>
  <cp:lastPrinted>2017-01-13T14:59:34Z</cp:lastPrinted>
  <dcterms:created xsi:type="dcterms:W3CDTF">2016-04-26T14:13:28Z</dcterms:created>
  <dcterms:modified xsi:type="dcterms:W3CDTF">2017-09-22T01:16:08Z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0x010100DA301E23767EE44B826718207AE428C0</vt:lpwstr>
  </property>
</Properties>
</file>